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5"/>
  </p:sldMasterIdLst>
  <p:notesMasterIdLst>
    <p:notesMasterId r:id="rId131"/>
  </p:notesMasterIdLst>
  <p:handoutMasterIdLst>
    <p:handoutMasterId r:id="rId132"/>
  </p:handoutMasterIdLst>
  <p:sldIdLst>
    <p:sldId id="436" r:id="rId6"/>
    <p:sldId id="299" r:id="rId7"/>
    <p:sldId id="300" r:id="rId8"/>
    <p:sldId id="301" r:id="rId9"/>
    <p:sldId id="302" r:id="rId10"/>
    <p:sldId id="303" r:id="rId11"/>
    <p:sldId id="304" r:id="rId12"/>
    <p:sldId id="305" r:id="rId13"/>
    <p:sldId id="306" r:id="rId14"/>
    <p:sldId id="316" r:id="rId15"/>
    <p:sldId id="317" r:id="rId16"/>
    <p:sldId id="318" r:id="rId17"/>
    <p:sldId id="439" r:id="rId18"/>
    <p:sldId id="43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431" r:id="rId40"/>
    <p:sldId id="432" r:id="rId41"/>
    <p:sldId id="339" r:id="rId42"/>
    <p:sldId id="340"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358" r:id="rId60"/>
    <p:sldId id="359" r:id="rId61"/>
    <p:sldId id="360" r:id="rId62"/>
    <p:sldId id="361" r:id="rId63"/>
    <p:sldId id="362" r:id="rId64"/>
    <p:sldId id="363" r:id="rId65"/>
    <p:sldId id="364" r:id="rId66"/>
    <p:sldId id="365" r:id="rId67"/>
    <p:sldId id="366" r:id="rId68"/>
    <p:sldId id="368" r:id="rId69"/>
    <p:sldId id="369" r:id="rId70"/>
    <p:sldId id="370" r:id="rId71"/>
    <p:sldId id="371" r:id="rId72"/>
    <p:sldId id="372" r:id="rId73"/>
    <p:sldId id="373" r:id="rId74"/>
    <p:sldId id="374" r:id="rId75"/>
    <p:sldId id="375" r:id="rId76"/>
    <p:sldId id="376" r:id="rId77"/>
    <p:sldId id="430" r:id="rId78"/>
    <p:sldId id="377" r:id="rId79"/>
    <p:sldId id="379" r:id="rId80"/>
    <p:sldId id="380" r:id="rId81"/>
    <p:sldId id="381" r:id="rId82"/>
    <p:sldId id="382" r:id="rId83"/>
    <p:sldId id="383" r:id="rId84"/>
    <p:sldId id="384" r:id="rId85"/>
    <p:sldId id="385" r:id="rId86"/>
    <p:sldId id="386" r:id="rId87"/>
    <p:sldId id="387" r:id="rId88"/>
    <p:sldId id="388" r:id="rId89"/>
    <p:sldId id="389" r:id="rId90"/>
    <p:sldId id="390" r:id="rId91"/>
    <p:sldId id="391" r:id="rId92"/>
    <p:sldId id="392" r:id="rId93"/>
    <p:sldId id="393" r:id="rId94"/>
    <p:sldId id="394" r:id="rId95"/>
    <p:sldId id="395" r:id="rId96"/>
    <p:sldId id="396" r:id="rId97"/>
    <p:sldId id="397" r:id="rId98"/>
    <p:sldId id="398" r:id="rId99"/>
    <p:sldId id="399" r:id="rId100"/>
    <p:sldId id="400" r:id="rId101"/>
    <p:sldId id="401" r:id="rId102"/>
    <p:sldId id="402" r:id="rId103"/>
    <p:sldId id="403" r:id="rId104"/>
    <p:sldId id="404" r:id="rId105"/>
    <p:sldId id="405" r:id="rId106"/>
    <p:sldId id="406" r:id="rId107"/>
    <p:sldId id="407" r:id="rId108"/>
    <p:sldId id="408" r:id="rId109"/>
    <p:sldId id="409" r:id="rId110"/>
    <p:sldId id="410" r:id="rId111"/>
    <p:sldId id="411" r:id="rId112"/>
    <p:sldId id="412" r:id="rId113"/>
    <p:sldId id="413" r:id="rId114"/>
    <p:sldId id="414" r:id="rId115"/>
    <p:sldId id="415" r:id="rId116"/>
    <p:sldId id="416" r:id="rId117"/>
    <p:sldId id="417" r:id="rId118"/>
    <p:sldId id="418" r:id="rId119"/>
    <p:sldId id="419" r:id="rId120"/>
    <p:sldId id="420" r:id="rId121"/>
    <p:sldId id="434" r:id="rId122"/>
    <p:sldId id="435" r:id="rId123"/>
    <p:sldId id="437" r:id="rId124"/>
    <p:sldId id="424" r:id="rId125"/>
    <p:sldId id="425" r:id="rId126"/>
    <p:sldId id="426" r:id="rId127"/>
    <p:sldId id="427" r:id="rId128"/>
    <p:sldId id="428" r:id="rId129"/>
    <p:sldId id="429" r:id="rId130"/>
  </p:sldIdLst>
  <p:sldSz cx="12192000" cy="6858000"/>
  <p:notesSz cx="7010400" cy="9296400"/>
  <p:custDataLst>
    <p:tags r:id="rId1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0000"/>
    <a:srgbClr val="CC6600"/>
    <a:srgbClr val="00279F"/>
    <a:srgbClr val="081D58"/>
    <a:srgbClr val="FFFFFF"/>
    <a:srgbClr val="00B7A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49585" autoAdjust="0"/>
  </p:normalViewPr>
  <p:slideViewPr>
    <p:cSldViewPr>
      <p:cViewPr varScale="1">
        <p:scale>
          <a:sx n="52" d="100"/>
          <a:sy n="52" d="100"/>
        </p:scale>
        <p:origin x="2622" y="36"/>
      </p:cViewPr>
      <p:guideLst>
        <p:guide orient="horz" pos="2160"/>
        <p:guide pos="3840"/>
      </p:guideLst>
    </p:cSldViewPr>
  </p:slideViewPr>
  <p:outlineViewPr>
    <p:cViewPr>
      <p:scale>
        <a:sx n="33" d="100"/>
        <a:sy n="33" d="100"/>
      </p:scale>
      <p:origin x="0" y="-29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4056" y="31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presProps" Target="pres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viewProps" Target="viewProp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notesMaster" Target="notesMasters/notesMaster1.xml"/><Relationship Id="rId136"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handoutMaster" Target="handoutMasters/handoutMaster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customXml" Target="../customXml/item4.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tags" Target="tags/tag1.xml"/></Relationships>
</file>

<file path=ppt/_rels/viewProps.xml.rels><?xml version="1.0" encoding="UTF-8" standalone="yes"?>
<Relationships xmlns="http://schemas.openxmlformats.org/package/2006/relationships"><Relationship Id="rId8" Type="http://schemas.openxmlformats.org/officeDocument/2006/relationships/slide" Target="slides/slide115.xml"/><Relationship Id="rId3" Type="http://schemas.openxmlformats.org/officeDocument/2006/relationships/slide" Target="slides/slide21.xml"/><Relationship Id="rId7" Type="http://schemas.openxmlformats.org/officeDocument/2006/relationships/slide" Target="slides/slide113.xml"/><Relationship Id="rId12" Type="http://schemas.openxmlformats.org/officeDocument/2006/relationships/slide" Target="slides/slide119.xml"/><Relationship Id="rId2" Type="http://schemas.openxmlformats.org/officeDocument/2006/relationships/slide" Target="slides/slide20.xml"/><Relationship Id="rId1" Type="http://schemas.openxmlformats.org/officeDocument/2006/relationships/slide" Target="slides/slide19.xml"/><Relationship Id="rId6" Type="http://schemas.openxmlformats.org/officeDocument/2006/relationships/slide" Target="slides/slide103.xml"/><Relationship Id="rId11" Type="http://schemas.openxmlformats.org/officeDocument/2006/relationships/slide" Target="slides/slide118.xml"/><Relationship Id="rId5" Type="http://schemas.openxmlformats.org/officeDocument/2006/relationships/slide" Target="slides/slide101.xml"/><Relationship Id="rId10" Type="http://schemas.openxmlformats.org/officeDocument/2006/relationships/slide" Target="slides/slide117.xml"/><Relationship Id="rId4" Type="http://schemas.openxmlformats.org/officeDocument/2006/relationships/slide" Target="slides/slide24.xml"/><Relationship Id="rId9" Type="http://schemas.openxmlformats.org/officeDocument/2006/relationships/slide" Target="slides/slide1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90"/>
            <a:ext cx="3038372" cy="465774"/>
          </a:xfrm>
          <a:prstGeom prst="rect">
            <a:avLst/>
          </a:prstGeom>
          <a:noFill/>
          <a:ln w="9525">
            <a:noFill/>
            <a:miter lim="800000"/>
            <a:headEnd/>
            <a:tailEnd/>
          </a:ln>
          <a:effectLst/>
        </p:spPr>
        <p:txBody>
          <a:bodyPr vert="horz" wrap="square" lIns="19372" tIns="0" rIns="19372" bIns="0" numCol="1" anchor="t" anchorCtr="0" compatLnSpc="1">
            <a:prstTxWarp prst="textNoShape">
              <a:avLst/>
            </a:prstTxWarp>
          </a:bodyPr>
          <a:lstStyle>
            <a:lvl1pPr defTabSz="929232">
              <a:defRPr sz="1000" i="1">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972029" y="-1590"/>
            <a:ext cx="3038371" cy="465774"/>
          </a:xfrm>
          <a:prstGeom prst="rect">
            <a:avLst/>
          </a:prstGeom>
          <a:noFill/>
          <a:ln w="9525">
            <a:noFill/>
            <a:miter lim="800000"/>
            <a:headEnd/>
            <a:tailEnd/>
          </a:ln>
          <a:effectLst/>
        </p:spPr>
        <p:txBody>
          <a:bodyPr vert="horz" wrap="square" lIns="19372" tIns="0" rIns="19372" bIns="0" numCol="1" anchor="t" anchorCtr="0" compatLnSpc="1">
            <a:prstTxWarp prst="textNoShape">
              <a:avLst/>
            </a:prstTxWarp>
          </a:bodyPr>
          <a:lstStyle>
            <a:lvl1pPr algn="r" defTabSz="929232">
              <a:defRPr sz="1000" i="1">
                <a:latin typeface="Arial" charset="0"/>
              </a:defRPr>
            </a:lvl1pPr>
          </a:lstStyle>
          <a:p>
            <a:pPr>
              <a:defRPr/>
            </a:pPr>
            <a:r>
              <a:rPr lang="en-US"/>
              <a:t>Current as of 25 February 2020</a:t>
            </a:r>
            <a:endParaRPr lang="en-US" dirty="0"/>
          </a:p>
        </p:txBody>
      </p:sp>
      <p:sp>
        <p:nvSpPr>
          <p:cNvPr id="3076" name="Rectangle 4"/>
          <p:cNvSpPr>
            <a:spLocks noGrp="1" noChangeArrowheads="1"/>
          </p:cNvSpPr>
          <p:nvPr>
            <p:ph type="ftr" sz="quarter" idx="2"/>
          </p:nvPr>
        </p:nvSpPr>
        <p:spPr bwMode="auto">
          <a:xfrm>
            <a:off x="0" y="8830627"/>
            <a:ext cx="3038372" cy="465773"/>
          </a:xfrm>
          <a:prstGeom prst="rect">
            <a:avLst/>
          </a:prstGeom>
          <a:noFill/>
          <a:ln w="9525">
            <a:noFill/>
            <a:miter lim="800000"/>
            <a:headEnd/>
            <a:tailEnd/>
          </a:ln>
          <a:effectLst/>
        </p:spPr>
        <p:txBody>
          <a:bodyPr vert="horz" wrap="square" lIns="19372" tIns="0" rIns="19372" bIns="0" numCol="1" anchor="b" anchorCtr="0" compatLnSpc="1">
            <a:prstTxWarp prst="textNoShape">
              <a:avLst/>
            </a:prstTxWarp>
          </a:bodyPr>
          <a:lstStyle>
            <a:lvl1pPr defTabSz="929232">
              <a:defRPr sz="1000" i="1">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3972029" y="8830627"/>
            <a:ext cx="3038371" cy="465773"/>
          </a:xfrm>
          <a:prstGeom prst="rect">
            <a:avLst/>
          </a:prstGeom>
          <a:noFill/>
          <a:ln w="9525">
            <a:noFill/>
            <a:miter lim="800000"/>
            <a:headEnd/>
            <a:tailEnd/>
          </a:ln>
          <a:effectLst/>
        </p:spPr>
        <p:txBody>
          <a:bodyPr vert="horz" wrap="square" lIns="19372" tIns="0" rIns="19372" bIns="0" numCol="1" anchor="b" anchorCtr="0" compatLnSpc="1">
            <a:prstTxWarp prst="textNoShape">
              <a:avLst/>
            </a:prstTxWarp>
          </a:bodyPr>
          <a:lstStyle>
            <a:lvl1pPr algn="r" defTabSz="929232">
              <a:defRPr sz="1000" i="1">
                <a:latin typeface="Arial" charset="0"/>
              </a:defRPr>
            </a:lvl1pPr>
          </a:lstStyle>
          <a:p>
            <a:pPr>
              <a:defRPr/>
            </a:pPr>
            <a:fld id="{D5BAC0A4-B332-4AF6-A836-7A0B71A80B33}" type="slidenum">
              <a:rPr lang="en-US"/>
              <a:pPr>
                <a:defRPr/>
              </a:pPr>
              <a:t>‹#›</a:t>
            </a:fld>
            <a:endParaRPr lang="en-US" dirty="0"/>
          </a:p>
        </p:txBody>
      </p:sp>
    </p:spTree>
    <p:extLst>
      <p:ext uri="{BB962C8B-B14F-4D97-AF65-F5344CB8AC3E}">
        <p14:creationId xmlns:p14="http://schemas.microsoft.com/office/powerpoint/2010/main" val="278586471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4" name="Rectangle 6"/>
          <p:cNvSpPr>
            <a:spLocks noGrp="1" noChangeArrowheads="1"/>
          </p:cNvSpPr>
          <p:nvPr>
            <p:ph type="body" sz="quarter" idx="3"/>
          </p:nvPr>
        </p:nvSpPr>
        <p:spPr bwMode="auto">
          <a:xfrm>
            <a:off x="680329" y="4419287"/>
            <a:ext cx="5649745" cy="4877113"/>
          </a:xfrm>
          <a:prstGeom prst="rect">
            <a:avLst/>
          </a:prstGeom>
          <a:noFill/>
          <a:ln w="9525">
            <a:noFill/>
            <a:miter lim="800000"/>
            <a:headEnd/>
            <a:tailEnd/>
          </a:ln>
          <a:effectLst/>
        </p:spPr>
        <p:txBody>
          <a:bodyPr vert="horz" wrap="square" lIns="93634" tIns="46817" rIns="93634" bIns="468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987" name="Rectangle 7"/>
          <p:cNvSpPr>
            <a:spLocks noGrp="1" noRot="1" noChangeAspect="1" noChangeArrowheads="1" noTextEdit="1"/>
          </p:cNvSpPr>
          <p:nvPr>
            <p:ph type="sldImg" idx="2"/>
          </p:nvPr>
        </p:nvSpPr>
        <p:spPr bwMode="auto">
          <a:xfrm>
            <a:off x="342900" y="676275"/>
            <a:ext cx="6248400" cy="3514725"/>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1131871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2900" y="676275"/>
            <a:ext cx="6248400" cy="3514725"/>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Select Note Pages contain instruction comments to assist with your presentation.</a:t>
            </a:r>
          </a:p>
          <a:p>
            <a:endParaRPr lang="en-US" b="1" dirty="0"/>
          </a:p>
          <a:p>
            <a:r>
              <a:rPr lang="en-US" b="1" dirty="0"/>
              <a:t>This Standard Training Package (STP) is current as of May 2022. </a:t>
            </a:r>
            <a:r>
              <a:rPr lang="en-US" sz="1000" b="1" dirty="0"/>
              <a:t>To ensure this is the most current version, please go to https://tjaglcs.army.mil/  and locate the STPs within the "Training" area/box of the </a:t>
            </a:r>
            <a:r>
              <a:rPr lang="en-US" sz="1000" b="1" dirty="0" err="1"/>
              <a:t>tjaglcs</a:t>
            </a:r>
            <a:r>
              <a:rPr lang="en-US" sz="1000" b="1" dirty="0"/>
              <a:t> site.</a:t>
            </a:r>
          </a:p>
        </p:txBody>
      </p:sp>
    </p:spTree>
    <p:extLst>
      <p:ext uri="{BB962C8B-B14F-4D97-AF65-F5344CB8AC3E}">
        <p14:creationId xmlns:p14="http://schemas.microsoft.com/office/powerpoint/2010/main" val="2274762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0F05A380-17E5-4B4A-B8B2-0A56003F9815}" type="slidenum">
              <a:rPr lang="en-US" smtClean="0"/>
              <a:pPr/>
              <a:t>10</a:t>
            </a:fld>
            <a:endParaRPr lang="en-US"/>
          </a:p>
        </p:txBody>
      </p:sp>
      <p:sp>
        <p:nvSpPr>
          <p:cNvPr id="159747" name="Rectangle 2"/>
          <p:cNvSpPr>
            <a:spLocks noGrp="1" noRot="1" noChangeAspect="1" noChangeArrowheads="1" noTextEdit="1"/>
          </p:cNvSpPr>
          <p:nvPr>
            <p:ph type="sldImg"/>
          </p:nvPr>
        </p:nvSpPr>
        <p:spPr>
          <a:xfrm>
            <a:off x="342900" y="676275"/>
            <a:ext cx="6248400" cy="3514725"/>
          </a:xfrm>
          <a:ln/>
        </p:spPr>
      </p:sp>
      <p:sp>
        <p:nvSpPr>
          <p:cNvPr id="159748" name="Rectangle 3"/>
          <p:cNvSpPr>
            <a:spLocks noGrp="1" noChangeArrowheads="1"/>
          </p:cNvSpPr>
          <p:nvPr>
            <p:ph type="body" idx="1"/>
          </p:nvPr>
        </p:nvSpPr>
        <p:spPr>
          <a:noFill/>
          <a:ln/>
        </p:spPr>
        <p:txBody>
          <a:bodyPr/>
          <a:lstStyle/>
          <a:p>
            <a:pPr eaLnBrk="1" hangingPunct="1">
              <a:lnSpc>
                <a:spcPct val="80000"/>
              </a:lnSpc>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Government resources (other than personnel, communications equipment, and vehicles) may be authorized for personal use if a supervisor determines that the use creates no adverse affect on official duty performance; is of reasonable duration and frequency and occurs only during the employee’s personal time; serves a legitimate public purpose; creates no adverse reflection on DoD; and creates no significant additional cost to DoD.</a:t>
            </a:r>
          </a:p>
          <a:p>
            <a:pPr marL="0" marR="0" lvl="0" indent="0" algn="l" defTabSz="914400" rtl="0" eaLnBrk="1" fontAlgn="base" latinLnBrk="0" hangingPunct="1">
              <a:lnSpc>
                <a:spcPct val="100000"/>
              </a:lnSpc>
              <a:spcBef>
                <a:spcPct val="30000"/>
              </a:spcBef>
              <a:spcAft>
                <a:spcPct val="0"/>
              </a:spcAft>
              <a:buClrTx/>
              <a:buSzTx/>
              <a:buFontTx/>
              <a:buChar char="•"/>
              <a:tabLst/>
              <a:defRPr/>
            </a:pPr>
            <a:r>
              <a:rPr lang="en-US" sz="900" dirty="0">
                <a:latin typeface="Arial" pitchFamily="34" charset="0"/>
              </a:rPr>
              <a:t>  The JER states “</a:t>
            </a:r>
            <a:r>
              <a:rPr lang="en-US" sz="2000" dirty="0"/>
              <a:t>DoD Personnel may use Federal Government resources, including personnel, equipment, and property, for official purposes only, except as otherwise permitted in the JER or other applicable authority. JER 2-300</a:t>
            </a:r>
            <a:endParaRPr lang="en-US" sz="900" dirty="0">
              <a:latin typeface="Arial" pitchFamily="34" charset="0"/>
            </a:endParaRPr>
          </a:p>
          <a:p>
            <a:pPr lvl="0" eaLnBrk="1" hangingPunct="1">
              <a:buFontTx/>
              <a:buChar char="•"/>
            </a:pPr>
            <a:r>
              <a:rPr lang="en-US" sz="900" dirty="0">
                <a:latin typeface="Arial" pitchFamily="34" charset="0"/>
              </a:rPr>
              <a:t>  The factors to be considered include (JER 2-301):</a:t>
            </a:r>
          </a:p>
          <a:p>
            <a:pPr lvl="0" eaLnBrk="1" hangingPunct="1"/>
            <a:r>
              <a:rPr lang="en-US" sz="900" dirty="0">
                <a:latin typeface="Arial" pitchFamily="34" charset="0"/>
              </a:rPr>
              <a:t>(a) The use does not adversely affect the performance of official duties by the </a:t>
            </a:r>
            <a:r>
              <a:rPr lang="en-US" sz="900" dirty="0" err="1">
                <a:latin typeface="Arial" pitchFamily="34" charset="0"/>
              </a:rPr>
              <a:t>DoD</a:t>
            </a:r>
            <a:r>
              <a:rPr lang="en-US" sz="900" dirty="0">
                <a:latin typeface="Arial" pitchFamily="34" charset="0"/>
              </a:rPr>
              <a:t> employee or the </a:t>
            </a:r>
            <a:r>
              <a:rPr lang="en-US" sz="900" dirty="0" err="1">
                <a:latin typeface="Arial" pitchFamily="34" charset="0"/>
              </a:rPr>
              <a:t>DoD</a:t>
            </a:r>
            <a:r>
              <a:rPr lang="en-US" sz="900" dirty="0">
                <a:latin typeface="Arial" pitchFamily="34" charset="0"/>
              </a:rPr>
              <a:t> employee’s organization.</a:t>
            </a:r>
          </a:p>
          <a:p>
            <a:pPr lvl="0" eaLnBrk="1" hangingPunct="1"/>
            <a:r>
              <a:rPr lang="en-US" sz="900" dirty="0">
                <a:latin typeface="Arial" pitchFamily="34" charset="0"/>
              </a:rPr>
              <a:t>(b) The use is of reasonable duration and frequency, and made only during the </a:t>
            </a:r>
            <a:r>
              <a:rPr lang="en-US" sz="900" dirty="0" err="1">
                <a:latin typeface="Arial" pitchFamily="34" charset="0"/>
              </a:rPr>
              <a:t>DoD</a:t>
            </a:r>
            <a:r>
              <a:rPr lang="en-US" sz="900" dirty="0">
                <a:latin typeface="Arial" pitchFamily="34" charset="0"/>
              </a:rPr>
              <a:t> employee’s personal time such as after duty hours or lunch periods;</a:t>
            </a:r>
          </a:p>
          <a:p>
            <a:pPr lvl="0" eaLnBrk="1" hangingPunct="1"/>
            <a:r>
              <a:rPr lang="en-US" sz="900" dirty="0">
                <a:latin typeface="Arial" pitchFamily="34" charset="0"/>
              </a:rPr>
              <a:t>(c) The use serves a legitimate public interest (such as supporting local charities or volunteer services to the community; enhancing the professional skills of the </a:t>
            </a:r>
            <a:r>
              <a:rPr lang="en-US" sz="900" dirty="0" err="1">
                <a:latin typeface="Arial" pitchFamily="34" charset="0"/>
              </a:rPr>
              <a:t>DoD</a:t>
            </a:r>
            <a:r>
              <a:rPr lang="en-US" sz="900" dirty="0">
                <a:latin typeface="Arial" pitchFamily="34" charset="0"/>
              </a:rPr>
              <a:t> employee; job-searching in response to Federal Government downsizing);</a:t>
            </a:r>
          </a:p>
          <a:p>
            <a:pPr lvl="0" eaLnBrk="1" hangingPunct="1"/>
            <a:r>
              <a:rPr lang="en-US" sz="900" dirty="0">
                <a:latin typeface="Arial" pitchFamily="34" charset="0"/>
              </a:rPr>
              <a:t>(d) The use does not put Federal Government resources to uses that would reflect adversely on </a:t>
            </a:r>
            <a:r>
              <a:rPr lang="en-US" sz="900" dirty="0" err="1">
                <a:latin typeface="Arial" pitchFamily="34" charset="0"/>
              </a:rPr>
              <a:t>DoD</a:t>
            </a:r>
            <a:r>
              <a:rPr lang="en-US" sz="900" dirty="0">
                <a:latin typeface="Arial" pitchFamily="34" charset="0"/>
              </a:rPr>
              <a:t> or the </a:t>
            </a:r>
            <a:r>
              <a:rPr lang="en-US" sz="900" dirty="0" err="1">
                <a:latin typeface="Arial" pitchFamily="34" charset="0"/>
              </a:rPr>
              <a:t>DoD</a:t>
            </a:r>
            <a:r>
              <a:rPr lang="en-US" sz="900" dirty="0">
                <a:latin typeface="Arial" pitchFamily="34" charset="0"/>
              </a:rPr>
              <a:t> Component (such as involving commercial activities; unofficial advertising, soliciting or selling; violation of statute or regulation; and other uses that are incompatible with public service); and</a:t>
            </a:r>
          </a:p>
          <a:p>
            <a:pPr lvl="0" eaLnBrk="1" hangingPunct="1"/>
            <a:r>
              <a:rPr lang="en-US" sz="900" dirty="0">
                <a:latin typeface="Arial" pitchFamily="34" charset="0"/>
              </a:rPr>
              <a:t>(e) The use creates no significant additional cost to </a:t>
            </a:r>
            <a:r>
              <a:rPr lang="en-US" sz="900" dirty="0" err="1">
                <a:latin typeface="Arial" pitchFamily="34" charset="0"/>
              </a:rPr>
              <a:t>DoD</a:t>
            </a:r>
            <a:r>
              <a:rPr lang="en-US" sz="900" dirty="0">
                <a:latin typeface="Arial" pitchFamily="34" charset="0"/>
              </a:rPr>
              <a:t> or the </a:t>
            </a:r>
            <a:r>
              <a:rPr lang="en-US" sz="900" dirty="0" err="1">
                <a:latin typeface="Arial" pitchFamily="34" charset="0"/>
              </a:rPr>
              <a:t>DoD</a:t>
            </a:r>
            <a:r>
              <a:rPr lang="en-US" sz="900" dirty="0">
                <a:latin typeface="Arial" pitchFamily="34" charset="0"/>
              </a:rPr>
              <a:t> component.</a:t>
            </a:r>
          </a:p>
          <a:p>
            <a:pPr eaLnBrk="1" hangingPunct="1">
              <a:lnSpc>
                <a:spcPct val="80000"/>
              </a:lnSpc>
            </a:pPr>
            <a:endParaRPr lang="en-US" sz="900" dirty="0">
              <a:latin typeface="Arial" pitchFamily="34" charset="0"/>
            </a:endParaRPr>
          </a:p>
          <a:p>
            <a:pPr eaLnBrk="1" hangingPunct="1">
              <a:lnSpc>
                <a:spcPct val="80000"/>
              </a:lnSpc>
            </a:pPr>
            <a:r>
              <a:rPr lang="en-US" sz="900" u="sng" dirty="0">
                <a:latin typeface="Arial" pitchFamily="34" charset="0"/>
              </a:rPr>
              <a:t>Background:</a:t>
            </a:r>
          </a:p>
          <a:p>
            <a:pPr eaLnBrk="1" hangingPunct="1">
              <a:lnSpc>
                <a:spcPct val="80000"/>
              </a:lnSpc>
              <a:buFontTx/>
              <a:buChar char="•"/>
            </a:pPr>
            <a:r>
              <a:rPr lang="en-US" sz="900" dirty="0">
                <a:latin typeface="Arial" pitchFamily="34" charset="0"/>
              </a:rPr>
              <a:t>  JER 2-301, Use of Federal Government Resources</a:t>
            </a:r>
          </a:p>
          <a:p>
            <a:pPr eaLnBrk="1" hangingPunct="1">
              <a:lnSpc>
                <a:spcPct val="80000"/>
              </a:lnSpc>
              <a:buFontTx/>
              <a:buChar char="•"/>
            </a:pPr>
            <a:r>
              <a:rPr lang="en-US" sz="900" dirty="0">
                <a:latin typeface="Arial" pitchFamily="34" charset="0"/>
              </a:rPr>
              <a:t>  5 C.F.R. </a:t>
            </a:r>
            <a:r>
              <a:rPr lang="en-US" sz="900" dirty="0"/>
              <a:t>§ </a:t>
            </a:r>
            <a:r>
              <a:rPr lang="en-US" sz="900" dirty="0">
                <a:latin typeface="Arial" pitchFamily="34" charset="0"/>
              </a:rPr>
              <a:t>2635.704, Use of Government Property</a:t>
            </a:r>
          </a:p>
          <a:p>
            <a:pPr eaLnBrk="1" hangingPunct="1">
              <a:lnSpc>
                <a:spcPct val="80000"/>
              </a:lnSpc>
            </a:pPr>
            <a:endParaRPr lang="en-US" sz="900" dirty="0">
              <a:latin typeface="Arial" pitchFamily="34" charset="0"/>
            </a:endParaRPr>
          </a:p>
        </p:txBody>
      </p:sp>
    </p:spTree>
    <p:extLst>
      <p:ext uri="{BB962C8B-B14F-4D97-AF65-F5344CB8AC3E}">
        <p14:creationId xmlns:p14="http://schemas.microsoft.com/office/powerpoint/2010/main" val="44636164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D14FF71E-F498-4B96-9304-C2BD56651411}" type="slidenum">
              <a:rPr lang="en-US" smtClean="0"/>
              <a:pPr/>
              <a:t>101</a:t>
            </a:fld>
            <a:endParaRPr lang="en-US"/>
          </a:p>
        </p:txBody>
      </p:sp>
      <p:sp>
        <p:nvSpPr>
          <p:cNvPr id="250883" name="Rectangle 2"/>
          <p:cNvSpPr>
            <a:spLocks noGrp="1" noRot="1" noChangeAspect="1" noChangeArrowheads="1" noTextEdit="1"/>
          </p:cNvSpPr>
          <p:nvPr>
            <p:ph type="sldImg"/>
          </p:nvPr>
        </p:nvSpPr>
        <p:spPr>
          <a:xfrm>
            <a:off x="342900" y="676275"/>
            <a:ext cx="6248400" cy="3514725"/>
          </a:xfrm>
          <a:ln/>
        </p:spPr>
      </p:sp>
      <p:sp>
        <p:nvSpPr>
          <p:cNvPr id="250884" name="Rectangle 3"/>
          <p:cNvSpPr>
            <a:spLocks noGrp="1" noChangeArrowheads="1"/>
          </p:cNvSpPr>
          <p:nvPr>
            <p:ph type="body" idx="1"/>
          </p:nvPr>
        </p:nvSpPr>
        <p:spPr>
          <a:xfrm>
            <a:off x="701359" y="4514485"/>
            <a:ext cx="5607684" cy="4183380"/>
          </a:xfrm>
          <a:noFill/>
          <a:ln/>
        </p:spPr>
        <p:txBody>
          <a:bodyPr/>
          <a:lstStyle/>
          <a:p>
            <a:pPr marL="114563" lvl="1" eaLnBrk="1" hangingPunct="1">
              <a:buFontTx/>
              <a:buNone/>
            </a:pPr>
            <a:r>
              <a:rPr lang="en-US" sz="900" b="1" dirty="0">
                <a:latin typeface="Arial" pitchFamily="34" charset="0"/>
              </a:rPr>
              <a:t>Instructor Comments:</a:t>
            </a:r>
          </a:p>
          <a:p>
            <a:pPr marL="0" lvl="0" indent="-284304" eaLnBrk="1" hangingPunct="1">
              <a:buFontTx/>
              <a:buChar char="•"/>
            </a:pPr>
            <a:r>
              <a:rPr lang="en-US" sz="900" b="1" u="sng" dirty="0">
                <a:latin typeface="Arial" pitchFamily="34" charset="0"/>
                <a:cs typeface="Times New Roman" pitchFamily="18" charset="0"/>
              </a:rPr>
              <a:t>General Rule</a:t>
            </a:r>
            <a:r>
              <a:rPr lang="en-US" sz="900" dirty="0">
                <a:latin typeface="Arial" pitchFamily="34" charset="0"/>
                <a:cs typeface="Times New Roman" pitchFamily="18" charset="0"/>
              </a:rPr>
              <a:t>:  You may not perform Government duties that affect the financial interests of an entity outside the Federal Government if you are seeking employment with that entity.  18 U.S.C. </a:t>
            </a:r>
            <a:r>
              <a:rPr lang="en-US" sz="900" dirty="0"/>
              <a:t>§</a:t>
            </a:r>
            <a:r>
              <a:rPr lang="en-US" sz="900" dirty="0">
                <a:latin typeface="Arial" pitchFamily="34" charset="0"/>
                <a:cs typeface="Times New Roman" pitchFamily="18" charset="0"/>
              </a:rPr>
              <a:t> 208; 41 U.S.C. </a:t>
            </a:r>
            <a:r>
              <a:rPr lang="en-US" sz="900" dirty="0"/>
              <a:t>§</a:t>
            </a:r>
            <a:r>
              <a:rPr lang="en-US" sz="900" dirty="0">
                <a:latin typeface="Arial" pitchFamily="34" charset="0"/>
                <a:cs typeface="Times New Roman" pitchFamily="18" charset="0"/>
              </a:rPr>
              <a:t> 423. </a:t>
            </a:r>
          </a:p>
          <a:p>
            <a:pPr marL="0" lvl="0" indent="-284304" eaLnBrk="1" hangingPunct="1">
              <a:buFontTx/>
              <a:buChar char="•"/>
            </a:pPr>
            <a:r>
              <a:rPr lang="en-US" sz="900" b="1" u="sng" dirty="0">
                <a:latin typeface="Arial" pitchFamily="34" charset="0"/>
                <a:cs typeface="Times New Roman" pitchFamily="18" charset="0"/>
              </a:rPr>
              <a:t>Reflection</a:t>
            </a:r>
            <a:r>
              <a:rPr lang="en-US" sz="900" dirty="0">
                <a:latin typeface="Arial" pitchFamily="34" charset="0"/>
                <a:cs typeface="Times New Roman" pitchFamily="18" charset="0"/>
              </a:rPr>
              <a:t>:   What public "good" does this general rule seek to accomplish?</a:t>
            </a:r>
          </a:p>
          <a:p>
            <a:pPr marL="0" lvl="0" indent="-284304" eaLnBrk="1" hangingPunct="1">
              <a:buFontTx/>
              <a:buChar char="•"/>
            </a:pPr>
            <a:r>
              <a:rPr lang="en-US" sz="900" b="1" u="sng" dirty="0">
                <a:solidFill>
                  <a:srgbClr val="000000"/>
                </a:solidFill>
                <a:latin typeface="Arial" pitchFamily="34" charset="0"/>
                <a:cs typeface="Times New Roman" pitchFamily="18" charset="0"/>
              </a:rPr>
              <a:t>Scenario</a:t>
            </a:r>
            <a:r>
              <a:rPr lang="en-US" sz="900" dirty="0">
                <a:solidFill>
                  <a:srgbClr val="000000"/>
                </a:solidFill>
                <a:latin typeface="Arial" pitchFamily="34" charset="0"/>
                <a:cs typeface="Times New Roman" pitchFamily="18" charset="0"/>
              </a:rPr>
              <a:t>:   Until 13 months ago, you were the Deputy Program Manager for a program partly supported by a $30 million contract for helicopter blades from the Whirly Company.  You now have different responsibilities and are no longer involved with any matters that affect the Whirly Co.  At an industry symposium, you happen to run into the president of the company, whom you know from your work on the helicopter blade contract.  He mentions that his company is looking for a new employee in its governmental affairs office, and that you would be an ideal candidate for the job.  You are very interested in that job.</a:t>
            </a:r>
          </a:p>
          <a:p>
            <a:pPr marL="0" lvl="0" indent="-284304" eaLnBrk="1" hangingPunct="1">
              <a:buFontTx/>
              <a:buChar char="•"/>
            </a:pPr>
            <a:r>
              <a:rPr lang="en-US" sz="900" b="1" u="sng" dirty="0">
                <a:latin typeface="Arial" pitchFamily="34" charset="0"/>
                <a:cs typeface="Times New Roman" pitchFamily="18" charset="0"/>
              </a:rPr>
              <a:t>Question</a:t>
            </a:r>
            <a:r>
              <a:rPr lang="en-US" sz="900" u="sng" dirty="0">
                <a:latin typeface="Arial" pitchFamily="34" charset="0"/>
                <a:cs typeface="Times New Roman" pitchFamily="18" charset="0"/>
              </a:rPr>
              <a:t>:</a:t>
            </a:r>
            <a:r>
              <a:rPr lang="en-US" sz="900" dirty="0">
                <a:latin typeface="Arial" pitchFamily="34" charset="0"/>
                <a:cs typeface="Times New Roman" pitchFamily="18" charset="0"/>
              </a:rPr>
              <a:t>  The President of Whirly Co. is interested in hiring you.  What may you tell him?</a:t>
            </a:r>
            <a:endParaRPr lang="en-US" sz="900" b="1" dirty="0">
              <a:latin typeface="Arial" pitchFamily="34" charset="0"/>
              <a:cs typeface="Times New Roman" pitchFamily="18" charset="0"/>
            </a:endParaRPr>
          </a:p>
          <a:p>
            <a:pPr marL="114563" lvl="1" eaLnBrk="1" hangingPunct="1"/>
            <a:r>
              <a:rPr lang="en-US" sz="900" b="1" dirty="0">
                <a:latin typeface="Arial" pitchFamily="34" charset="0"/>
                <a:cs typeface="Times New Roman" pitchFamily="18" charset="0"/>
              </a:rPr>
              <a:t> </a:t>
            </a:r>
          </a:p>
          <a:p>
            <a:pPr marL="114563" lvl="1" eaLnBrk="1" hangingPunct="1"/>
            <a:endParaRPr lang="en-US" sz="900" dirty="0">
              <a:latin typeface="Arial" pitchFamily="34" charset="0"/>
            </a:endParaRPr>
          </a:p>
        </p:txBody>
      </p:sp>
    </p:spTree>
    <p:extLst>
      <p:ext uri="{BB962C8B-B14F-4D97-AF65-F5344CB8AC3E}">
        <p14:creationId xmlns:p14="http://schemas.microsoft.com/office/powerpoint/2010/main" val="136034031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1699D172-B735-4B7E-8762-9EFA79363B52}" type="slidenum">
              <a:rPr lang="en-US" smtClean="0"/>
              <a:pPr/>
              <a:t>102</a:t>
            </a:fld>
            <a:endParaRPr lang="en-US"/>
          </a:p>
        </p:txBody>
      </p:sp>
      <p:sp>
        <p:nvSpPr>
          <p:cNvPr id="251907" name="Rectangle 2"/>
          <p:cNvSpPr>
            <a:spLocks noGrp="1" noRot="1" noChangeAspect="1" noChangeArrowheads="1" noTextEdit="1"/>
          </p:cNvSpPr>
          <p:nvPr>
            <p:ph type="sldImg"/>
          </p:nvPr>
        </p:nvSpPr>
        <p:spPr>
          <a:xfrm>
            <a:off x="342900" y="676275"/>
            <a:ext cx="6248400" cy="3514725"/>
          </a:xfrm>
          <a:ln/>
        </p:spPr>
      </p:sp>
      <p:sp>
        <p:nvSpPr>
          <p:cNvPr id="251908" name="Rectangle 3"/>
          <p:cNvSpPr>
            <a:spLocks noGrp="1" noChangeArrowheads="1"/>
          </p:cNvSpPr>
          <p:nvPr>
            <p:ph type="body" idx="1"/>
          </p:nvPr>
        </p:nvSpPr>
        <p:spPr>
          <a:xfrm>
            <a:off x="701359" y="4514485"/>
            <a:ext cx="5607684" cy="4183380"/>
          </a:xfrm>
          <a:noFill/>
          <a:ln/>
        </p:spPr>
        <p:txBody>
          <a:bodyPr/>
          <a:lstStyle/>
          <a:p>
            <a:pPr marL="114563" lvl="1" eaLnBrk="1" hangingPunct="1">
              <a:buFontTx/>
              <a:buNone/>
            </a:pPr>
            <a:r>
              <a:rPr lang="en-US" sz="900" b="1" dirty="0">
                <a:latin typeface="Arial" pitchFamily="34" charset="0"/>
              </a:rPr>
              <a:t>Instructor Comments:</a:t>
            </a:r>
          </a:p>
          <a:p>
            <a:pPr marL="115614" lvl="1" eaLnBrk="1" hangingPunct="1">
              <a:buFontTx/>
              <a:buChar char="•"/>
            </a:pPr>
            <a:r>
              <a:rPr lang="en-US" sz="900" dirty="0">
                <a:latin typeface="Arial" pitchFamily="34" charset="0"/>
                <a:cs typeface="Times New Roman" pitchFamily="18" charset="0"/>
              </a:rPr>
              <a:t>  </a:t>
            </a:r>
            <a:r>
              <a:rPr lang="en-US" sz="900" u="sng" dirty="0">
                <a:latin typeface="Arial" pitchFamily="34" charset="0"/>
                <a:cs typeface="Times New Roman" pitchFamily="18" charset="0"/>
              </a:rPr>
              <a:t>Please choose the best answer</a:t>
            </a:r>
            <a:r>
              <a:rPr lang="en-US" sz="900" dirty="0">
                <a:latin typeface="Arial" pitchFamily="34" charset="0"/>
                <a:cs typeface="Times New Roman" pitchFamily="18" charset="0"/>
              </a:rPr>
              <a:t>.  Should the general rule apply?  Should there be an exception?</a:t>
            </a:r>
          </a:p>
          <a:p>
            <a:pPr eaLnBrk="1" hangingPunct="1"/>
            <a:endParaRPr lang="en-US" sz="900" dirty="0">
              <a:latin typeface="Arial" pitchFamily="34" charset="0"/>
            </a:endParaRPr>
          </a:p>
          <a:p>
            <a:pPr eaLnBrk="1" hangingPunct="1"/>
            <a:r>
              <a:rPr lang="en-US" sz="900" dirty="0">
                <a:latin typeface="Arial" pitchFamily="34" charset="0"/>
                <a:cs typeface="Times New Roman" pitchFamily="18" charset="0"/>
              </a:rPr>
              <a:t> </a:t>
            </a:r>
          </a:p>
          <a:p>
            <a:pPr eaLnBrk="1" hangingPunct="1"/>
            <a:br>
              <a:rPr lang="en-US" sz="900" u="sng" dirty="0">
                <a:latin typeface="Arial" pitchFamily="34" charset="0"/>
                <a:cs typeface="Times New Roman" pitchFamily="18" charset="0"/>
              </a:rPr>
            </a:br>
            <a:endParaRPr lang="en-US" sz="900" u="sng" dirty="0">
              <a:latin typeface="Arial" pitchFamily="34" charset="0"/>
              <a:cs typeface="Times New Roman" pitchFamily="18" charset="0"/>
            </a:endParaRPr>
          </a:p>
        </p:txBody>
      </p:sp>
    </p:spTree>
    <p:extLst>
      <p:ext uri="{BB962C8B-B14F-4D97-AF65-F5344CB8AC3E}">
        <p14:creationId xmlns:p14="http://schemas.microsoft.com/office/powerpoint/2010/main" val="14878066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7BFEA6AE-F3A3-41FE-A6DE-ABBA89E560BC}" type="slidenum">
              <a:rPr lang="en-US" smtClean="0"/>
              <a:pPr/>
              <a:t>103</a:t>
            </a:fld>
            <a:endParaRPr lang="en-US"/>
          </a:p>
        </p:txBody>
      </p:sp>
      <p:sp>
        <p:nvSpPr>
          <p:cNvPr id="252931" name="Rectangle 2"/>
          <p:cNvSpPr>
            <a:spLocks noGrp="1" noRot="1" noChangeAspect="1" noChangeArrowheads="1" noTextEdit="1"/>
          </p:cNvSpPr>
          <p:nvPr>
            <p:ph type="sldImg"/>
          </p:nvPr>
        </p:nvSpPr>
        <p:spPr>
          <a:xfrm>
            <a:off x="342900" y="676275"/>
            <a:ext cx="6248400" cy="3514725"/>
          </a:xfrm>
          <a:ln/>
        </p:spPr>
      </p:sp>
      <p:sp>
        <p:nvSpPr>
          <p:cNvPr id="252932" name="Rectangle 3"/>
          <p:cNvSpPr>
            <a:spLocks noGrp="1" noChangeArrowheads="1"/>
          </p:cNvSpPr>
          <p:nvPr>
            <p:ph type="body" idx="1"/>
          </p:nvPr>
        </p:nvSpPr>
        <p:spPr>
          <a:xfrm>
            <a:off x="701359" y="4514485"/>
            <a:ext cx="5607684" cy="4183380"/>
          </a:xfrm>
          <a:noFill/>
          <a:ln/>
        </p:spPr>
        <p:txBody>
          <a:bodyPr/>
          <a:lstStyle/>
          <a:p>
            <a:pPr eaLnBrk="1" hangingPunct="1">
              <a:lnSpc>
                <a:spcPct val="90000"/>
              </a:lnSpc>
              <a:buFontTx/>
              <a:buNone/>
            </a:pPr>
            <a:r>
              <a:rPr lang="en-US" sz="900" b="1" dirty="0">
                <a:latin typeface="Arial" pitchFamily="34" charset="0"/>
              </a:rPr>
              <a:t>Instructor Comments:</a:t>
            </a:r>
          </a:p>
          <a:p>
            <a:pPr lvl="0" eaLnBrk="1" hangingPunct="1">
              <a:lnSpc>
                <a:spcPct val="90000"/>
              </a:lnSpc>
              <a:buFontTx/>
              <a:buChar char="•"/>
            </a:pPr>
            <a:r>
              <a:rPr lang="en-US" sz="900" dirty="0">
                <a:latin typeface="Arial" pitchFamily="34" charset="0"/>
                <a:cs typeface="Times New Roman" pitchFamily="18" charset="0"/>
              </a:rPr>
              <a:t>  This rule protects the integrity of Government actions and decisions, and promotes public confidence by preventing personnel with personal interests from participating in official Government business.  One recent example of enforcement  involves an Army colonel who was negotiating for employment with a DoD contractor when he overruled the recommendation of the technical experts and recommended award of a procurement to the contractor with which he was negotiating.  For this and other infractions, he is now serving 54 months in prison, was fined  $10,000, was stripped of his rank, and forfeited his retirement pay.  </a:t>
            </a:r>
          </a:p>
          <a:p>
            <a:pPr lvl="0" eaLnBrk="1" hangingPunct="1">
              <a:lnSpc>
                <a:spcPct val="90000"/>
              </a:lnSpc>
              <a:buFontTx/>
              <a:buChar char="•"/>
            </a:pPr>
            <a:r>
              <a:rPr lang="en-US" sz="900" dirty="0">
                <a:latin typeface="Arial" pitchFamily="34" charset="0"/>
                <a:cs typeface="Times New Roman" pitchFamily="18" charset="0"/>
              </a:rPr>
              <a:t>  We will close our treatment of this topic by emphasizing a very important point:  </a:t>
            </a:r>
            <a:r>
              <a:rPr lang="en-US" sz="900" u="sng" dirty="0">
                <a:latin typeface="Arial" pitchFamily="34" charset="0"/>
                <a:cs typeface="Times New Roman" pitchFamily="18" charset="0"/>
              </a:rPr>
              <a:t> </a:t>
            </a:r>
            <a:endParaRPr lang="en-US" sz="900" dirty="0">
              <a:latin typeface="Arial" pitchFamily="34" charset="0"/>
              <a:cs typeface="Times New Roman" pitchFamily="18" charset="0"/>
            </a:endParaRPr>
          </a:p>
          <a:p>
            <a:pPr lvl="0" eaLnBrk="1" hangingPunct="1">
              <a:lnSpc>
                <a:spcPct val="90000"/>
              </a:lnSpc>
              <a:buFontTx/>
              <a:buChar char="•"/>
            </a:pPr>
            <a:r>
              <a:rPr lang="en-US" sz="900" u="none" dirty="0">
                <a:latin typeface="Arial" pitchFamily="34" charset="0"/>
                <a:cs typeface="Times New Roman" pitchFamily="18" charset="0"/>
              </a:rPr>
              <a:t>  </a:t>
            </a:r>
            <a:r>
              <a:rPr lang="en-US" sz="900" u="sng" dirty="0">
                <a:latin typeface="Arial" pitchFamily="34" charset="0"/>
                <a:cs typeface="Times New Roman" pitchFamily="18" charset="0"/>
              </a:rPr>
              <a:t>When you start thinking about getting </a:t>
            </a:r>
            <a:r>
              <a:rPr lang="en-US" sz="900" b="1" u="sng" dirty="0">
                <a:latin typeface="Arial" pitchFamily="34" charset="0"/>
                <a:cs typeface="Times New Roman" pitchFamily="18" charset="0"/>
              </a:rPr>
              <a:t>any</a:t>
            </a:r>
            <a:r>
              <a:rPr lang="en-US" sz="900" u="sng" dirty="0">
                <a:latin typeface="Arial" pitchFamily="34" charset="0"/>
                <a:cs typeface="Times New Roman" pitchFamily="18" charset="0"/>
              </a:rPr>
              <a:t> employment outside the Government, either part-time or after leaving Government service, please consult your ethics official - </a:t>
            </a:r>
            <a:r>
              <a:rPr lang="en-US" sz="900" b="1" u="sng" dirty="0">
                <a:latin typeface="Arial" pitchFamily="34" charset="0"/>
                <a:cs typeface="Times New Roman" pitchFamily="18" charset="0"/>
              </a:rPr>
              <a:t>before</a:t>
            </a:r>
            <a:r>
              <a:rPr lang="en-US" sz="900" u="sng" dirty="0">
                <a:latin typeface="Arial" pitchFamily="34" charset="0"/>
                <a:cs typeface="Times New Roman" pitchFamily="18" charset="0"/>
              </a:rPr>
              <a:t> you do anything - for specific guidance on how the rules pertain to your particular case</a:t>
            </a:r>
            <a:r>
              <a:rPr lang="en-US" sz="900" dirty="0">
                <a:latin typeface="Arial" pitchFamily="34" charset="0"/>
                <a:cs typeface="Times New Roman" pitchFamily="18" charset="0"/>
              </a:rPr>
              <a:t>.</a:t>
            </a:r>
          </a:p>
          <a:p>
            <a:pPr lvl="0" eaLnBrk="1" hangingPunct="1">
              <a:lnSpc>
                <a:spcPct val="90000"/>
              </a:lnSpc>
              <a:buFontTx/>
              <a:buChar char="•"/>
            </a:pPr>
            <a:r>
              <a:rPr lang="en-US" sz="900" dirty="0">
                <a:latin typeface="Arial" pitchFamily="34" charset="0"/>
                <a:cs typeface="Times New Roman" pitchFamily="18" charset="0"/>
              </a:rPr>
              <a:t>  Explanations of other possible answers:</a:t>
            </a:r>
          </a:p>
          <a:p>
            <a:pPr lvl="0" eaLnBrk="1" hangingPunct="1">
              <a:lnSpc>
                <a:spcPct val="90000"/>
              </a:lnSpc>
              <a:buFontTx/>
              <a:buChar char="•"/>
            </a:pPr>
            <a:r>
              <a:rPr lang="en-US" sz="900" dirty="0">
                <a:latin typeface="Arial" pitchFamily="34" charset="0"/>
                <a:cs typeface="Times New Roman" pitchFamily="18" charset="0"/>
              </a:rPr>
              <a:t>  [2] Sorry.  It is true that the Procurement Integrity Act (41 U.S.C. 2101) will bar you from working for a contractor after you have performed certain procurement or program functions involving that contractor for a contract that exceeds $10 million.  However, the bar is for only one year, and you stopped being the Deputy Program Manager 13 months ago.  Further, since you are no longer performing Government duties affecting that contractor, you may seek employment with it.</a:t>
            </a:r>
          </a:p>
          <a:p>
            <a:pPr lvl="0" eaLnBrk="1" hangingPunct="1">
              <a:lnSpc>
                <a:spcPct val="90000"/>
              </a:lnSpc>
              <a:buFontTx/>
              <a:buChar char="•"/>
            </a:pPr>
            <a:r>
              <a:rPr lang="en-US" sz="900" dirty="0">
                <a:latin typeface="Arial" pitchFamily="34" charset="0"/>
                <a:cs typeface="Times New Roman" pitchFamily="18" charset="0"/>
              </a:rPr>
              <a:t>  [3] Incorrect.  No ethics rule prohibits you from seeking employment outside the Government simply because you are a Government employee and the potential employer does business with your agency.  The prohibition simply prevents you from doing Government work that could affect your potential employer.</a:t>
            </a:r>
          </a:p>
        </p:txBody>
      </p:sp>
    </p:spTree>
    <p:extLst>
      <p:ext uri="{BB962C8B-B14F-4D97-AF65-F5344CB8AC3E}">
        <p14:creationId xmlns:p14="http://schemas.microsoft.com/office/powerpoint/2010/main" val="207590539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69B1611D-E546-4A12-8F82-B0274D5AFF17}" type="slidenum">
              <a:rPr lang="en-US" smtClean="0"/>
              <a:pPr/>
              <a:t>104</a:t>
            </a:fld>
            <a:endParaRPr lang="en-US"/>
          </a:p>
        </p:txBody>
      </p:sp>
      <p:sp>
        <p:nvSpPr>
          <p:cNvPr id="253955" name="Rectangle 2"/>
          <p:cNvSpPr>
            <a:spLocks noGrp="1" noRot="1" noChangeAspect="1" noChangeArrowheads="1" noTextEdit="1"/>
          </p:cNvSpPr>
          <p:nvPr>
            <p:ph type="sldImg"/>
          </p:nvPr>
        </p:nvSpPr>
        <p:spPr>
          <a:xfrm>
            <a:off x="342900" y="676275"/>
            <a:ext cx="6248400" cy="3514725"/>
          </a:xfrm>
          <a:ln/>
        </p:spPr>
      </p:sp>
      <p:sp>
        <p:nvSpPr>
          <p:cNvPr id="253956"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Best General Rule:  Always consult your ethics official before separating from the Government.  He or she will advise you on the restrictions that will apply to your activities in the private sector in light of your specific duties and level of responsibility as a Government employee.</a:t>
            </a:r>
          </a:p>
          <a:p>
            <a:pPr eaLnBrk="1" hangingPunct="1"/>
            <a:endParaRPr lang="en-US" sz="900" dirty="0">
              <a:latin typeface="Arial" pitchFamily="34" charset="0"/>
            </a:endParaRP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18 U.S.C. </a:t>
            </a:r>
            <a:r>
              <a:rPr lang="en-US" sz="900" dirty="0"/>
              <a:t>§ </a:t>
            </a:r>
            <a:r>
              <a:rPr lang="en-US" sz="900" dirty="0">
                <a:latin typeface="Arial" pitchFamily="34" charset="0"/>
              </a:rPr>
              <a:t>208, Acts Affecting A Personal Financial Interest</a:t>
            </a:r>
          </a:p>
          <a:p>
            <a:pPr eaLnBrk="1" hangingPunct="1">
              <a:buFontTx/>
              <a:buChar char="•"/>
            </a:pPr>
            <a:r>
              <a:rPr lang="en-US" sz="900" dirty="0">
                <a:latin typeface="Arial" pitchFamily="34" charset="0"/>
              </a:rPr>
              <a:t>  41 U.S.C. </a:t>
            </a:r>
            <a:r>
              <a:rPr lang="en-US" sz="900" dirty="0"/>
              <a:t>§§ </a:t>
            </a:r>
            <a:r>
              <a:rPr lang="en-US" sz="900" dirty="0">
                <a:latin typeface="Arial" pitchFamily="34" charset="0"/>
              </a:rPr>
              <a:t>2101-2107, The Procurement Integrity Act</a:t>
            </a:r>
          </a:p>
          <a:p>
            <a:pPr eaLnBrk="1" hangingPunct="1">
              <a:buFontTx/>
              <a:buChar char="•"/>
            </a:pPr>
            <a:r>
              <a:rPr lang="en-US" sz="900" dirty="0">
                <a:latin typeface="Arial" pitchFamily="34" charset="0"/>
              </a:rPr>
              <a:t>  18 U.S.C. </a:t>
            </a:r>
            <a:r>
              <a:rPr lang="en-US" sz="900" dirty="0"/>
              <a:t>§ </a:t>
            </a:r>
            <a:r>
              <a:rPr lang="en-US" sz="900" dirty="0">
                <a:latin typeface="Arial" pitchFamily="34" charset="0"/>
              </a:rPr>
              <a:t>207, Restrictions On Former Officers, Employers, And Elected Officials of the Executive And Legislative Branches</a:t>
            </a:r>
          </a:p>
        </p:txBody>
      </p:sp>
    </p:spTree>
    <p:extLst>
      <p:ext uri="{BB962C8B-B14F-4D97-AF65-F5344CB8AC3E}">
        <p14:creationId xmlns:p14="http://schemas.microsoft.com/office/powerpoint/2010/main" val="350425064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802D72A3-D96B-4644-A753-EB1B2EFB7D16}" type="slidenum">
              <a:rPr lang="en-US" smtClean="0"/>
              <a:pPr/>
              <a:t>105</a:t>
            </a:fld>
            <a:endParaRPr lang="en-US"/>
          </a:p>
        </p:txBody>
      </p:sp>
      <p:sp>
        <p:nvSpPr>
          <p:cNvPr id="254979" name="Rectangle 2"/>
          <p:cNvSpPr>
            <a:spLocks noGrp="1" noRot="1" noChangeAspect="1" noChangeArrowheads="1" noTextEdit="1"/>
          </p:cNvSpPr>
          <p:nvPr>
            <p:ph type="sldImg"/>
          </p:nvPr>
        </p:nvSpPr>
        <p:spPr>
          <a:xfrm>
            <a:off x="342900" y="676275"/>
            <a:ext cx="6248400" cy="3514725"/>
          </a:xfrm>
          <a:ln/>
        </p:spPr>
      </p:sp>
      <p:sp>
        <p:nvSpPr>
          <p:cNvPr id="254980"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endParaRPr lang="en-US" sz="900" dirty="0">
              <a:latin typeface="Arial" pitchFamily="34" charset="0"/>
            </a:endParaRPr>
          </a:p>
          <a:p>
            <a:pPr lvl="0" eaLnBrk="1" hangingPunct="1">
              <a:buFontTx/>
              <a:buChar char="•"/>
            </a:pPr>
            <a:r>
              <a:rPr lang="en-US" sz="900" dirty="0">
                <a:latin typeface="Arial" pitchFamily="34" charset="0"/>
              </a:rPr>
              <a:t>  Remember the restrictions under the Procurement Integrity Act – the one year compensation ban.  Federal employees who serve in one of seven positions, or who make one of seven types of decisions, on a contract over $10 million, may not accept compensation from the contractor for 1 year as an employee, consultant, officer, or director.  This one-year compensation ban is applicable to officers, enlisted,</a:t>
            </a:r>
            <a:r>
              <a:rPr lang="en-US" sz="900" baseline="0" dirty="0">
                <a:latin typeface="Arial" pitchFamily="34" charset="0"/>
              </a:rPr>
              <a:t> and</a:t>
            </a:r>
            <a:r>
              <a:rPr lang="en-US" sz="900" dirty="0">
                <a:latin typeface="Arial" pitchFamily="34" charset="0"/>
              </a:rPr>
              <a:t> civilians.</a:t>
            </a:r>
          </a:p>
          <a:p>
            <a:pPr lvl="0" eaLnBrk="1" hangingPunct="1">
              <a:buFontTx/>
              <a:buChar char="•"/>
            </a:pPr>
            <a:r>
              <a:rPr lang="en-US" sz="900" dirty="0">
                <a:latin typeface="Arial" pitchFamily="34" charset="0"/>
              </a:rPr>
              <a:t>  Additionally, 18 U.S.C. Section 207 imposes a 1-year ban on treaty negotiations.  While this will not be discussed during this training:  Army employees who worked on certain trade or treaty negotiations during their final year of Government service and had access to certain restricted information are barred for one year from assisting anyone other than the United States concerning those restrictions, on the basis of the restricted information. </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18 U.S.C. </a:t>
            </a:r>
            <a:r>
              <a:rPr lang="en-US" sz="900" dirty="0"/>
              <a:t>§ </a:t>
            </a:r>
            <a:r>
              <a:rPr lang="en-US" sz="900" dirty="0">
                <a:latin typeface="Arial" pitchFamily="34" charset="0"/>
              </a:rPr>
              <a:t>207</a:t>
            </a:r>
          </a:p>
        </p:txBody>
      </p:sp>
    </p:spTree>
    <p:extLst>
      <p:ext uri="{BB962C8B-B14F-4D97-AF65-F5344CB8AC3E}">
        <p14:creationId xmlns:p14="http://schemas.microsoft.com/office/powerpoint/2010/main" val="56749356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F6D051A8-A027-4AE2-8651-F9411A64E6D2}" type="slidenum">
              <a:rPr lang="en-US" smtClean="0"/>
              <a:pPr/>
              <a:t>106</a:t>
            </a:fld>
            <a:endParaRPr lang="en-US"/>
          </a:p>
        </p:txBody>
      </p:sp>
      <p:sp>
        <p:nvSpPr>
          <p:cNvPr id="256003" name="Rectangle 2"/>
          <p:cNvSpPr>
            <a:spLocks noGrp="1" noRot="1" noChangeAspect="1" noChangeArrowheads="1" noTextEdit="1"/>
          </p:cNvSpPr>
          <p:nvPr>
            <p:ph type="sldImg"/>
          </p:nvPr>
        </p:nvSpPr>
        <p:spPr>
          <a:xfrm>
            <a:off x="342900" y="676275"/>
            <a:ext cx="6248400" cy="3514725"/>
          </a:xfrm>
          <a:ln/>
        </p:spPr>
      </p:sp>
      <p:sp>
        <p:nvSpPr>
          <p:cNvPr id="256004" name="Rectangle 3"/>
          <p:cNvSpPr>
            <a:spLocks noGrp="1" noChangeArrowheads="1"/>
          </p:cNvSpPr>
          <p:nvPr>
            <p:ph type="body" idx="1"/>
          </p:nvPr>
        </p:nvSpPr>
        <p:spPr>
          <a:noFill/>
          <a:ln/>
        </p:spPr>
        <p:txBody>
          <a:bodyPr/>
          <a:lstStyle/>
          <a:p>
            <a:pPr eaLnBrk="1" hangingPunct="1">
              <a:lnSpc>
                <a:spcPct val="80000"/>
              </a:lnSpc>
              <a:buFontTx/>
              <a:buNone/>
            </a:pPr>
            <a:r>
              <a:rPr lang="en-US" sz="800" b="1" dirty="0">
                <a:latin typeface="Arial" pitchFamily="34" charset="0"/>
              </a:rPr>
              <a:t>Instructor Comments:</a:t>
            </a:r>
          </a:p>
          <a:p>
            <a:pPr lvl="0" eaLnBrk="1" hangingPunct="1">
              <a:lnSpc>
                <a:spcPct val="80000"/>
              </a:lnSpc>
              <a:buFontTx/>
              <a:buChar char="•"/>
            </a:pPr>
            <a:r>
              <a:rPr lang="en-US" sz="800" dirty="0">
                <a:latin typeface="Arial" pitchFamily="34" charset="0"/>
              </a:rPr>
              <a:t>  A military officer or an Executive Branch civilian employee who has, in his or her official capacity, participated personally and substantially in a Government contract or other particular matter, which involved a specific party or parties (such as a contractor) at the time of such participation, may not, at any time thereafter, knowingly make any communication to or appearance before any officer or employee of the United States, with the intent to influence such officer or employee, in connection with such Government contract or other particular matter, on behalf of any person other than the United States.  18 U.S.C. </a:t>
            </a:r>
            <a:r>
              <a:rPr lang="en-US" sz="800" dirty="0"/>
              <a:t>§</a:t>
            </a:r>
            <a:r>
              <a:rPr lang="en-US" sz="800" dirty="0">
                <a:latin typeface="Arial" pitchFamily="34" charset="0"/>
              </a:rPr>
              <a:t> 207(a)(1).  The law does not apply to enlisted military personnel.  </a:t>
            </a:r>
            <a:r>
              <a:rPr lang="en-US" sz="800" i="1" dirty="0">
                <a:latin typeface="Arial" pitchFamily="34" charset="0"/>
              </a:rPr>
              <a:t>See </a:t>
            </a:r>
            <a:r>
              <a:rPr lang="en-US" sz="800" dirty="0">
                <a:latin typeface="Arial" pitchFamily="34" charset="0"/>
              </a:rPr>
              <a:t>18 U.S.C. </a:t>
            </a:r>
            <a:r>
              <a:rPr lang="en-US" sz="800" dirty="0"/>
              <a:t>§</a:t>
            </a:r>
            <a:r>
              <a:rPr lang="en-US" sz="800" dirty="0">
                <a:latin typeface="Arial" pitchFamily="34" charset="0"/>
              </a:rPr>
              <a:t> 202(a).</a:t>
            </a:r>
          </a:p>
          <a:p>
            <a:pPr lvl="0" eaLnBrk="1" hangingPunct="1">
              <a:lnSpc>
                <a:spcPct val="80000"/>
              </a:lnSpc>
              <a:buFontTx/>
              <a:buChar char="•"/>
            </a:pPr>
            <a:r>
              <a:rPr lang="en-US" sz="800" dirty="0">
                <a:latin typeface="Arial" pitchFamily="34" charset="0"/>
              </a:rPr>
              <a:t>  The purpose of this rule is to keep individuals from “switching sides” and representing a company or other party in a particular matter on which they worked personally and substantially while in the Government.  The "lifetime representation ban" can be summarized as follows.  You will violate this law if all of the following conditions occur:</a:t>
            </a:r>
          </a:p>
          <a:p>
            <a:pPr lvl="0" eaLnBrk="1" hangingPunct="1">
              <a:lnSpc>
                <a:spcPct val="80000"/>
              </a:lnSpc>
            </a:pPr>
            <a:r>
              <a:rPr lang="en-US" sz="800" dirty="0">
                <a:latin typeface="Arial" pitchFamily="34" charset="0"/>
              </a:rPr>
              <a:t>(1)  You are a military officer or a civilian employee in the Executive Branch;</a:t>
            </a:r>
          </a:p>
          <a:p>
            <a:pPr lvl="0" eaLnBrk="1" hangingPunct="1">
              <a:lnSpc>
                <a:spcPct val="80000"/>
              </a:lnSpc>
            </a:pPr>
            <a:r>
              <a:rPr lang="en-US" sz="800" dirty="0">
                <a:latin typeface="Arial" pitchFamily="34" charset="0"/>
              </a:rPr>
              <a:t>(2) While you are working for the Federal Government, you </a:t>
            </a:r>
            <a:r>
              <a:rPr lang="en-US" sz="800" b="1" dirty="0">
                <a:latin typeface="Arial" pitchFamily="34" charset="0"/>
              </a:rPr>
              <a:t>participate personally and substantially</a:t>
            </a:r>
            <a:r>
              <a:rPr lang="en-US" sz="800" dirty="0">
                <a:latin typeface="Arial" pitchFamily="34" charset="0"/>
              </a:rPr>
              <a:t> in a Government contract or other particular matter in which the United States has a direct and substantial interest;</a:t>
            </a:r>
          </a:p>
          <a:p>
            <a:pPr lvl="0" eaLnBrk="1" hangingPunct="1">
              <a:lnSpc>
                <a:spcPct val="80000"/>
              </a:lnSpc>
            </a:pPr>
            <a:r>
              <a:rPr lang="en-US" sz="800" dirty="0">
                <a:latin typeface="Arial" pitchFamily="34" charset="0"/>
              </a:rPr>
              <a:t>(3) At the time you participate in the contract or other matter there is another party (such as a Government contractor) involved in the matter;</a:t>
            </a:r>
          </a:p>
          <a:p>
            <a:pPr lvl="0" eaLnBrk="1" hangingPunct="1">
              <a:lnSpc>
                <a:spcPct val="80000"/>
              </a:lnSpc>
            </a:pPr>
            <a:r>
              <a:rPr lang="en-US" sz="800" dirty="0">
                <a:latin typeface="Arial" pitchFamily="34" charset="0"/>
              </a:rPr>
              <a:t>(4) You leave the Federal Government;</a:t>
            </a:r>
          </a:p>
          <a:p>
            <a:pPr lvl="0" eaLnBrk="1" hangingPunct="1">
              <a:lnSpc>
                <a:spcPct val="80000"/>
              </a:lnSpc>
            </a:pPr>
            <a:r>
              <a:rPr lang="en-US" sz="800" dirty="0">
                <a:latin typeface="Arial" pitchFamily="34" charset="0"/>
              </a:rPr>
              <a:t>(5) You then, at any time in your life, communicate with or appear before a Federal employee in connection with the same contract or other matter that you participated in while you were with the Federal Government;</a:t>
            </a:r>
          </a:p>
          <a:p>
            <a:pPr lvl="0" eaLnBrk="1" hangingPunct="1">
              <a:lnSpc>
                <a:spcPct val="80000"/>
              </a:lnSpc>
            </a:pPr>
            <a:r>
              <a:rPr lang="en-US" sz="800" dirty="0">
                <a:latin typeface="Arial" pitchFamily="34" charset="0"/>
              </a:rPr>
              <a:t>(6) Your communication or appearance is on behalf of someone other than the United States  (such as the contractor) (and the party on whose behalf you are making the appearance or communication does not have to be the same party who was involved in the matter at the time you were working on the matter for the Government);</a:t>
            </a:r>
          </a:p>
          <a:p>
            <a:pPr lvl="0" eaLnBrk="1" hangingPunct="1">
              <a:lnSpc>
                <a:spcPct val="80000"/>
              </a:lnSpc>
            </a:pPr>
            <a:r>
              <a:rPr lang="en-US" sz="800" dirty="0">
                <a:latin typeface="Arial" pitchFamily="34" charset="0"/>
              </a:rPr>
              <a:t>(7) Your intent in making the communication or appearance is to </a:t>
            </a:r>
            <a:r>
              <a:rPr lang="en-US" sz="800" b="1" dirty="0">
                <a:latin typeface="Arial" pitchFamily="34" charset="0"/>
              </a:rPr>
              <a:t>influence</a:t>
            </a:r>
            <a:r>
              <a:rPr lang="en-US" sz="800" dirty="0">
                <a:latin typeface="Arial" pitchFamily="34" charset="0"/>
              </a:rPr>
              <a:t> the Government official  (i.e. you're not just providing information; you're trying to persuade the Government official about something); and</a:t>
            </a:r>
          </a:p>
          <a:p>
            <a:pPr lvl="0" eaLnBrk="1" hangingPunct="1">
              <a:lnSpc>
                <a:spcPct val="80000"/>
              </a:lnSpc>
            </a:pPr>
            <a:r>
              <a:rPr lang="en-US" sz="800" dirty="0">
                <a:latin typeface="Arial" pitchFamily="34" charset="0"/>
              </a:rPr>
              <a:t>(8) You </a:t>
            </a:r>
            <a:r>
              <a:rPr lang="en-US" sz="800" b="1" dirty="0">
                <a:latin typeface="Arial" pitchFamily="34" charset="0"/>
              </a:rPr>
              <a:t>know</a:t>
            </a:r>
            <a:r>
              <a:rPr lang="en-US" sz="800" dirty="0">
                <a:latin typeface="Arial" pitchFamily="34" charset="0"/>
              </a:rPr>
              <a:t>, when you are communicating with or appearing before the Government official, that the matter in question is a matter you participated in when you were with the Government (i.e. it's not something so minor that you forgot you ever worked on it when you were with the Government).</a:t>
            </a:r>
          </a:p>
          <a:p>
            <a:pPr lvl="0" eaLnBrk="1" hangingPunct="1">
              <a:lnSpc>
                <a:spcPct val="80000"/>
              </a:lnSpc>
              <a:buFontTx/>
              <a:buChar char="•"/>
            </a:pPr>
            <a:r>
              <a:rPr lang="en-US" sz="800" u="none" dirty="0">
                <a:latin typeface="Arial" pitchFamily="34" charset="0"/>
              </a:rPr>
              <a:t>  </a:t>
            </a:r>
            <a:r>
              <a:rPr lang="en-US" sz="800" u="sng" dirty="0">
                <a:latin typeface="Arial" pitchFamily="34" charset="0"/>
              </a:rPr>
              <a:t>Behind-the-scenes assistance</a:t>
            </a:r>
            <a:r>
              <a:rPr lang="en-US" sz="800" dirty="0">
                <a:latin typeface="Arial" pitchFamily="34" charset="0"/>
              </a:rPr>
              <a:t>.  The lifetime representation ban prohibits </a:t>
            </a:r>
            <a:r>
              <a:rPr lang="en-US" sz="800" u="sng" dirty="0">
                <a:latin typeface="Arial" pitchFamily="34" charset="0"/>
              </a:rPr>
              <a:t>contact</a:t>
            </a:r>
            <a:r>
              <a:rPr lang="en-US" sz="800" dirty="0">
                <a:latin typeface="Arial" pitchFamily="34" charset="0"/>
              </a:rPr>
              <a:t> with Federal employees (i.e., through communications or appearances).  “A former employee is not prohibited by this restriction [i.e., the lifetime representation ban] from providing ‘behind-the-scenes’ assistance in connection with the representation of another person.”  OGE Memo, 17 Feb 00, para. II.B.1.</a:t>
            </a:r>
          </a:p>
          <a:p>
            <a:pPr eaLnBrk="1" hangingPunct="1">
              <a:lnSpc>
                <a:spcPct val="80000"/>
              </a:lnSpc>
            </a:pPr>
            <a:endParaRPr lang="en-US" sz="800" dirty="0">
              <a:latin typeface="Arial" pitchFamily="34" charset="0"/>
            </a:endParaRPr>
          </a:p>
          <a:p>
            <a:pPr eaLnBrk="1" hangingPunct="1">
              <a:lnSpc>
                <a:spcPct val="80000"/>
              </a:lnSpc>
            </a:pPr>
            <a:r>
              <a:rPr lang="en-US" sz="800" u="sng" dirty="0">
                <a:latin typeface="Arial" pitchFamily="34" charset="0"/>
              </a:rPr>
              <a:t>Background:</a:t>
            </a:r>
          </a:p>
          <a:p>
            <a:pPr eaLnBrk="1" hangingPunct="1">
              <a:lnSpc>
                <a:spcPct val="80000"/>
              </a:lnSpc>
              <a:buFontTx/>
              <a:buChar char="•"/>
            </a:pPr>
            <a:r>
              <a:rPr lang="en-US" sz="800" dirty="0">
                <a:latin typeface="Arial" pitchFamily="34" charset="0"/>
              </a:rPr>
              <a:t>  18 U.S.C. </a:t>
            </a:r>
            <a:r>
              <a:rPr lang="en-US" sz="800" dirty="0"/>
              <a:t>§ </a:t>
            </a:r>
            <a:r>
              <a:rPr lang="en-US" sz="800" dirty="0">
                <a:latin typeface="Arial" pitchFamily="34" charset="0"/>
              </a:rPr>
              <a:t>207</a:t>
            </a:r>
          </a:p>
        </p:txBody>
      </p:sp>
    </p:spTree>
    <p:extLst>
      <p:ext uri="{BB962C8B-B14F-4D97-AF65-F5344CB8AC3E}">
        <p14:creationId xmlns:p14="http://schemas.microsoft.com/office/powerpoint/2010/main" val="384594616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0D6549FA-04AB-4CBB-8090-137E763DA3AD}" type="slidenum">
              <a:rPr lang="en-US" smtClean="0"/>
              <a:pPr/>
              <a:t>107</a:t>
            </a:fld>
            <a:endParaRPr lang="en-US"/>
          </a:p>
        </p:txBody>
      </p:sp>
      <p:sp>
        <p:nvSpPr>
          <p:cNvPr id="257027" name="Rectangle 2"/>
          <p:cNvSpPr>
            <a:spLocks noGrp="1" noRot="1" noChangeAspect="1" noChangeArrowheads="1" noTextEdit="1"/>
          </p:cNvSpPr>
          <p:nvPr>
            <p:ph type="sldImg"/>
          </p:nvPr>
        </p:nvSpPr>
        <p:spPr>
          <a:xfrm>
            <a:off x="342900" y="676275"/>
            <a:ext cx="6248400" cy="3514725"/>
          </a:xfrm>
          <a:ln/>
        </p:spPr>
      </p:sp>
      <p:sp>
        <p:nvSpPr>
          <p:cNvPr id="257028"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A "</a:t>
            </a:r>
            <a:r>
              <a:rPr lang="en-US" sz="900" u="sng" dirty="0">
                <a:latin typeface="Arial" pitchFamily="34" charset="0"/>
              </a:rPr>
              <a:t>Particular matter</a:t>
            </a:r>
            <a:r>
              <a:rPr lang="en-US" sz="900" dirty="0">
                <a:latin typeface="Arial" pitchFamily="34" charset="0"/>
              </a:rPr>
              <a:t>" means any investigation, application, request for a ruling or determination, rulemaking, contract, controversy, claim, charge, accusation, arrest, or judicial or other proceeding. </a:t>
            </a:r>
            <a:r>
              <a:rPr lang="en-US" sz="900" baseline="0" dirty="0">
                <a:latin typeface="Arial" pitchFamily="34" charset="0"/>
              </a:rPr>
              <a:t> </a:t>
            </a:r>
            <a:r>
              <a:rPr lang="en-US" sz="900" dirty="0">
                <a:latin typeface="Arial" pitchFamily="34" charset="0"/>
              </a:rPr>
              <a:t>18 U.S.C. </a:t>
            </a:r>
            <a:r>
              <a:rPr lang="en-US" sz="900" dirty="0"/>
              <a:t>§</a:t>
            </a:r>
            <a:r>
              <a:rPr lang="en-US" sz="900" dirty="0">
                <a:latin typeface="Arial" pitchFamily="34" charset="0"/>
              </a:rPr>
              <a:t> 207(i)(3).  If significant changes have occurred since one's participation, the same particular matter may not be present.  If it is not the same particular matter, the restriction does not apply.</a:t>
            </a:r>
          </a:p>
          <a:p>
            <a:pPr lvl="0" eaLnBrk="1" hangingPunct="1">
              <a:buFontTx/>
              <a:buChar char="•"/>
            </a:pPr>
            <a:r>
              <a:rPr lang="en-US" sz="900" dirty="0">
                <a:latin typeface="Arial" pitchFamily="34" charset="0"/>
              </a:rPr>
              <a:t>  An "</a:t>
            </a:r>
            <a:r>
              <a:rPr lang="en-US" sz="900" u="sng" dirty="0">
                <a:latin typeface="Arial" pitchFamily="34" charset="0"/>
              </a:rPr>
              <a:t>intent to influence</a:t>
            </a:r>
            <a:r>
              <a:rPr lang="en-US" sz="900" dirty="0">
                <a:latin typeface="Arial" pitchFamily="34" charset="0"/>
              </a:rPr>
              <a:t>" may be found if the communication or appearance is made for the purpose of seeking a discretionary Government ruling, benefit, approval, or other action, or is made for the purpose of influencing Government action in connection with a matter which the former employee knows involves an appreciable element of dispute concerning the particular Government action to be taken.  Accordingly, the prohibition does not apply to an appearance or communication involving purely social contacts, a request for publicly available documents, or a request for purely factual information or the supplying of such information.</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18 U.S.C. </a:t>
            </a:r>
            <a:r>
              <a:rPr lang="en-US" sz="900" dirty="0"/>
              <a:t>§ </a:t>
            </a:r>
            <a:r>
              <a:rPr lang="en-US" sz="900" dirty="0">
                <a:latin typeface="Arial" pitchFamily="34" charset="0"/>
              </a:rPr>
              <a:t>207</a:t>
            </a:r>
          </a:p>
        </p:txBody>
      </p:sp>
    </p:spTree>
    <p:extLst>
      <p:ext uri="{BB962C8B-B14F-4D97-AF65-F5344CB8AC3E}">
        <p14:creationId xmlns:p14="http://schemas.microsoft.com/office/powerpoint/2010/main" val="396553094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E8920B37-4219-4A50-93BE-834225DECB3C}" type="slidenum">
              <a:rPr lang="en-US" smtClean="0"/>
              <a:pPr/>
              <a:t>108</a:t>
            </a:fld>
            <a:endParaRPr lang="en-US"/>
          </a:p>
        </p:txBody>
      </p:sp>
      <p:sp>
        <p:nvSpPr>
          <p:cNvPr id="258051" name="Rectangle 2"/>
          <p:cNvSpPr>
            <a:spLocks noGrp="1" noRot="1" noChangeAspect="1" noChangeArrowheads="1" noTextEdit="1"/>
          </p:cNvSpPr>
          <p:nvPr>
            <p:ph type="sldImg"/>
          </p:nvPr>
        </p:nvSpPr>
        <p:spPr>
          <a:xfrm>
            <a:off x="342900" y="676275"/>
            <a:ext cx="6248400" cy="3514725"/>
          </a:xfrm>
          <a:ln/>
        </p:spPr>
      </p:sp>
      <p:sp>
        <p:nvSpPr>
          <p:cNvPr id="258052"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a:t>
            </a:r>
            <a:r>
              <a:rPr lang="en-US" sz="900" u="sng" dirty="0">
                <a:latin typeface="Arial" pitchFamily="34" charset="0"/>
              </a:rPr>
              <a:t>Participate personally and substantially</a:t>
            </a:r>
            <a:r>
              <a:rPr lang="en-US" sz="900" dirty="0">
                <a:latin typeface="Arial" pitchFamily="34" charset="0"/>
              </a:rPr>
              <a:t>" means to take an action through decision, approval, disapproval, recommendation, the rendering of advice, investigation, or other such action.  18 U.S.C. </a:t>
            </a:r>
            <a:r>
              <a:rPr lang="en-US" sz="900" dirty="0"/>
              <a:t>§</a:t>
            </a:r>
            <a:r>
              <a:rPr lang="en-US" sz="900" dirty="0">
                <a:latin typeface="Arial" pitchFamily="34" charset="0"/>
              </a:rPr>
              <a:t> 207(i)(2).  An employee can participate “personally” in a matter even though he merely directs a subordinate’s participation.  An employee participates “substantially” in a matter if his involvement is of significance to the matter.  While a series of peripheral involvements may be insubstantial, participation in a single critical step may be substantial.  OGE Memo, 17 Feb 00, para. II.B.1.</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18 U.S.C. </a:t>
            </a:r>
            <a:r>
              <a:rPr lang="en-US" sz="900" dirty="0"/>
              <a:t>§</a:t>
            </a:r>
            <a:r>
              <a:rPr lang="en-US" sz="900" dirty="0">
                <a:latin typeface="Arial" pitchFamily="34" charset="0"/>
              </a:rPr>
              <a:t> 207</a:t>
            </a:r>
          </a:p>
          <a:p>
            <a:pPr eaLnBrk="1" hangingPunct="1"/>
            <a:endParaRPr lang="en-US" sz="900" dirty="0">
              <a:latin typeface="Arial" pitchFamily="34" charset="0"/>
            </a:endParaRPr>
          </a:p>
        </p:txBody>
      </p:sp>
    </p:spTree>
    <p:extLst>
      <p:ext uri="{BB962C8B-B14F-4D97-AF65-F5344CB8AC3E}">
        <p14:creationId xmlns:p14="http://schemas.microsoft.com/office/powerpoint/2010/main" val="27659630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7CA74A5D-EFB5-464C-8F7A-87DE03906F5D}" type="slidenum">
              <a:rPr lang="en-US" smtClean="0"/>
              <a:pPr/>
              <a:t>109</a:t>
            </a:fld>
            <a:endParaRPr lang="en-US"/>
          </a:p>
        </p:txBody>
      </p:sp>
      <p:sp>
        <p:nvSpPr>
          <p:cNvPr id="259075" name="Rectangle 2"/>
          <p:cNvSpPr>
            <a:spLocks noGrp="1" noRot="1" noChangeAspect="1" noChangeArrowheads="1" noTextEdit="1"/>
          </p:cNvSpPr>
          <p:nvPr>
            <p:ph type="sldImg"/>
          </p:nvPr>
        </p:nvSpPr>
        <p:spPr>
          <a:xfrm>
            <a:off x="342900" y="676275"/>
            <a:ext cx="6248400" cy="3514725"/>
          </a:xfrm>
          <a:ln/>
        </p:spPr>
      </p:sp>
      <p:sp>
        <p:nvSpPr>
          <p:cNvPr id="259076" name="Rectangle 3"/>
          <p:cNvSpPr>
            <a:spLocks noGrp="1" noChangeArrowheads="1"/>
          </p:cNvSpPr>
          <p:nvPr>
            <p:ph type="body" idx="1"/>
          </p:nvPr>
        </p:nvSpPr>
        <p:spPr>
          <a:noFill/>
          <a:ln/>
        </p:spPr>
        <p:txBody>
          <a:bodyPr/>
          <a:lstStyle/>
          <a:p>
            <a:pPr eaLnBrk="1" hangingPunct="1">
              <a:lnSpc>
                <a:spcPct val="80000"/>
              </a:lnSpc>
              <a:buFontTx/>
              <a:buNone/>
            </a:pPr>
            <a:r>
              <a:rPr lang="en-US" sz="800" b="1" dirty="0">
                <a:latin typeface="Arial" pitchFamily="34" charset="0"/>
              </a:rPr>
              <a:t>Instructor Comments:</a:t>
            </a:r>
          </a:p>
          <a:p>
            <a:pPr lvl="0" eaLnBrk="1" hangingPunct="1">
              <a:lnSpc>
                <a:spcPct val="80000"/>
              </a:lnSpc>
              <a:buFontTx/>
              <a:buChar char="•"/>
            </a:pPr>
            <a:r>
              <a:rPr lang="en-US" sz="800" dirty="0">
                <a:latin typeface="Arial" pitchFamily="34" charset="0"/>
              </a:rPr>
              <a:t>  A military officer or an Executive Branch civilian employee who has a Government contract or other particular matter actually pending under his or her official responsibility during the one-year period before the termination of his or her Government service, which involved a specific party or parties (such as a contractor) at the time it was so pending, may not, for two years after the termination of his or her Government service, knowingly make any communication to or appearance before any officer or employee of the United States, with the intent to influence such officer or employee, in connection with such Government contract or other particular matter, on behalf of any person other than the United States.  18 U.S.C. </a:t>
            </a:r>
            <a:r>
              <a:rPr lang="en-US" sz="800" dirty="0"/>
              <a:t>§</a:t>
            </a:r>
            <a:r>
              <a:rPr lang="en-US" sz="800" dirty="0">
                <a:latin typeface="Arial" pitchFamily="34" charset="0"/>
              </a:rPr>
              <a:t> 207(a)(2).  The law does not apply to enlisted military personnel.  18 U.S.C. </a:t>
            </a:r>
            <a:r>
              <a:rPr lang="en-US" sz="800" dirty="0"/>
              <a:t>§</a:t>
            </a:r>
            <a:r>
              <a:rPr lang="en-US" sz="800" dirty="0">
                <a:latin typeface="Arial" pitchFamily="34" charset="0"/>
              </a:rPr>
              <a:t> 202(a).</a:t>
            </a:r>
          </a:p>
          <a:p>
            <a:pPr lvl="0" eaLnBrk="1" hangingPunct="1">
              <a:lnSpc>
                <a:spcPct val="80000"/>
              </a:lnSpc>
              <a:buFontTx/>
              <a:buChar char="•"/>
            </a:pPr>
            <a:r>
              <a:rPr lang="en-US" sz="800" dirty="0">
                <a:latin typeface="Arial" pitchFamily="34" charset="0"/>
              </a:rPr>
              <a:t>  The "2-year representation ban" can be summarized as follows.  You will violate this law if all of the following eight conditions occur:</a:t>
            </a:r>
          </a:p>
          <a:p>
            <a:pPr lvl="0" eaLnBrk="1" hangingPunct="1">
              <a:lnSpc>
                <a:spcPct val="80000"/>
              </a:lnSpc>
            </a:pPr>
            <a:r>
              <a:rPr lang="en-US" sz="800" dirty="0">
                <a:latin typeface="Arial" pitchFamily="34" charset="0"/>
              </a:rPr>
              <a:t>(1) You are a military officer or a civilian employee in the Executive Branch;</a:t>
            </a:r>
          </a:p>
          <a:p>
            <a:pPr lvl="0" eaLnBrk="1" hangingPunct="1">
              <a:lnSpc>
                <a:spcPct val="80000"/>
              </a:lnSpc>
            </a:pPr>
            <a:r>
              <a:rPr lang="en-US" sz="800" dirty="0">
                <a:latin typeface="Arial" pitchFamily="34" charset="0"/>
              </a:rPr>
              <a:t>(2) While you're working for the Government there is a Government contract, or other particular matter in which the United States has a direct and substantial interest, that is pending </a:t>
            </a:r>
            <a:r>
              <a:rPr lang="en-US" sz="800" b="1" dirty="0">
                <a:latin typeface="Arial" pitchFamily="34" charset="0"/>
              </a:rPr>
              <a:t>under your official responsibility during your last year in the Government</a:t>
            </a:r>
            <a:r>
              <a:rPr lang="en-US" sz="800" dirty="0">
                <a:latin typeface="Arial" pitchFamily="34" charset="0"/>
              </a:rPr>
              <a:t>;</a:t>
            </a:r>
          </a:p>
          <a:p>
            <a:pPr lvl="0" eaLnBrk="1" hangingPunct="1">
              <a:lnSpc>
                <a:spcPct val="80000"/>
              </a:lnSpc>
            </a:pPr>
            <a:r>
              <a:rPr lang="en-US" sz="800" dirty="0">
                <a:latin typeface="Arial" pitchFamily="34" charset="0"/>
              </a:rPr>
              <a:t>(3) At the time the matter is pending under your official responsibility during your last year in the Government, there is another party (such as a contractor) involved in the matter;</a:t>
            </a:r>
          </a:p>
          <a:p>
            <a:pPr lvl="0" eaLnBrk="1" hangingPunct="1">
              <a:lnSpc>
                <a:spcPct val="80000"/>
              </a:lnSpc>
            </a:pPr>
            <a:r>
              <a:rPr lang="en-US" sz="800" dirty="0">
                <a:latin typeface="Arial" pitchFamily="34" charset="0"/>
              </a:rPr>
              <a:t>(4) You leave the Federal Government;</a:t>
            </a:r>
          </a:p>
          <a:p>
            <a:pPr lvl="0" eaLnBrk="1" hangingPunct="1">
              <a:lnSpc>
                <a:spcPct val="80000"/>
              </a:lnSpc>
            </a:pPr>
            <a:r>
              <a:rPr lang="en-US" sz="800" dirty="0">
                <a:latin typeface="Arial" pitchFamily="34" charset="0"/>
              </a:rPr>
              <a:t>(5) During the first 2 years after you leave the Government, you communicate with or appear before a Federal employee regarding the same contract or other matter;</a:t>
            </a:r>
          </a:p>
          <a:p>
            <a:pPr lvl="0" eaLnBrk="1" hangingPunct="1">
              <a:lnSpc>
                <a:spcPct val="80000"/>
              </a:lnSpc>
            </a:pPr>
            <a:r>
              <a:rPr lang="en-US" sz="800" dirty="0">
                <a:latin typeface="Arial" pitchFamily="34" charset="0"/>
              </a:rPr>
              <a:t>(6) Your communication or appearance is on behalf of someone other than the United States (such as the contractor) (and the party on whose behalf you are making the appearance or communication does not have to be the same party who was involved in the matter at the time the matter was pending under your official responsibility during your last year in the Government);</a:t>
            </a:r>
          </a:p>
          <a:p>
            <a:pPr lvl="0" eaLnBrk="1" hangingPunct="1">
              <a:lnSpc>
                <a:spcPct val="80000"/>
              </a:lnSpc>
            </a:pPr>
            <a:r>
              <a:rPr lang="en-US" sz="800" dirty="0">
                <a:latin typeface="Arial" pitchFamily="34" charset="0"/>
              </a:rPr>
              <a:t>(7) Your intent in making the communication or appearance is to </a:t>
            </a:r>
            <a:r>
              <a:rPr lang="en-US" sz="800" b="1" dirty="0">
                <a:latin typeface="Arial" pitchFamily="34" charset="0"/>
              </a:rPr>
              <a:t>influence</a:t>
            </a:r>
            <a:r>
              <a:rPr lang="en-US" sz="800" dirty="0">
                <a:latin typeface="Arial" pitchFamily="34" charset="0"/>
              </a:rPr>
              <a:t> the Government official  (i.e. you're not just providing information; you're trying to persuade the Government official about something); and</a:t>
            </a:r>
          </a:p>
          <a:p>
            <a:pPr lvl="0" eaLnBrk="1" hangingPunct="1">
              <a:lnSpc>
                <a:spcPct val="80000"/>
              </a:lnSpc>
            </a:pPr>
            <a:r>
              <a:rPr lang="en-US" sz="800" dirty="0">
                <a:latin typeface="Arial" pitchFamily="34" charset="0"/>
              </a:rPr>
              <a:t>(8) You </a:t>
            </a:r>
            <a:r>
              <a:rPr lang="en-US" sz="800" b="1" dirty="0">
                <a:latin typeface="Arial" pitchFamily="34" charset="0"/>
              </a:rPr>
              <a:t>know</a:t>
            </a:r>
            <a:r>
              <a:rPr lang="en-US" sz="800" dirty="0">
                <a:latin typeface="Arial" pitchFamily="34" charset="0"/>
              </a:rPr>
              <a:t>, when you are communicating with or appearing before the Government official, that the matter in question is one that was pending under your official responsibility during your last year in the Government (it</a:t>
            </a:r>
            <a:r>
              <a:rPr lang="en-US" sz="800" baseline="0" dirty="0">
                <a:latin typeface="Arial" pitchFamily="34" charset="0"/>
              </a:rPr>
              <a:t> i</a:t>
            </a:r>
            <a:r>
              <a:rPr lang="en-US" sz="800" dirty="0">
                <a:latin typeface="Arial" pitchFamily="34" charset="0"/>
              </a:rPr>
              <a:t>s not something so minor that you did not know, or you forgot, that it was under your official responsibility during your last year in the Government).</a:t>
            </a:r>
          </a:p>
          <a:p>
            <a:pPr eaLnBrk="1" hangingPunct="1">
              <a:lnSpc>
                <a:spcPct val="80000"/>
              </a:lnSpc>
            </a:pPr>
            <a:endParaRPr lang="en-US" sz="800" dirty="0">
              <a:latin typeface="Arial" pitchFamily="34" charset="0"/>
            </a:endParaRPr>
          </a:p>
          <a:p>
            <a:pPr eaLnBrk="1" hangingPunct="1">
              <a:lnSpc>
                <a:spcPct val="80000"/>
              </a:lnSpc>
            </a:pPr>
            <a:r>
              <a:rPr lang="en-US" sz="800" u="sng" dirty="0">
                <a:latin typeface="Arial" pitchFamily="34" charset="0"/>
              </a:rPr>
              <a:t>Background:</a:t>
            </a:r>
          </a:p>
          <a:p>
            <a:pPr eaLnBrk="1" hangingPunct="1">
              <a:lnSpc>
                <a:spcPct val="80000"/>
              </a:lnSpc>
              <a:buFontTx/>
              <a:buChar char="•"/>
            </a:pPr>
            <a:r>
              <a:rPr lang="en-US" sz="800" dirty="0">
                <a:latin typeface="Arial" pitchFamily="34" charset="0"/>
              </a:rPr>
              <a:t>  18 U.S.C. </a:t>
            </a:r>
            <a:r>
              <a:rPr lang="en-US" sz="800" dirty="0"/>
              <a:t>§</a:t>
            </a:r>
            <a:r>
              <a:rPr lang="en-US" sz="800" dirty="0">
                <a:latin typeface="Arial" pitchFamily="34" charset="0"/>
              </a:rPr>
              <a:t> 207</a:t>
            </a:r>
          </a:p>
          <a:p>
            <a:pPr eaLnBrk="1" hangingPunct="1">
              <a:lnSpc>
                <a:spcPct val="80000"/>
              </a:lnSpc>
            </a:pPr>
            <a:endParaRPr lang="en-US" sz="800" dirty="0">
              <a:latin typeface="Arial" pitchFamily="34" charset="0"/>
            </a:endParaRPr>
          </a:p>
        </p:txBody>
      </p:sp>
    </p:spTree>
    <p:extLst>
      <p:ext uri="{BB962C8B-B14F-4D97-AF65-F5344CB8AC3E}">
        <p14:creationId xmlns:p14="http://schemas.microsoft.com/office/powerpoint/2010/main" val="188204586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B3B1FF62-C050-4BA4-B69C-38ACEFA08053}" type="slidenum">
              <a:rPr lang="en-US" smtClean="0"/>
              <a:pPr/>
              <a:t>110</a:t>
            </a:fld>
            <a:endParaRPr lang="en-US"/>
          </a:p>
        </p:txBody>
      </p:sp>
      <p:sp>
        <p:nvSpPr>
          <p:cNvPr id="260099" name="Rectangle 2"/>
          <p:cNvSpPr>
            <a:spLocks noGrp="1" noRot="1" noChangeAspect="1" noChangeArrowheads="1" noTextEdit="1"/>
          </p:cNvSpPr>
          <p:nvPr>
            <p:ph type="sldImg"/>
          </p:nvPr>
        </p:nvSpPr>
        <p:spPr>
          <a:xfrm>
            <a:off x="342900" y="676275"/>
            <a:ext cx="6248400" cy="3514725"/>
          </a:xfrm>
          <a:ln/>
        </p:spPr>
      </p:sp>
      <p:sp>
        <p:nvSpPr>
          <p:cNvPr id="260100"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a:t>
            </a:r>
            <a:r>
              <a:rPr lang="en-US" sz="900" u="sng" dirty="0">
                <a:latin typeface="Arial" pitchFamily="34" charset="0"/>
              </a:rPr>
              <a:t>Official responsibility</a:t>
            </a:r>
            <a:r>
              <a:rPr lang="en-US" sz="900" dirty="0">
                <a:latin typeface="Arial" pitchFamily="34" charset="0"/>
              </a:rPr>
              <a:t>” means “the direct administrative or operating authority, whether intermediate or final, and either exercisable alone or with others, and either personally or through subordinates, to approve, disapprove, or otherwise direct Government action.”  18 U.S.C. </a:t>
            </a:r>
            <a:r>
              <a:rPr lang="en-US" sz="900" dirty="0"/>
              <a:t>§</a:t>
            </a:r>
            <a:r>
              <a:rPr lang="en-US" sz="900" dirty="0">
                <a:latin typeface="Arial" pitchFamily="34" charset="0"/>
              </a:rPr>
              <a:t> 202(b).</a:t>
            </a:r>
          </a:p>
          <a:p>
            <a:pPr lvl="0" eaLnBrk="1" hangingPunct="1">
              <a:buFontTx/>
              <a:buChar char="•"/>
            </a:pPr>
            <a:r>
              <a:rPr lang="en-US" sz="900" dirty="0">
                <a:latin typeface="Arial" pitchFamily="34" charset="0"/>
              </a:rPr>
              <a:t>  “The scope of an employee’s official responsibility is usually determined by those areas assigned by statute, regulation, executive order, or job description.  All particular matters under consideration in an agency are under the official responsibility of the agency head, and each is under that of any intermediate supervisor having responsibility for the activities of a subordinate employee who actually participates in the matter.  An employee’s recusal from or other non-participation in a matter does not remove it from his official responsibility.”  OGE Memo, 17 Feb 00, para. II.B.2.</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18 U.S.C. </a:t>
            </a:r>
            <a:r>
              <a:rPr lang="en-US" sz="900" dirty="0"/>
              <a:t>§</a:t>
            </a:r>
            <a:r>
              <a:rPr lang="en-US" sz="900" dirty="0">
                <a:latin typeface="Arial" pitchFamily="34" charset="0"/>
              </a:rPr>
              <a:t> 202</a:t>
            </a:r>
          </a:p>
        </p:txBody>
      </p:sp>
    </p:spTree>
    <p:extLst>
      <p:ext uri="{BB962C8B-B14F-4D97-AF65-F5344CB8AC3E}">
        <p14:creationId xmlns:p14="http://schemas.microsoft.com/office/powerpoint/2010/main" val="399308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984CE113-020A-42EA-AF68-45A09A4C5863}" type="slidenum">
              <a:rPr lang="en-US" smtClean="0"/>
              <a:pPr/>
              <a:t>11</a:t>
            </a:fld>
            <a:endParaRPr lang="en-US"/>
          </a:p>
        </p:txBody>
      </p:sp>
      <p:sp>
        <p:nvSpPr>
          <p:cNvPr id="160771" name="Rectangle 2"/>
          <p:cNvSpPr>
            <a:spLocks noGrp="1" noRot="1" noChangeAspect="1" noChangeArrowheads="1" noTextEdit="1"/>
          </p:cNvSpPr>
          <p:nvPr>
            <p:ph type="sldImg"/>
          </p:nvPr>
        </p:nvSpPr>
        <p:spPr>
          <a:xfrm>
            <a:off x="342900" y="676275"/>
            <a:ext cx="6248400" cy="3514725"/>
          </a:xfrm>
          <a:ln/>
        </p:spPr>
      </p:sp>
      <p:sp>
        <p:nvSpPr>
          <p:cNvPr id="160772"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Employees must use official time in an honest effort to perform official duties, unless authorized under law or regulation to use official time for other purposes.</a:t>
            </a:r>
          </a:p>
          <a:p>
            <a:pPr lvl="0" eaLnBrk="1" hangingPunct="1">
              <a:buFontTx/>
              <a:buChar char="•"/>
            </a:pPr>
            <a:r>
              <a:rPr lang="en-US" sz="900" dirty="0">
                <a:latin typeface="Arial" pitchFamily="34" charset="0"/>
              </a:rPr>
              <a:t>  The C.F.R. states “An employee not under a leave system</a:t>
            </a:r>
            <a:r>
              <a:rPr lang="en-US" sz="900" baseline="0" dirty="0">
                <a:latin typeface="Arial" pitchFamily="34" charset="0"/>
              </a:rPr>
              <a:t> . . .</a:t>
            </a:r>
            <a:r>
              <a:rPr lang="en-US" sz="900" dirty="0">
                <a:latin typeface="Arial" pitchFamily="34" charset="0"/>
              </a:rPr>
              <a:t> has an obligation to expend an honest effort and a reasonable proportion of his time in the performance of official duties.” 5 C.F.R.</a:t>
            </a:r>
            <a:r>
              <a:rPr lang="en-US" sz="900" dirty="0"/>
              <a:t> §</a:t>
            </a:r>
            <a:r>
              <a:rPr lang="en-US" sz="900" dirty="0">
                <a:latin typeface="Arial" pitchFamily="34" charset="0"/>
              </a:rPr>
              <a:t> 2635.705(a).</a:t>
            </a:r>
          </a:p>
          <a:p>
            <a:pPr lvl="0" eaLnBrk="1" hangingPunct="1">
              <a:buFontTx/>
              <a:buChar char="•"/>
            </a:pPr>
            <a:r>
              <a:rPr lang="en-US" sz="900" dirty="0">
                <a:latin typeface="Arial" pitchFamily="34" charset="0"/>
              </a:rPr>
              <a:t>  5 C.F.R. </a:t>
            </a:r>
            <a:r>
              <a:rPr lang="en-US" sz="900" dirty="0"/>
              <a:t>§ </a:t>
            </a:r>
            <a:r>
              <a:rPr lang="en-US" sz="900" dirty="0">
                <a:latin typeface="Arial" pitchFamily="34" charset="0"/>
              </a:rPr>
              <a:t>2635.101(a) Public service is a public trust. Each employee has a responsibility to the United States Government and its citizens to place loyalty to the Constitution, laws and ethical principles above private gain. To ensure that every citizen can have complete confidence in the integrity of the Federal Government, each employee shall respect and adhere to the principles of ethical conduct set forth in this section, as well as the implementing standards contained in this part and in supplemental agency regulations. .</a:t>
            </a:r>
            <a:r>
              <a:rPr lang="en-US" sz="900" baseline="0" dirty="0">
                <a:latin typeface="Arial" pitchFamily="34" charset="0"/>
              </a:rPr>
              <a:t> . . </a:t>
            </a:r>
            <a:r>
              <a:rPr lang="en-US" sz="900" dirty="0">
                <a:latin typeface="Arial" pitchFamily="34" charset="0"/>
              </a:rPr>
              <a:t>(5) </a:t>
            </a:r>
            <a:r>
              <a:rPr lang="en-US" sz="900" dirty="0">
                <a:solidFill>
                  <a:srgbClr val="FF0000"/>
                </a:solidFill>
                <a:latin typeface="Arial" pitchFamily="34" charset="0"/>
              </a:rPr>
              <a:t>Employees shall put forth an honest effort in the performance of their duties.</a:t>
            </a:r>
            <a:endParaRPr lang="en-US" sz="900" dirty="0">
              <a:latin typeface="Arial" pitchFamily="34" charset="0"/>
            </a:endParaRP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5 C.F.R. </a:t>
            </a:r>
            <a:r>
              <a:rPr lang="en-US" sz="900" dirty="0"/>
              <a:t>§ </a:t>
            </a:r>
            <a:r>
              <a:rPr lang="en-US" sz="900" dirty="0">
                <a:latin typeface="Arial" pitchFamily="34" charset="0"/>
              </a:rPr>
              <a:t>2635.705, Use of Official Time</a:t>
            </a:r>
          </a:p>
          <a:p>
            <a:pPr eaLnBrk="1" hangingPunct="1">
              <a:buFontTx/>
              <a:buChar char="•"/>
            </a:pPr>
            <a:r>
              <a:rPr lang="en-US" sz="900" dirty="0">
                <a:latin typeface="Arial" pitchFamily="34" charset="0"/>
              </a:rPr>
              <a:t>  5 C.F.R. </a:t>
            </a:r>
            <a:r>
              <a:rPr lang="en-US" sz="900" dirty="0"/>
              <a:t>§ </a:t>
            </a:r>
            <a:r>
              <a:rPr lang="en-US" sz="900" dirty="0">
                <a:latin typeface="Arial" pitchFamily="34" charset="0"/>
              </a:rPr>
              <a:t>2635.101, Basic Obligation of Public Service </a:t>
            </a:r>
          </a:p>
        </p:txBody>
      </p:sp>
    </p:spTree>
    <p:extLst>
      <p:ext uri="{BB962C8B-B14F-4D97-AF65-F5344CB8AC3E}">
        <p14:creationId xmlns:p14="http://schemas.microsoft.com/office/powerpoint/2010/main" val="121681335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3C2AAB7A-0026-4163-AFA7-9468FD122FC3}" type="slidenum">
              <a:rPr lang="en-US" smtClean="0"/>
              <a:pPr/>
              <a:t>111</a:t>
            </a:fld>
            <a:endParaRPr lang="en-US"/>
          </a:p>
        </p:txBody>
      </p:sp>
      <p:sp>
        <p:nvSpPr>
          <p:cNvPr id="261123" name="Rectangle 2"/>
          <p:cNvSpPr>
            <a:spLocks noGrp="1" noRot="1" noChangeAspect="1" noChangeArrowheads="1" noTextEdit="1"/>
          </p:cNvSpPr>
          <p:nvPr>
            <p:ph type="sldImg"/>
          </p:nvPr>
        </p:nvSpPr>
        <p:spPr>
          <a:xfrm>
            <a:off x="342900" y="676275"/>
            <a:ext cx="6248400" cy="3514725"/>
          </a:xfrm>
          <a:ln/>
        </p:spPr>
      </p:sp>
      <p:sp>
        <p:nvSpPr>
          <p:cNvPr id="261124" name="Rectangle 3"/>
          <p:cNvSpPr>
            <a:spLocks noGrp="1" noChangeArrowheads="1"/>
          </p:cNvSpPr>
          <p:nvPr>
            <p:ph type="body" idx="1"/>
          </p:nvPr>
        </p:nvSpPr>
        <p:spPr>
          <a:xfrm>
            <a:off x="528006" y="4415790"/>
            <a:ext cx="6183402" cy="4183380"/>
          </a:xfrm>
          <a:noFill/>
          <a:ln/>
        </p:spPr>
        <p:txBody>
          <a:bodyPr/>
          <a:lstStyle/>
          <a:p>
            <a:pPr eaLnBrk="1" hangingPunct="1">
              <a:lnSpc>
                <a:spcPct val="80000"/>
              </a:lnSpc>
              <a:buFontTx/>
              <a:buNone/>
            </a:pPr>
            <a:r>
              <a:rPr lang="en-US" sz="800" b="1" dirty="0">
                <a:latin typeface="Arial" pitchFamily="34" charset="0"/>
              </a:rPr>
              <a:t>Instructor Comments:</a:t>
            </a:r>
          </a:p>
          <a:p>
            <a:pPr marL="171450" indent="-171450">
              <a:buFont typeface="Arial" panose="020B0604020202020204" pitchFamily="34" charset="0"/>
              <a:buChar char="•"/>
            </a:pPr>
            <a:r>
              <a:rPr lang="en-US" sz="800" dirty="0">
                <a:latin typeface="Arial" pitchFamily="34" charset="0"/>
              </a:rPr>
              <a:t>Senior officials are restricted for one year after leaving Government service from trying to influence their former agency (i.e., Army) by making, any communication to, or appearance before, any employee of their former agency, with the intent to influence that employee, on behalf of any third person, in connection with any matter on which the third person seeks official action by their former agency.  This ban includes Flag and General Officers, and civilian personnel whose basic rate of pay is at or above 86.5% of the basic rate for Executive Schedule Level II (at or above </a:t>
            </a:r>
            <a:r>
              <a:rPr lang="en-US" sz="1000" b="0" i="0" u="none" strike="noStrike" kern="1200" baseline="0" dirty="0">
                <a:solidFill>
                  <a:schemeClr val="tx1"/>
                </a:solidFill>
                <a:latin typeface="Arial" charset="0"/>
                <a:ea typeface="+mn-ea"/>
                <a:cs typeface="+mn-cs"/>
              </a:rPr>
              <a:t>$164,004 in 2018 </a:t>
            </a:r>
            <a:r>
              <a:rPr lang="en-US" sz="1200" dirty="0">
                <a:latin typeface="Times New Roman" pitchFamily="18" charset="0"/>
              </a:rPr>
              <a:t>)</a:t>
            </a:r>
            <a:r>
              <a:rPr lang="en-US" sz="800" dirty="0">
                <a:latin typeface="Arial" pitchFamily="34" charset="0"/>
              </a:rPr>
              <a:t>, which amount will be adjusted annually as pay rates change).  </a:t>
            </a:r>
            <a:endParaRPr lang="en-US" sz="800" u="sng" dirty="0">
              <a:latin typeface="Arial" pitchFamily="34" charset="0"/>
            </a:endParaRPr>
          </a:p>
          <a:p>
            <a:pPr eaLnBrk="1" hangingPunct="1">
              <a:lnSpc>
                <a:spcPct val="80000"/>
              </a:lnSpc>
            </a:pPr>
            <a:endParaRPr lang="en-US" sz="800" u="sng" dirty="0">
              <a:latin typeface="Arial" pitchFamily="34" charset="0"/>
            </a:endParaRPr>
          </a:p>
          <a:p>
            <a:pPr eaLnBrk="1" hangingPunct="1">
              <a:lnSpc>
                <a:spcPct val="80000"/>
              </a:lnSpc>
            </a:pPr>
            <a:r>
              <a:rPr lang="en-US" sz="800" u="sng" dirty="0">
                <a:latin typeface="Arial" pitchFamily="34" charset="0"/>
              </a:rPr>
              <a:t>Background:</a:t>
            </a:r>
          </a:p>
          <a:p>
            <a:pPr eaLnBrk="1" hangingPunct="1">
              <a:lnSpc>
                <a:spcPct val="80000"/>
              </a:lnSpc>
              <a:buFontTx/>
              <a:buChar char="•"/>
            </a:pPr>
            <a:r>
              <a:rPr lang="en-US" sz="800" dirty="0">
                <a:latin typeface="Arial" pitchFamily="34" charset="0"/>
              </a:rPr>
              <a:t> 18 U.S.C. </a:t>
            </a:r>
            <a:r>
              <a:rPr lang="en-US" sz="800" dirty="0"/>
              <a:t>§</a:t>
            </a:r>
            <a:r>
              <a:rPr lang="en-US" sz="800" dirty="0">
                <a:latin typeface="Arial" pitchFamily="34" charset="0"/>
              </a:rPr>
              <a:t> 207(c)</a:t>
            </a:r>
          </a:p>
        </p:txBody>
      </p:sp>
    </p:spTree>
    <p:extLst>
      <p:ext uri="{BB962C8B-B14F-4D97-AF65-F5344CB8AC3E}">
        <p14:creationId xmlns:p14="http://schemas.microsoft.com/office/powerpoint/2010/main" val="69126227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76275"/>
            <a:ext cx="6248400" cy="3514725"/>
          </a:xfrm>
        </p:spPr>
      </p:sp>
      <p:sp>
        <p:nvSpPr>
          <p:cNvPr id="3" name="Notes Placeholder 2"/>
          <p:cNvSpPr>
            <a:spLocks noGrp="1"/>
          </p:cNvSpPr>
          <p:nvPr>
            <p:ph type="body" idx="1"/>
          </p:nvPr>
        </p:nvSpPr>
        <p:spPr/>
        <p:txBody>
          <a:bodyPr>
            <a:normAutofit/>
          </a:bodyPr>
          <a:lstStyle/>
          <a:p>
            <a:pPr marL="0" marR="0" lvl="0" indent="-56230" algn="l" defTabSz="914400" rtl="0" eaLnBrk="1" fontAlgn="base" latinLnBrk="0" hangingPunct="1">
              <a:lnSpc>
                <a:spcPct val="80000"/>
              </a:lnSpc>
              <a:spcBef>
                <a:spcPct val="30000"/>
              </a:spcBef>
              <a:spcAft>
                <a:spcPct val="0"/>
              </a:spcAft>
              <a:buClrTx/>
              <a:buSzTx/>
              <a:buFontTx/>
              <a:buNone/>
              <a:tabLst/>
              <a:defRPr/>
            </a:pPr>
            <a:r>
              <a:rPr lang="en-US" sz="900" b="1" dirty="0">
                <a:latin typeface="Arial" pitchFamily="34" charset="0"/>
                <a:cs typeface="Arial" pitchFamily="34" charset="0"/>
              </a:rPr>
              <a:t>Instructor Comments:</a:t>
            </a:r>
          </a:p>
          <a:p>
            <a:pPr marL="0" lvl="0" indent="-56230" eaLnBrk="1" hangingPunct="1">
              <a:lnSpc>
                <a:spcPct val="80000"/>
              </a:lnSpc>
              <a:buFontTx/>
              <a:buChar char="•"/>
            </a:pPr>
            <a:r>
              <a:rPr lang="en-US" sz="900" u="none" dirty="0">
                <a:latin typeface="Arial" pitchFamily="34" charset="0"/>
              </a:rPr>
              <a:t>  </a:t>
            </a:r>
            <a:r>
              <a:rPr lang="en-US" sz="900" u="sng" dirty="0">
                <a:latin typeface="Arial" pitchFamily="34" charset="0"/>
              </a:rPr>
              <a:t>Conduct resulting in the 1-year ban (the “seven plus seven rule”)</a:t>
            </a:r>
            <a:r>
              <a:rPr lang="en-US" sz="900" dirty="0">
                <a:latin typeface="Arial" pitchFamily="34" charset="0"/>
              </a:rPr>
              <a:t>.  The 1-year compensation ban will apply to you if you serve in any of seven positions, or make any of seven types of decisions, on a contract over $10 million.  Specifically, the 1-year ban will apply if any of the following is true:		</a:t>
            </a:r>
          </a:p>
          <a:p>
            <a:pPr marL="0" lvl="0" indent="-56230" eaLnBrk="1" hangingPunct="1">
              <a:lnSpc>
                <a:spcPct val="80000"/>
              </a:lnSpc>
            </a:pPr>
            <a:r>
              <a:rPr lang="en-US" sz="900" dirty="0">
                <a:latin typeface="Arial" pitchFamily="34" charset="0"/>
              </a:rPr>
              <a:t>(a) You serve as the Procuring Contracting Officer (PCO) on a contract over $10 million, at the time the contractor is selected for award or the contract is awarded.</a:t>
            </a:r>
          </a:p>
          <a:p>
            <a:pPr marL="0" lvl="0" indent="-56230" eaLnBrk="1" hangingPunct="1">
              <a:lnSpc>
                <a:spcPct val="80000"/>
              </a:lnSpc>
            </a:pPr>
            <a:r>
              <a:rPr lang="en-US" sz="900" dirty="0">
                <a:latin typeface="Arial" pitchFamily="34" charset="0"/>
              </a:rPr>
              <a:t>(b) You serve as the Source Selection Authority (SSA) on a contract over $10 million, at the time the contractor is selected for award or the contract is awarded.</a:t>
            </a:r>
          </a:p>
          <a:p>
            <a:pPr marL="0" lvl="0" indent="-56230" eaLnBrk="1" hangingPunct="1">
              <a:lnSpc>
                <a:spcPct val="80000"/>
              </a:lnSpc>
            </a:pPr>
            <a:r>
              <a:rPr lang="en-US" sz="900" dirty="0">
                <a:latin typeface="Arial" pitchFamily="34" charset="0"/>
              </a:rPr>
              <a:t>(c) You serve as a member of the Source Selection Evaluation Board (SSEB) on a contract over $10 million, at the time the contractor is selected for award or the contract is awarded.</a:t>
            </a:r>
          </a:p>
          <a:p>
            <a:pPr marL="0" lvl="0" indent="-56230" eaLnBrk="1" hangingPunct="1">
              <a:lnSpc>
                <a:spcPct val="80000"/>
              </a:lnSpc>
            </a:pPr>
            <a:r>
              <a:rPr lang="en-US" sz="900" dirty="0">
                <a:latin typeface="Arial" pitchFamily="34" charset="0"/>
              </a:rPr>
              <a:t>(d) You serve as the chief of a financial or technical evaluation team on a contract over $10 million, at the time the contractor is selected for award or the contract is awarded.</a:t>
            </a:r>
          </a:p>
          <a:p>
            <a:pPr marL="0" lvl="0" indent="-56230" eaLnBrk="1" hangingPunct="1">
              <a:lnSpc>
                <a:spcPct val="80000"/>
              </a:lnSpc>
            </a:pPr>
            <a:r>
              <a:rPr lang="en-US" sz="900" dirty="0">
                <a:latin typeface="Arial" pitchFamily="34" charset="0"/>
              </a:rPr>
              <a:t>(e) You serve as the Program Manager on a contract over $10 million.</a:t>
            </a:r>
          </a:p>
          <a:p>
            <a:pPr marL="0" lvl="0" indent="-56230" eaLnBrk="1" hangingPunct="1">
              <a:lnSpc>
                <a:spcPct val="80000"/>
              </a:lnSpc>
            </a:pPr>
            <a:r>
              <a:rPr lang="en-US" sz="900" dirty="0">
                <a:latin typeface="Arial" pitchFamily="34" charset="0"/>
              </a:rPr>
              <a:t>(f) You serve as the Deputy Program Manager on a contract over $10 million.</a:t>
            </a:r>
          </a:p>
          <a:p>
            <a:pPr marL="0" lvl="0" indent="-56230" eaLnBrk="1" hangingPunct="1">
              <a:lnSpc>
                <a:spcPct val="80000"/>
              </a:lnSpc>
            </a:pPr>
            <a:r>
              <a:rPr lang="en-US" sz="900" dirty="0">
                <a:latin typeface="Arial" pitchFamily="34" charset="0"/>
              </a:rPr>
              <a:t>(g) You serve as the Administrative Contracting Officer on a contract over $10 million.</a:t>
            </a:r>
          </a:p>
          <a:p>
            <a:pPr marL="0" lvl="0" indent="-56230" eaLnBrk="1" hangingPunct="1">
              <a:lnSpc>
                <a:spcPct val="80000"/>
              </a:lnSpc>
              <a:buFontTx/>
              <a:buChar char="•"/>
            </a:pPr>
            <a:r>
              <a:rPr lang="en-US" sz="900" dirty="0">
                <a:latin typeface="Arial" pitchFamily="34" charset="0"/>
              </a:rPr>
              <a:t>  The 1-year ban also applies to anyone who personally makes any of the following </a:t>
            </a:r>
            <a:r>
              <a:rPr lang="en-US" sz="900" u="sng" dirty="0">
                <a:latin typeface="Arial" pitchFamily="34" charset="0"/>
              </a:rPr>
              <a:t>decisions</a:t>
            </a:r>
            <a:r>
              <a:rPr lang="en-US" sz="900" dirty="0">
                <a:latin typeface="Arial" pitchFamily="34" charset="0"/>
              </a:rPr>
              <a:t>:</a:t>
            </a:r>
          </a:p>
          <a:p>
            <a:pPr marL="0" lvl="0" indent="-56230" eaLnBrk="1" hangingPunct="1">
              <a:lnSpc>
                <a:spcPct val="80000"/>
              </a:lnSpc>
            </a:pPr>
            <a:r>
              <a:rPr lang="en-US" sz="900" dirty="0">
                <a:latin typeface="Arial" pitchFamily="34" charset="0"/>
              </a:rPr>
              <a:t>(a) Decision to award a contract over $10 million.</a:t>
            </a:r>
          </a:p>
          <a:p>
            <a:pPr marL="0" lvl="0" indent="-56230" eaLnBrk="1" hangingPunct="1">
              <a:lnSpc>
                <a:spcPct val="80000"/>
              </a:lnSpc>
            </a:pPr>
            <a:r>
              <a:rPr lang="en-US" sz="900" dirty="0">
                <a:latin typeface="Arial" pitchFamily="34" charset="0"/>
              </a:rPr>
              <a:t>(b) Decision to award a subcontract over $10 million.</a:t>
            </a:r>
          </a:p>
          <a:p>
            <a:pPr marL="0" lvl="0" indent="-56230" eaLnBrk="1" hangingPunct="1">
              <a:lnSpc>
                <a:spcPct val="80000"/>
              </a:lnSpc>
            </a:pPr>
            <a:r>
              <a:rPr lang="en-US" sz="900" dirty="0">
                <a:latin typeface="Arial" pitchFamily="34" charset="0"/>
              </a:rPr>
              <a:t>(c) Decision to award a modification over $10 million of a contract, or a modification over $10 million of a subcontract.</a:t>
            </a:r>
          </a:p>
          <a:p>
            <a:pPr marL="0" lvl="0" indent="-56230" eaLnBrk="1" hangingPunct="1">
              <a:lnSpc>
                <a:spcPct val="80000"/>
              </a:lnSpc>
            </a:pPr>
            <a:r>
              <a:rPr lang="en-US" sz="900" dirty="0">
                <a:latin typeface="Arial" pitchFamily="34" charset="0"/>
              </a:rPr>
              <a:t>(d) Decision to award a task order or delivery order over $10 million.</a:t>
            </a:r>
          </a:p>
          <a:p>
            <a:pPr marL="0" lvl="0" indent="-56230" eaLnBrk="1" hangingPunct="1">
              <a:lnSpc>
                <a:spcPct val="80000"/>
              </a:lnSpc>
            </a:pPr>
            <a:r>
              <a:rPr lang="en-US" sz="900" dirty="0">
                <a:latin typeface="Arial" pitchFamily="34" charset="0"/>
              </a:rPr>
              <a:t>(e) Decision to establish overhead or other rates applicable to a contract or contracts that are valued over $10 million.</a:t>
            </a:r>
          </a:p>
          <a:p>
            <a:pPr marL="0" lvl="0" indent="-56230" eaLnBrk="1" hangingPunct="1">
              <a:lnSpc>
                <a:spcPct val="80000"/>
              </a:lnSpc>
            </a:pPr>
            <a:r>
              <a:rPr lang="en-US" sz="900" dirty="0">
                <a:latin typeface="Arial" pitchFamily="34" charset="0"/>
              </a:rPr>
              <a:t>(f) Decision to approve issuance of a contract payment or payments over $10 million.</a:t>
            </a:r>
          </a:p>
          <a:p>
            <a:pPr marL="0" lvl="0" indent="-56230" eaLnBrk="1" hangingPunct="1">
              <a:lnSpc>
                <a:spcPct val="80000"/>
              </a:lnSpc>
            </a:pPr>
            <a:r>
              <a:rPr lang="en-US" sz="900" dirty="0">
                <a:latin typeface="Arial" pitchFamily="34" charset="0"/>
              </a:rPr>
              <a:t>(g) Decision to pay or settle a contract claim over $10 million.</a:t>
            </a:r>
          </a:p>
          <a:p>
            <a:pPr marL="171450" indent="-171450" eaLnBrk="1" hangingPunct="1">
              <a:lnSpc>
                <a:spcPct val="80000"/>
              </a:lnSpc>
              <a:buFont typeface="Arial" panose="020B0604020202020204" pitchFamily="34" charset="0"/>
              <a:buChar char="•"/>
            </a:pPr>
            <a:r>
              <a:rPr lang="en-US" sz="900" u="sng" dirty="0">
                <a:latin typeface="Arial" pitchFamily="34" charset="0"/>
              </a:rPr>
              <a:t>Note that this ban is different than the representational bans found at 18 U.S.C. </a:t>
            </a:r>
            <a:r>
              <a:rPr lang="en-US" sz="900" u="sng" dirty="0"/>
              <a:t>§ </a:t>
            </a:r>
            <a:r>
              <a:rPr lang="en-US" sz="900" u="sng" dirty="0">
                <a:latin typeface="Arial" pitchFamily="34" charset="0"/>
              </a:rPr>
              <a:t>207.  If triggered, this ban prohibits the employee from receiving any compensation.</a:t>
            </a:r>
          </a:p>
          <a:p>
            <a:pPr eaLnBrk="1" hangingPunct="1">
              <a:lnSpc>
                <a:spcPct val="80000"/>
              </a:lnSpc>
            </a:pPr>
            <a:endParaRPr lang="en-US" sz="900" u="sng" dirty="0">
              <a:latin typeface="Arial" pitchFamily="34" charset="0"/>
            </a:endParaRPr>
          </a:p>
          <a:p>
            <a:pPr eaLnBrk="1" hangingPunct="1">
              <a:lnSpc>
                <a:spcPct val="80000"/>
              </a:lnSpc>
            </a:pPr>
            <a:r>
              <a:rPr lang="en-US" sz="900" u="sng" dirty="0">
                <a:latin typeface="Arial" pitchFamily="34" charset="0"/>
              </a:rPr>
              <a:t>Background:</a:t>
            </a:r>
          </a:p>
          <a:p>
            <a:pPr eaLnBrk="1" hangingPunct="1">
              <a:lnSpc>
                <a:spcPct val="80000"/>
              </a:lnSpc>
              <a:buFontTx/>
              <a:buChar char="•"/>
            </a:pPr>
            <a:r>
              <a:rPr lang="en-US" sz="900" dirty="0">
                <a:latin typeface="Arial" pitchFamily="34" charset="0"/>
              </a:rPr>
              <a:t>  41 U.S.C. </a:t>
            </a:r>
            <a:r>
              <a:rPr lang="en-US" sz="900" dirty="0"/>
              <a:t>§§ </a:t>
            </a:r>
            <a:r>
              <a:rPr lang="en-US" sz="900" dirty="0">
                <a:latin typeface="Arial" pitchFamily="34" charset="0"/>
              </a:rPr>
              <a:t>2101-2107</a:t>
            </a:r>
          </a:p>
          <a:p>
            <a:endParaRPr lang="en-US" dirty="0"/>
          </a:p>
        </p:txBody>
      </p:sp>
      <p:sp>
        <p:nvSpPr>
          <p:cNvPr id="4" name="Slide Number Placeholder 3"/>
          <p:cNvSpPr>
            <a:spLocks noGrp="1"/>
          </p:cNvSpPr>
          <p:nvPr>
            <p:ph type="sldNum" sz="quarter" idx="10"/>
          </p:nvPr>
        </p:nvSpPr>
        <p:spPr>
          <a:xfrm>
            <a:off x="3971183" y="8829989"/>
            <a:ext cx="3037628" cy="464820"/>
          </a:xfrm>
          <a:prstGeom prst="rect">
            <a:avLst/>
          </a:prstGeom>
        </p:spPr>
        <p:txBody>
          <a:bodyPr lIns="91650" tIns="45825" rIns="91650" bIns="45825"/>
          <a:lstStyle/>
          <a:p>
            <a:pPr>
              <a:defRPr/>
            </a:pPr>
            <a:fld id="{281B08DB-4F4B-4824-BC07-C5E0E17B3744}" type="slidenum">
              <a:rPr lang="en-US" smtClean="0"/>
              <a:pPr>
                <a:defRPr/>
              </a:pPr>
              <a:t>112</a:t>
            </a:fld>
            <a:endParaRPr lang="en-US" dirty="0"/>
          </a:p>
        </p:txBody>
      </p:sp>
    </p:spTree>
    <p:extLst>
      <p:ext uri="{BB962C8B-B14F-4D97-AF65-F5344CB8AC3E}">
        <p14:creationId xmlns:p14="http://schemas.microsoft.com/office/powerpoint/2010/main" val="13884827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AEBF7393-3C40-455D-9BF8-B11B2BC81D01}" type="slidenum">
              <a:rPr lang="en-US" smtClean="0"/>
              <a:pPr/>
              <a:t>113</a:t>
            </a:fld>
            <a:endParaRPr lang="en-US"/>
          </a:p>
        </p:txBody>
      </p:sp>
      <p:sp>
        <p:nvSpPr>
          <p:cNvPr id="262147" name="Rectangle 2"/>
          <p:cNvSpPr>
            <a:spLocks noGrp="1" noRot="1" noChangeAspect="1" noChangeArrowheads="1" noTextEdit="1"/>
          </p:cNvSpPr>
          <p:nvPr>
            <p:ph type="sldImg"/>
          </p:nvPr>
        </p:nvSpPr>
        <p:spPr>
          <a:xfrm>
            <a:off x="342900" y="676275"/>
            <a:ext cx="6248400" cy="3514725"/>
          </a:xfrm>
          <a:ln/>
        </p:spPr>
      </p:sp>
      <p:sp>
        <p:nvSpPr>
          <p:cNvPr id="262148"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General Rule</a:t>
            </a:r>
            <a:r>
              <a:rPr lang="en-US" sz="900" b="1" dirty="0">
                <a:latin typeface="Arial" pitchFamily="34" charset="0"/>
                <a:cs typeface="Times New Roman" pitchFamily="18" charset="0"/>
              </a:rPr>
              <a:t>:</a:t>
            </a:r>
            <a:r>
              <a:rPr lang="en-US" sz="900" dirty="0">
                <a:latin typeface="Arial" pitchFamily="34" charset="0"/>
                <a:cs typeface="Times New Roman" pitchFamily="18" charset="0"/>
              </a:rPr>
              <a:t>  You are permanently barred from communicating to, or even appearing before, Government personnel (executive and judicial branches), with the intent to influence, on behalf of anybody else outside the Government, on any “particular matter” (</a:t>
            </a:r>
            <a:r>
              <a:rPr lang="en-US" sz="900" i="1" dirty="0">
                <a:latin typeface="Arial" pitchFamily="34" charset="0"/>
                <a:cs typeface="Times New Roman" pitchFamily="18" charset="0"/>
              </a:rPr>
              <a:t>e.g</a:t>
            </a:r>
            <a:r>
              <a:rPr lang="en-US" sz="900" dirty="0">
                <a:latin typeface="Arial" pitchFamily="34" charset="0"/>
                <a:cs typeface="Times New Roman" pitchFamily="18" charset="0"/>
              </a:rPr>
              <a:t>., contract, claim, investigation), for which there are specific parties, and on which you ever worked as a Federal employee.  18 U.S.C. 207(a)(1).</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Reflection</a:t>
            </a:r>
            <a:r>
              <a:rPr lang="en-US" sz="900" b="1" dirty="0">
                <a:latin typeface="Arial" pitchFamily="34" charset="0"/>
                <a:cs typeface="Times New Roman" pitchFamily="18" charset="0"/>
              </a:rPr>
              <a:t>:</a:t>
            </a:r>
            <a:r>
              <a:rPr lang="en-US" sz="900" dirty="0">
                <a:latin typeface="Arial" pitchFamily="34" charset="0"/>
                <a:cs typeface="Times New Roman" pitchFamily="18" charset="0"/>
              </a:rPr>
              <a:t>  What is the purpose of this prohibition?  How does the country benefit by restricting the communications of former personnel?</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Scenario</a:t>
            </a:r>
            <a:r>
              <a:rPr lang="en-US" sz="900" dirty="0">
                <a:latin typeface="Arial" pitchFamily="34" charset="0"/>
                <a:cs typeface="Times New Roman" pitchFamily="18" charset="0"/>
              </a:rPr>
              <a:t>:  You recently left the Government.  Your last job was to provide oversight of the "We Want You" program, a joint service program to improve military recruiting in high schools.  A contractor, Military Recruiting Enterprises, Inc. (MRE), supports the program by providing pamphlets describing the advantages of joining the armed forces.  One of your responsibilities was to compose and design the text of the pamphlets.  You are now seeking employment with MRE, and the company offers you a job composing and designing the updated version of its "We Want You" pamphlets under the company’s existing contract with the Government.  One of your duties for MRE would be to contact military recruiters about what to include in the pamphlets, but you would not be involved with any sales or marketing efforts to secure new contracts.</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Question</a:t>
            </a:r>
            <a:r>
              <a:rPr lang="en-US" sz="900" dirty="0">
                <a:latin typeface="Arial" pitchFamily="34" charset="0"/>
                <a:cs typeface="Times New Roman" pitchFamily="18" charset="0"/>
              </a:rPr>
              <a:t>:  May you contact the military recruiters on behalf of MRE to ask what they want included in the pamphlets?</a:t>
            </a:r>
          </a:p>
        </p:txBody>
      </p:sp>
    </p:spTree>
    <p:extLst>
      <p:ext uri="{BB962C8B-B14F-4D97-AF65-F5344CB8AC3E}">
        <p14:creationId xmlns:p14="http://schemas.microsoft.com/office/powerpoint/2010/main" val="418466799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1F2B9F4E-833D-4260-9623-B0955827C4A3}" type="slidenum">
              <a:rPr lang="en-US" smtClean="0"/>
              <a:pPr/>
              <a:t>114</a:t>
            </a:fld>
            <a:endParaRPr lang="en-US"/>
          </a:p>
        </p:txBody>
      </p:sp>
      <p:sp>
        <p:nvSpPr>
          <p:cNvPr id="263171" name="Rectangle 2"/>
          <p:cNvSpPr>
            <a:spLocks noGrp="1" noRot="1" noChangeAspect="1" noChangeArrowheads="1" noTextEdit="1"/>
          </p:cNvSpPr>
          <p:nvPr>
            <p:ph type="sldImg"/>
          </p:nvPr>
        </p:nvSpPr>
        <p:spPr>
          <a:xfrm>
            <a:off x="342900" y="676275"/>
            <a:ext cx="6248400" cy="3514725"/>
          </a:xfrm>
          <a:ln/>
        </p:spPr>
      </p:sp>
      <p:sp>
        <p:nvSpPr>
          <p:cNvPr id="263172"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cs typeface="Times New Roman" pitchFamily="18" charset="0"/>
              </a:rPr>
              <a:t>  </a:t>
            </a:r>
            <a:r>
              <a:rPr lang="en-US" sz="900" u="sng" dirty="0">
                <a:latin typeface="Arial" pitchFamily="34" charset="0"/>
                <a:cs typeface="Times New Roman" pitchFamily="18" charset="0"/>
              </a:rPr>
              <a:t>Please choose the best answer</a:t>
            </a:r>
            <a:r>
              <a:rPr lang="en-US" sz="900" dirty="0">
                <a:latin typeface="Arial" pitchFamily="34" charset="0"/>
                <a:cs typeface="Times New Roman" pitchFamily="18" charset="0"/>
              </a:rPr>
              <a:t>.  Should the general rule apply?  Should there be an exception?</a:t>
            </a:r>
          </a:p>
          <a:p>
            <a:pPr eaLnBrk="1" hangingPunct="1"/>
            <a:r>
              <a:rPr lang="en-US" sz="900" dirty="0">
                <a:latin typeface="Arial" pitchFamily="34" charset="0"/>
                <a:cs typeface="Times New Roman" pitchFamily="18" charset="0"/>
              </a:rPr>
              <a:t> </a:t>
            </a:r>
          </a:p>
        </p:txBody>
      </p:sp>
    </p:spTree>
    <p:extLst>
      <p:ext uri="{BB962C8B-B14F-4D97-AF65-F5344CB8AC3E}">
        <p14:creationId xmlns:p14="http://schemas.microsoft.com/office/powerpoint/2010/main" val="154131971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B8DE3637-1B6A-4A46-9500-47C1E059D0A1}" type="slidenum">
              <a:rPr lang="en-US" smtClean="0"/>
              <a:pPr/>
              <a:t>115</a:t>
            </a:fld>
            <a:endParaRPr lang="en-US"/>
          </a:p>
        </p:txBody>
      </p:sp>
      <p:sp>
        <p:nvSpPr>
          <p:cNvPr id="264195" name="Rectangle 2"/>
          <p:cNvSpPr>
            <a:spLocks noGrp="1" noRot="1" noChangeAspect="1" noChangeArrowheads="1" noTextEdit="1"/>
          </p:cNvSpPr>
          <p:nvPr>
            <p:ph type="sldImg"/>
          </p:nvPr>
        </p:nvSpPr>
        <p:spPr>
          <a:xfrm>
            <a:off x="342900" y="676275"/>
            <a:ext cx="6248400" cy="3514725"/>
          </a:xfrm>
          <a:ln/>
        </p:spPr>
      </p:sp>
      <p:sp>
        <p:nvSpPr>
          <p:cNvPr id="264196" name="Rectangle 3"/>
          <p:cNvSpPr>
            <a:spLocks noGrp="1" noChangeArrowheads="1"/>
          </p:cNvSpPr>
          <p:nvPr>
            <p:ph type="body" idx="1"/>
          </p:nvPr>
        </p:nvSpPr>
        <p:spPr>
          <a:xfrm>
            <a:off x="701359" y="4122890"/>
            <a:ext cx="5607684" cy="4727792"/>
          </a:xfrm>
          <a:noFill/>
          <a:ln/>
        </p:spPr>
        <p:txBody>
          <a:bodyPr/>
          <a:lstStyle/>
          <a:p>
            <a:pPr marL="400970" lvl="1" eaLnBrk="1" hangingPunct="1">
              <a:lnSpc>
                <a:spcPct val="80000"/>
              </a:lnSpc>
            </a:pPr>
            <a:endParaRPr lang="en-US" sz="800" b="1" dirty="0">
              <a:latin typeface="Arial" pitchFamily="34" charset="0"/>
            </a:endParaRPr>
          </a:p>
          <a:p>
            <a:pPr eaLnBrk="1" hangingPunct="1">
              <a:lnSpc>
                <a:spcPct val="80000"/>
              </a:lnSpc>
              <a:buFontTx/>
              <a:buChar char="•"/>
            </a:pPr>
            <a:r>
              <a:rPr lang="en-US" sz="800" b="1" dirty="0">
                <a:latin typeface="Arial" pitchFamily="34" charset="0"/>
              </a:rPr>
              <a:t>Instructor Comments:</a:t>
            </a:r>
          </a:p>
          <a:p>
            <a:pPr marL="400970" lvl="1" eaLnBrk="1" hangingPunct="1">
              <a:lnSpc>
                <a:spcPct val="80000"/>
              </a:lnSpc>
              <a:buFontTx/>
              <a:buChar char="•"/>
            </a:pPr>
            <a:r>
              <a:rPr lang="en-US" sz="800" dirty="0"/>
              <a:t> Yes, answer #3 is correct.  </a:t>
            </a:r>
            <a:r>
              <a:rPr lang="en-US" sz="800" dirty="0">
                <a:cs typeface="Times New Roman" pitchFamily="18" charset="0"/>
              </a:rPr>
              <a:t>The pamphlet contract is a "particular matter."  Because your responsibilities for the "We Want You" program included designing and composing the text of the pamphlets, you performed work on the contract (and thus, the particular matter).   Communications that you would make now to the military recruiters on behalf of MRE to perform the existing pamphlet contract, by talking to them about what they want included, would be considered to be made with the intent to influence.  Even though your communications would only be in performance of the existing contract, they are regarded as being made with the intent to influence.  Even though you would be working on a new and supposedly different pamphlet, the contract is the same one, and so is the same particular matter.  Also, if you contact your old colleagues, they may continue to treat you as a colleague and not as a contractor, thereby giving you preferential treatment.  Therefore, you should not communicate to or appear before the military recruiters on behalf of MRE, even though you would only be performing an existing contract and would not be involved in sales or marketing to obtain new contracts.  </a:t>
            </a:r>
          </a:p>
          <a:p>
            <a:pPr marL="400970" lvl="1" eaLnBrk="1" hangingPunct="1">
              <a:lnSpc>
                <a:spcPct val="80000"/>
              </a:lnSpc>
              <a:buFontTx/>
              <a:buChar char="•"/>
            </a:pPr>
            <a:r>
              <a:rPr lang="en-US" sz="800" b="1" dirty="0">
                <a:cs typeface="Times New Roman" pitchFamily="18" charset="0"/>
              </a:rPr>
              <a:t> OK, you got the right answer, but let’s not leave this scenario quite yet.  </a:t>
            </a:r>
            <a:r>
              <a:rPr lang="en-US" sz="800" b="1" i="1" dirty="0">
                <a:cs typeface="Times New Roman" pitchFamily="18" charset="0"/>
              </a:rPr>
              <a:t>Maybe, with one fix, the job with MRE is still yours</a:t>
            </a:r>
            <a:r>
              <a:rPr lang="en-US" sz="800" b="1" dirty="0">
                <a:cs typeface="Times New Roman" pitchFamily="18" charset="0"/>
              </a:rPr>
              <a:t>!  How can that be?</a:t>
            </a:r>
          </a:p>
          <a:p>
            <a:pPr marL="400970" lvl="1" eaLnBrk="1" hangingPunct="1">
              <a:lnSpc>
                <a:spcPct val="80000"/>
              </a:lnSpc>
              <a:buFontTx/>
              <a:buChar char="•"/>
            </a:pPr>
            <a:r>
              <a:rPr lang="en-US" sz="800" dirty="0">
                <a:cs typeface="Times New Roman" pitchFamily="18" charset="0"/>
              </a:rPr>
              <a:t> Look at Answer number 3 again.  It said you should not communicate to or appear before the military recruiters on behalf of MRE to perform the existing contract for the pamphlets.  But did the answer say that you are permanently barred from doing </a:t>
            </a:r>
            <a:r>
              <a:rPr lang="en-US" sz="800" u="sng" dirty="0">
                <a:cs typeface="Times New Roman" pitchFamily="18" charset="0"/>
              </a:rPr>
              <a:t>any</a:t>
            </a:r>
            <a:r>
              <a:rPr lang="en-US" sz="800" dirty="0">
                <a:cs typeface="Times New Roman" pitchFamily="18" charset="0"/>
              </a:rPr>
              <a:t> work for MRE on the existing contract?  No.</a:t>
            </a:r>
          </a:p>
          <a:p>
            <a:pPr marL="400970" lvl="1" eaLnBrk="1" hangingPunct="1">
              <a:lnSpc>
                <a:spcPct val="80000"/>
              </a:lnSpc>
              <a:buFontTx/>
              <a:buChar char="•"/>
            </a:pPr>
            <a:r>
              <a:rPr lang="en-US" sz="800" dirty="0">
                <a:cs typeface="Times New Roman" pitchFamily="18" charset="0"/>
              </a:rPr>
              <a:t> Do you think that you should have a lifetime bar on doing any work on the existing pamphlet contract in the private sector?  Think about the general rule.  It’s aimed at your </a:t>
            </a:r>
            <a:r>
              <a:rPr lang="en-US" sz="800" u="sng" dirty="0">
                <a:cs typeface="Times New Roman" pitchFamily="18" charset="0"/>
              </a:rPr>
              <a:t>interactions</a:t>
            </a:r>
            <a:r>
              <a:rPr lang="en-US" sz="800" dirty="0">
                <a:cs typeface="Times New Roman" pitchFamily="18" charset="0"/>
              </a:rPr>
              <a:t> with Government personnel on behalf of somebody outside the Government, like MRE.  It is </a:t>
            </a:r>
            <a:r>
              <a:rPr lang="en-US" sz="800" u="sng" dirty="0">
                <a:cs typeface="Times New Roman" pitchFamily="18" charset="0"/>
              </a:rPr>
              <a:t>not</a:t>
            </a:r>
            <a:r>
              <a:rPr lang="en-US" sz="800" dirty="0">
                <a:cs typeface="Times New Roman" pitchFamily="18" charset="0"/>
              </a:rPr>
              <a:t> aimed at your "</a:t>
            </a:r>
            <a:r>
              <a:rPr lang="en-US" sz="800" u="sng" dirty="0">
                <a:cs typeface="Times New Roman" pitchFamily="18" charset="0"/>
              </a:rPr>
              <a:t>behind the scenes"</a:t>
            </a:r>
            <a:r>
              <a:rPr lang="en-US" sz="800" dirty="0">
                <a:cs typeface="Times New Roman" pitchFamily="18" charset="0"/>
              </a:rPr>
              <a:t> work.  The rule is designed to preclude even the </a:t>
            </a:r>
            <a:r>
              <a:rPr lang="en-US" sz="800" u="sng" dirty="0">
                <a:cs typeface="Times New Roman" pitchFamily="18" charset="0"/>
              </a:rPr>
              <a:t>appearance</a:t>
            </a:r>
            <a:r>
              <a:rPr lang="en-US" sz="800" dirty="0">
                <a:cs typeface="Times New Roman" pitchFamily="18" charset="0"/>
              </a:rPr>
              <a:t> that you are exercising undue influence with the Government on behalf of MRE or others in the private sector.  But if you are only working for MRE "behind the scenes" and are not interacting with Government personnel, then you cannot exercise undue influence (whether actual or perceived) with the Government.  When you work "behind the scenes," you are using only your expertise.  Is there anything wrong with using your expertise in the private sector?  No, as long as you do not use nonpublic Government information that you obtained as a Government officer or employee.</a:t>
            </a:r>
          </a:p>
          <a:p>
            <a:pPr marL="400970" lvl="1" eaLnBrk="1" hangingPunct="1">
              <a:lnSpc>
                <a:spcPct val="80000"/>
              </a:lnSpc>
              <a:buFontTx/>
              <a:buChar char="•"/>
            </a:pPr>
            <a:r>
              <a:rPr lang="en-US" sz="800" dirty="0">
                <a:cs typeface="Times New Roman" pitchFamily="18" charset="0"/>
              </a:rPr>
              <a:t> What is the practical result?  You may go ahead and take the job with MRE to design and compose the text of the "We Want You" pamphlets—</a:t>
            </a:r>
            <a:r>
              <a:rPr lang="en-US" sz="800" b="1" dirty="0">
                <a:cs typeface="Times New Roman" pitchFamily="18" charset="0"/>
              </a:rPr>
              <a:t>IF</a:t>
            </a:r>
            <a:r>
              <a:rPr lang="en-US" sz="800" dirty="0">
                <a:cs typeface="Times New Roman" pitchFamily="18" charset="0"/>
              </a:rPr>
              <a:t> the company will agree to a change in your duties.  The fix is that the company would need to arrange for someone other than you to be the contact with the military recruiters.  That other person could even be someone who works for you at the company.  However, that person would need to be careful to present himself as a representative of MRE, not as a go-between for you to the recruiters.   </a:t>
            </a:r>
          </a:p>
          <a:p>
            <a:pPr marL="400970" lvl="1" eaLnBrk="1" hangingPunct="1">
              <a:lnSpc>
                <a:spcPct val="80000"/>
              </a:lnSpc>
              <a:buFontTx/>
              <a:buChar char="•"/>
            </a:pPr>
            <a:r>
              <a:rPr lang="en-US" sz="800" dirty="0">
                <a:cs typeface="Times New Roman" pitchFamily="18" charset="0"/>
              </a:rPr>
              <a:t> Bear in mind that not all situations are straightforward.  Remember what we said earlier? </a:t>
            </a:r>
          </a:p>
          <a:p>
            <a:pPr marL="400970" lvl="1" eaLnBrk="1" hangingPunct="1">
              <a:lnSpc>
                <a:spcPct val="80000"/>
              </a:lnSpc>
              <a:buFontTx/>
              <a:buChar char="•"/>
            </a:pPr>
            <a:r>
              <a:rPr lang="en-US" sz="800" u="sng" dirty="0">
                <a:cs typeface="Times New Roman" pitchFamily="18" charset="0"/>
              </a:rPr>
              <a:t> When you start thinking about getting </a:t>
            </a:r>
            <a:r>
              <a:rPr lang="en-US" sz="800" b="1" u="sng" dirty="0">
                <a:cs typeface="Times New Roman" pitchFamily="18" charset="0"/>
              </a:rPr>
              <a:t>any</a:t>
            </a:r>
            <a:r>
              <a:rPr lang="en-US" sz="800" u="sng" dirty="0">
                <a:cs typeface="Times New Roman" pitchFamily="18" charset="0"/>
              </a:rPr>
              <a:t> employment outside the Government, either part-time or after leaving Government service, please consult your ethics official - </a:t>
            </a:r>
            <a:r>
              <a:rPr lang="en-US" sz="800" b="1" u="sng" dirty="0">
                <a:cs typeface="Times New Roman" pitchFamily="18" charset="0"/>
              </a:rPr>
              <a:t>before</a:t>
            </a:r>
            <a:r>
              <a:rPr lang="en-US" sz="800" u="sng" dirty="0">
                <a:cs typeface="Times New Roman" pitchFamily="18" charset="0"/>
              </a:rPr>
              <a:t> you do anything - for specific guidance on how the rules pertain to your particular case</a:t>
            </a:r>
            <a:r>
              <a:rPr lang="en-US" sz="800" dirty="0">
                <a:cs typeface="Times New Roman" pitchFamily="18" charset="0"/>
              </a:rPr>
              <a:t>.</a:t>
            </a:r>
          </a:p>
          <a:p>
            <a:pPr marL="400970" lvl="1" eaLnBrk="1" hangingPunct="1">
              <a:lnSpc>
                <a:spcPct val="80000"/>
              </a:lnSpc>
              <a:buFontTx/>
              <a:buChar char="•"/>
            </a:pPr>
            <a:r>
              <a:rPr lang="en-US" sz="800" dirty="0">
                <a:cs typeface="Times New Roman" pitchFamily="18" charset="0"/>
              </a:rPr>
              <a:t>  Explanations of Other Possible Answers:</a:t>
            </a:r>
          </a:p>
          <a:p>
            <a:pPr marL="400970" lvl="1" eaLnBrk="1" hangingPunct="1">
              <a:lnSpc>
                <a:spcPct val="80000"/>
              </a:lnSpc>
              <a:buFontTx/>
              <a:buChar char="•"/>
            </a:pPr>
            <a:r>
              <a:rPr lang="en-US" sz="800" dirty="0">
                <a:cs typeface="Times New Roman" pitchFamily="18" charset="0"/>
              </a:rPr>
              <a:t>  [1] Incorrect.  The pamphlet contract is a particular matter.  Almost all communications made to Government personnel in performing an existing contract are considered to be made with the intent to influence.  For example, the way in which you perform the contract, (whether the work is accurate, timely, neat, or responsive to the contract requirements) constitutes communication that is intended to influence the Government.  That applies here, where you have an opportunity to influence the recruiters in the give and take of the conversation.</a:t>
            </a:r>
          </a:p>
          <a:p>
            <a:pPr marL="400970" lvl="1" eaLnBrk="1" hangingPunct="1">
              <a:lnSpc>
                <a:spcPct val="80000"/>
              </a:lnSpc>
              <a:buFontTx/>
              <a:buChar char="•"/>
            </a:pPr>
            <a:r>
              <a:rPr lang="en-US" sz="800" dirty="0">
                <a:cs typeface="Times New Roman" pitchFamily="18" charset="0"/>
              </a:rPr>
              <a:t>  [2] Sorry, the "procurement issue" in this question is a red herring.  The pamphlet contract is a "particular matter.“  The fact that you did</a:t>
            </a:r>
            <a:r>
              <a:rPr lang="en-US" sz="800" baseline="0" dirty="0">
                <a:cs typeface="Times New Roman" pitchFamily="18" charset="0"/>
              </a:rPr>
              <a:t> not</a:t>
            </a:r>
            <a:r>
              <a:rPr lang="en-US" sz="800" dirty="0">
                <a:cs typeface="Times New Roman" pitchFamily="18" charset="0"/>
              </a:rPr>
              <a:t> have any procurement responsibilities for the contract does</a:t>
            </a:r>
            <a:r>
              <a:rPr lang="en-US" sz="800" baseline="0" dirty="0">
                <a:cs typeface="Times New Roman" pitchFamily="18" charset="0"/>
              </a:rPr>
              <a:t> not</a:t>
            </a:r>
            <a:r>
              <a:rPr lang="en-US" sz="800" dirty="0">
                <a:cs typeface="Times New Roman" pitchFamily="18" charset="0"/>
              </a:rPr>
              <a:t> necessarily mean that you did</a:t>
            </a:r>
            <a:r>
              <a:rPr lang="en-US" sz="800" baseline="0" dirty="0">
                <a:cs typeface="Times New Roman" pitchFamily="18" charset="0"/>
              </a:rPr>
              <a:t> not</a:t>
            </a:r>
            <a:r>
              <a:rPr lang="en-US" sz="800" dirty="0">
                <a:cs typeface="Times New Roman" pitchFamily="18" charset="0"/>
              </a:rPr>
              <a:t> do any Government work on the contract.  In this case, your work in composing and designing the text of the pamphlets was work on the contract (and thus, the particular matter). </a:t>
            </a:r>
          </a:p>
          <a:p>
            <a:pPr marL="400970" lvl="1" eaLnBrk="1" hangingPunct="1">
              <a:lnSpc>
                <a:spcPct val="80000"/>
              </a:lnSpc>
              <a:buFontTx/>
              <a:buChar char="•"/>
            </a:pPr>
            <a:endParaRPr lang="en-US" sz="800" dirty="0">
              <a:cs typeface="Times New Roman" pitchFamily="18" charset="0"/>
            </a:endParaRPr>
          </a:p>
        </p:txBody>
      </p:sp>
    </p:spTree>
    <p:extLst>
      <p:ext uri="{BB962C8B-B14F-4D97-AF65-F5344CB8AC3E}">
        <p14:creationId xmlns:p14="http://schemas.microsoft.com/office/powerpoint/2010/main" val="425991535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CA84D05D-BA2F-4414-ACBA-0CFE3B5C863D}" type="slidenum">
              <a:rPr lang="en-US" smtClean="0"/>
              <a:pPr/>
              <a:t>116</a:t>
            </a:fld>
            <a:endParaRPr lang="en-US"/>
          </a:p>
        </p:txBody>
      </p:sp>
      <p:sp>
        <p:nvSpPr>
          <p:cNvPr id="265219" name="Rectangle 2"/>
          <p:cNvSpPr>
            <a:spLocks noGrp="1" noRot="1" noChangeAspect="1" noChangeArrowheads="1" noTextEdit="1"/>
          </p:cNvSpPr>
          <p:nvPr>
            <p:ph type="sldImg"/>
          </p:nvPr>
        </p:nvSpPr>
        <p:spPr>
          <a:xfrm>
            <a:off x="342900" y="676275"/>
            <a:ext cx="6248400" cy="3514725"/>
          </a:xfrm>
          <a:ln/>
        </p:spPr>
      </p:sp>
      <p:sp>
        <p:nvSpPr>
          <p:cNvPr id="265220"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b="1" dirty="0">
                <a:latin typeface="Arial" pitchFamily="34" charset="0"/>
              </a:rPr>
              <a:t>  </a:t>
            </a:r>
            <a:r>
              <a:rPr lang="en-US" sz="900" u="sng" dirty="0">
                <a:latin typeface="Arial" pitchFamily="34" charset="0"/>
              </a:rPr>
              <a:t>General Rule</a:t>
            </a:r>
            <a:r>
              <a:rPr lang="en-US" sz="900" dirty="0">
                <a:latin typeface="Arial" pitchFamily="34" charset="0"/>
              </a:rPr>
              <a:t>:  </a:t>
            </a:r>
            <a:r>
              <a:rPr lang="en-US" sz="900" dirty="0">
                <a:latin typeface="Arial" pitchFamily="34" charset="0"/>
                <a:cs typeface="Times New Roman" pitchFamily="18" charset="0"/>
              </a:rPr>
              <a:t>As with most ethics rules, the general rule that we just examined applies to all Federal officers and employees.  But there are a few additional rules that apply only to senior officials (civilians appointed to their positions by the President with Senate advice and consent (PAS), general and flag officers, and most members of the Senior Executive Service or equivalent positions).  Does it make sense that senior officials might have a few additional restrictions?  Consider again a basic purpose of our Federal ethics framework: </a:t>
            </a:r>
            <a:r>
              <a:rPr lang="en-US" sz="900" baseline="0" dirty="0">
                <a:latin typeface="Arial" pitchFamily="34" charset="0"/>
                <a:cs typeface="Times New Roman" pitchFamily="18" charset="0"/>
              </a:rPr>
              <a:t> T</a:t>
            </a:r>
            <a:r>
              <a:rPr lang="en-US" sz="900" dirty="0">
                <a:latin typeface="Arial" pitchFamily="34" charset="0"/>
                <a:cs typeface="Times New Roman" pitchFamily="18" charset="0"/>
              </a:rPr>
              <a:t>o uphold the public’s confidence in the integrity of the Government.  While the conduct of all Federal officers and employees is important in this regard, the conduct of the senior leadership is even more sensitive.  It is the senior officials who have the most influence in the operation of their Government agencies, and it is those officials who set the ethical tone for their agencies.  </a:t>
            </a:r>
          </a:p>
        </p:txBody>
      </p:sp>
    </p:spTree>
    <p:extLst>
      <p:ext uri="{BB962C8B-B14F-4D97-AF65-F5344CB8AC3E}">
        <p14:creationId xmlns:p14="http://schemas.microsoft.com/office/powerpoint/2010/main" val="240761420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CA84D05D-BA2F-4414-ACBA-0CFE3B5C863D}" type="slidenum">
              <a:rPr lang="en-US" smtClean="0"/>
              <a:pPr/>
              <a:t>117</a:t>
            </a:fld>
            <a:endParaRPr lang="en-US"/>
          </a:p>
        </p:txBody>
      </p:sp>
      <p:sp>
        <p:nvSpPr>
          <p:cNvPr id="265219" name="Rectangle 2"/>
          <p:cNvSpPr>
            <a:spLocks noGrp="1" noRot="1" noChangeAspect="1" noChangeArrowheads="1" noTextEdit="1"/>
          </p:cNvSpPr>
          <p:nvPr>
            <p:ph type="sldImg"/>
          </p:nvPr>
        </p:nvSpPr>
        <p:spPr>
          <a:xfrm>
            <a:off x="342900" y="676275"/>
            <a:ext cx="6248400" cy="3514725"/>
          </a:xfrm>
          <a:ln/>
        </p:spPr>
      </p:sp>
      <p:sp>
        <p:nvSpPr>
          <p:cNvPr id="265220"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b="1" dirty="0">
                <a:latin typeface="Arial" pitchFamily="34" charset="0"/>
              </a:rPr>
              <a:t>   </a:t>
            </a:r>
            <a:r>
              <a:rPr lang="en-US" sz="1000" b="0" i="0" u="none" strike="noStrike" kern="1200" baseline="0" dirty="0">
                <a:solidFill>
                  <a:schemeClr val="tx1"/>
                </a:solidFill>
                <a:latin typeface="Arial" charset="0"/>
                <a:ea typeface="+mn-ea"/>
                <a:cs typeface="+mn-cs"/>
              </a:rPr>
              <a:t>Effective December 12, 2017, Congress enacted additional post-Government employment restrictions for senior personnel departing the Department of Defense after that date.  Section 1045 restricts “lobbying contacts” and “lobbying activities” with respect to DoD matters by certain senior civilian officials and officers.  Departing flag and general officers and senior civilian equivalents are prohibited from lobbying the Department or certain other executive branch officials regarding DoD matters for a one or two year period after departure, depending on seniority. </a:t>
            </a:r>
          </a:p>
          <a:p>
            <a:pPr lvl="0" eaLnBrk="1" hangingPunct="1">
              <a:buFontTx/>
              <a:buChar char="•"/>
            </a:pPr>
            <a:r>
              <a:rPr lang="en-US" sz="1000" b="0" i="0" u="none" strike="noStrike" kern="1200" baseline="0" dirty="0">
                <a:solidFill>
                  <a:schemeClr val="tx1"/>
                </a:solidFill>
                <a:latin typeface="Arial" charset="0"/>
                <a:ea typeface="+mn-ea"/>
                <a:cs typeface="+mn-cs"/>
              </a:rPr>
              <a:t>   Section 1045: </a:t>
            </a:r>
          </a:p>
          <a:p>
            <a:pPr lvl="1"/>
            <a:r>
              <a:rPr lang="en-US" sz="1000" b="0" i="0" u="none" strike="noStrike" kern="1200" baseline="0" dirty="0">
                <a:solidFill>
                  <a:schemeClr val="tx1"/>
                </a:solidFill>
                <a:latin typeface="Arial" charset="0"/>
                <a:ea typeface="+mn-ea"/>
                <a:cs typeface="+mn-cs"/>
              </a:rPr>
              <a:t>•   Prohibits </a:t>
            </a:r>
            <a:r>
              <a:rPr lang="en-US" sz="1000" b="1" i="0" u="none" strike="noStrike" kern="1200" baseline="0" dirty="0">
                <a:solidFill>
                  <a:schemeClr val="tx1"/>
                </a:solidFill>
                <a:latin typeface="Arial" charset="0"/>
                <a:ea typeface="+mn-ea"/>
                <a:cs typeface="+mn-cs"/>
              </a:rPr>
              <a:t>military officers in grades O-9 and O-10 and “civilian equivalents” </a:t>
            </a:r>
            <a:r>
              <a:rPr lang="en-US" sz="1000" b="0" i="0" u="none" strike="noStrike" kern="1200" baseline="0" dirty="0">
                <a:solidFill>
                  <a:schemeClr val="tx1"/>
                </a:solidFill>
                <a:latin typeface="Arial" charset="0"/>
                <a:ea typeface="+mn-ea"/>
                <a:cs typeface="+mn-cs"/>
              </a:rPr>
              <a:t>departing service after December 12, 2017, from engaging in “lobbying contacts” and “lobbying activities” with respect to DoD for </a:t>
            </a:r>
            <a:r>
              <a:rPr lang="en-US" sz="1000" b="1" i="0" u="none" strike="noStrike" kern="1200" baseline="0" dirty="0">
                <a:solidFill>
                  <a:schemeClr val="tx1"/>
                </a:solidFill>
                <a:latin typeface="Arial" charset="0"/>
                <a:ea typeface="+mn-ea"/>
                <a:cs typeface="+mn-cs"/>
              </a:rPr>
              <a:t>two years </a:t>
            </a:r>
            <a:r>
              <a:rPr lang="en-US" sz="1000" b="0" i="0" u="none" strike="noStrike" kern="1200" baseline="0" dirty="0">
                <a:solidFill>
                  <a:schemeClr val="tx1"/>
                </a:solidFill>
                <a:latin typeface="Arial" charset="0"/>
                <a:ea typeface="+mn-ea"/>
                <a:cs typeface="+mn-cs"/>
              </a:rPr>
              <a:t>after date of retirement or separation. </a:t>
            </a:r>
          </a:p>
          <a:p>
            <a:pPr lvl="1"/>
            <a:r>
              <a:rPr lang="en-US" sz="1000" b="0" i="0" u="none" strike="noStrike" kern="1200" baseline="0" dirty="0">
                <a:solidFill>
                  <a:schemeClr val="tx1"/>
                </a:solidFill>
                <a:latin typeface="Arial" charset="0"/>
                <a:ea typeface="+mn-ea"/>
                <a:cs typeface="+mn-cs"/>
              </a:rPr>
              <a:t>•   Prohibits </a:t>
            </a:r>
            <a:r>
              <a:rPr lang="en-US" sz="1000" b="1" i="0" u="none" strike="noStrike" kern="1200" baseline="0" dirty="0">
                <a:solidFill>
                  <a:schemeClr val="tx1"/>
                </a:solidFill>
                <a:latin typeface="Arial" charset="0"/>
                <a:ea typeface="+mn-ea"/>
                <a:cs typeface="+mn-cs"/>
              </a:rPr>
              <a:t>military officers in grades O-7 and O-8 and “civilian equivalents” </a:t>
            </a:r>
            <a:r>
              <a:rPr lang="en-US" sz="1000" b="0" i="0" u="none" strike="noStrike" kern="1200" baseline="0" dirty="0">
                <a:solidFill>
                  <a:schemeClr val="tx1"/>
                </a:solidFill>
                <a:latin typeface="Arial" charset="0"/>
                <a:ea typeface="+mn-ea"/>
                <a:cs typeface="+mn-cs"/>
              </a:rPr>
              <a:t>departing service after December 12, 2017, from engaging in “lobbying contacts” and “lobbying activities” with respect to DoD during the </a:t>
            </a:r>
            <a:r>
              <a:rPr lang="en-US" sz="1000" b="1" i="0" u="none" strike="noStrike" kern="1200" baseline="0" dirty="0">
                <a:solidFill>
                  <a:schemeClr val="tx1"/>
                </a:solidFill>
                <a:latin typeface="Arial" charset="0"/>
                <a:ea typeface="+mn-ea"/>
                <a:cs typeface="+mn-cs"/>
              </a:rPr>
              <a:t>one year period </a:t>
            </a:r>
            <a:r>
              <a:rPr lang="en-US" sz="1000" b="0" i="0" u="none" strike="noStrike" kern="1200" baseline="0" dirty="0">
                <a:solidFill>
                  <a:schemeClr val="tx1"/>
                </a:solidFill>
                <a:latin typeface="Arial" charset="0"/>
                <a:ea typeface="+mn-ea"/>
                <a:cs typeface="+mn-cs"/>
              </a:rPr>
              <a:t>after date of retirement or separation. </a:t>
            </a:r>
          </a:p>
          <a:p>
            <a:pPr lvl="0" eaLnBrk="1" hangingPunct="1">
              <a:buFontTx/>
              <a:buChar char="•"/>
            </a:pPr>
            <a:r>
              <a:rPr lang="en-US" sz="1000" b="0" i="0" u="none" strike="noStrike" kern="1200" baseline="0" dirty="0">
                <a:solidFill>
                  <a:schemeClr val="tx1"/>
                </a:solidFill>
                <a:latin typeface="Arial" charset="0"/>
                <a:ea typeface="+mn-ea"/>
                <a:cs typeface="+mn-cs"/>
              </a:rPr>
              <a:t>   We will discuss key definitions in the next slide.</a:t>
            </a:r>
          </a:p>
          <a:p>
            <a:pPr lvl="0" eaLnBrk="1" hangingPunct="1">
              <a:buFontTx/>
              <a:buChar char="•"/>
            </a:pPr>
            <a:r>
              <a:rPr lang="en-US" sz="1000" b="0" i="0" u="none" strike="noStrike" kern="1200" baseline="0" dirty="0">
                <a:solidFill>
                  <a:schemeClr val="tx1"/>
                </a:solidFill>
                <a:latin typeface="Arial" charset="0"/>
                <a:ea typeface="+mn-ea"/>
                <a:cs typeface="+mn-cs"/>
              </a:rPr>
              <a:t>   </a:t>
            </a:r>
            <a:r>
              <a:rPr lang="en-US" sz="2400" dirty="0"/>
              <a:t>Lobbying activities with respect to the DoD restricts retired and former GO/FO, senior civilian equivalents, and very senior civilian equivalents from: </a:t>
            </a:r>
          </a:p>
          <a:p>
            <a:pPr marL="457200" lvl="1" indent="0">
              <a:buNone/>
            </a:pPr>
            <a:r>
              <a:rPr lang="en-US" sz="2000" dirty="0"/>
              <a:t>(1) </a:t>
            </a:r>
            <a:r>
              <a:rPr lang="en-US" sz="2000" b="1" dirty="0">
                <a:solidFill>
                  <a:srgbClr val="FFFF00"/>
                </a:solidFill>
              </a:rPr>
              <a:t>Lobbying contacts </a:t>
            </a:r>
            <a:r>
              <a:rPr lang="en-US" sz="2000" dirty="0"/>
              <a:t>and </a:t>
            </a:r>
            <a:r>
              <a:rPr lang="en-US" sz="2000" b="1" dirty="0">
                <a:solidFill>
                  <a:srgbClr val="FFFF00"/>
                </a:solidFill>
              </a:rPr>
              <a:t>other lobbying activities </a:t>
            </a:r>
            <a:r>
              <a:rPr lang="en-US" sz="2000" dirty="0"/>
              <a:t>with </a:t>
            </a:r>
            <a:r>
              <a:rPr lang="en-US" sz="2000" b="1" dirty="0"/>
              <a:t>covered executive branch officials outside of the DoD </a:t>
            </a:r>
            <a:r>
              <a:rPr lang="en-US" sz="2000" dirty="0"/>
              <a:t>pertaining to a matter with respect to the DoD; and </a:t>
            </a:r>
          </a:p>
          <a:p>
            <a:pPr marL="457200" lvl="1" indent="0">
              <a:buNone/>
            </a:pPr>
            <a:r>
              <a:rPr lang="en-US" sz="2000" dirty="0"/>
              <a:t>(2) </a:t>
            </a:r>
            <a:r>
              <a:rPr lang="en-US" sz="2000" b="1" dirty="0">
                <a:solidFill>
                  <a:srgbClr val="FFFF00"/>
                </a:solidFill>
              </a:rPr>
              <a:t>Lobbying contacts </a:t>
            </a:r>
            <a:r>
              <a:rPr lang="en-US" sz="2000" dirty="0"/>
              <a:t>with </a:t>
            </a:r>
            <a:r>
              <a:rPr lang="en-US" sz="2000" b="1" dirty="0"/>
              <a:t>covered executive branch officials in the DoD</a:t>
            </a:r>
            <a:r>
              <a:rPr lang="en-US" sz="2000" dirty="0"/>
              <a:t>.</a:t>
            </a:r>
          </a:p>
          <a:p>
            <a:pPr marL="171450" indent="-171450">
              <a:buFont typeface="Arial" panose="020B0604020202020204" pitchFamily="34" charset="0"/>
              <a:buChar char="•"/>
            </a:pPr>
            <a:r>
              <a:rPr lang="en-US" sz="1000" b="0" i="0" u="none" strike="noStrike" kern="1200" baseline="0" dirty="0">
                <a:solidFill>
                  <a:schemeClr val="tx1"/>
                </a:solidFill>
                <a:latin typeface="Arial" charset="0"/>
                <a:ea typeface="+mn-ea"/>
                <a:cs typeface="+mn-cs"/>
              </a:rPr>
              <a:t>For purposes of this prohibition, there are no separate “DoD components.” Each Military Department and Defense Agency is considered within DoD and within the restriction for all identified senior officials. </a:t>
            </a:r>
          </a:p>
          <a:p>
            <a:pPr marL="171450" indent="-171450">
              <a:buFont typeface="Arial" panose="020B0604020202020204" pitchFamily="34" charset="0"/>
              <a:buChar char="•"/>
            </a:pPr>
            <a:endParaRPr lang="en-US" sz="1000" b="0" i="0" u="none" strike="noStrike" kern="1200" baseline="0" dirty="0">
              <a:solidFill>
                <a:schemeClr val="tx1"/>
              </a:solidFill>
              <a:latin typeface="Arial" charset="0"/>
              <a:ea typeface="+mn-ea"/>
              <a:cs typeface="+mn-cs"/>
            </a:endParaRPr>
          </a:p>
          <a:p>
            <a:pPr marL="171450" indent="-171450">
              <a:buFont typeface="Arial" panose="020B0604020202020204" pitchFamily="34" charset="0"/>
              <a:buChar char="•"/>
            </a:pPr>
            <a:r>
              <a:rPr lang="en-US" sz="1000" b="0" i="0" u="none" strike="noStrike" kern="1200" baseline="0" dirty="0">
                <a:solidFill>
                  <a:schemeClr val="tx1"/>
                </a:solidFill>
                <a:latin typeface="Arial" charset="0"/>
                <a:ea typeface="+mn-ea"/>
                <a:cs typeface="+mn-cs"/>
              </a:rPr>
              <a:t>See </a:t>
            </a:r>
            <a:r>
              <a:rPr lang="en-US" sz="1000" b="0" i="0" u="none" strike="noStrike" kern="1200" baseline="0" dirty="0" err="1">
                <a:solidFill>
                  <a:schemeClr val="tx1"/>
                </a:solidFill>
                <a:latin typeface="Arial" charset="0"/>
                <a:ea typeface="+mn-ea"/>
                <a:cs typeface="+mn-cs"/>
              </a:rPr>
              <a:t>DoDI</a:t>
            </a:r>
            <a:r>
              <a:rPr lang="en-US" sz="1000" b="0" i="0" u="none" strike="noStrike" kern="1200" baseline="0" dirty="0">
                <a:solidFill>
                  <a:schemeClr val="tx1"/>
                </a:solidFill>
                <a:latin typeface="Arial" charset="0"/>
                <a:ea typeface="+mn-ea"/>
                <a:cs typeface="+mn-cs"/>
              </a:rPr>
              <a:t> 1000.32 regarding the DoD’s guidance on the implementation of Section 1045 of the FY18 NDAA.</a:t>
            </a:r>
            <a:endParaRPr lang="en-US" sz="900" dirty="0">
              <a:latin typeface="Arial" pitchFamily="34" charset="0"/>
              <a:cs typeface="Times New Roman" pitchFamily="18" charset="0"/>
            </a:endParaRPr>
          </a:p>
        </p:txBody>
      </p:sp>
    </p:spTree>
    <p:extLst>
      <p:ext uri="{BB962C8B-B14F-4D97-AF65-F5344CB8AC3E}">
        <p14:creationId xmlns:p14="http://schemas.microsoft.com/office/powerpoint/2010/main" val="66865295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CA84D05D-BA2F-4414-ACBA-0CFE3B5C863D}" type="slidenum">
              <a:rPr lang="en-US" smtClean="0"/>
              <a:pPr/>
              <a:t>118</a:t>
            </a:fld>
            <a:endParaRPr lang="en-US"/>
          </a:p>
        </p:txBody>
      </p:sp>
      <p:sp>
        <p:nvSpPr>
          <p:cNvPr id="265219" name="Rectangle 2"/>
          <p:cNvSpPr>
            <a:spLocks noGrp="1" noRot="1" noChangeAspect="1" noChangeArrowheads="1" noTextEdit="1"/>
          </p:cNvSpPr>
          <p:nvPr>
            <p:ph type="sldImg"/>
          </p:nvPr>
        </p:nvSpPr>
        <p:spPr>
          <a:xfrm>
            <a:off x="342900" y="676275"/>
            <a:ext cx="6248400" cy="3514725"/>
          </a:xfrm>
          <a:ln/>
        </p:spPr>
      </p:sp>
      <p:sp>
        <p:nvSpPr>
          <p:cNvPr id="265220" name="Rectangle 3"/>
          <p:cNvSpPr>
            <a:spLocks noGrp="1" noChangeArrowheads="1"/>
          </p:cNvSpPr>
          <p:nvPr>
            <p:ph type="body" idx="1"/>
          </p:nvPr>
        </p:nvSpPr>
        <p:spPr>
          <a:xfrm>
            <a:off x="701359" y="4514485"/>
            <a:ext cx="5607684" cy="4183380"/>
          </a:xfrm>
          <a:noFill/>
          <a:ln/>
        </p:spPr>
        <p:txBody>
          <a:bodyPr/>
          <a:lstStyle/>
          <a:p>
            <a:pPr eaLnBrk="1" hangingPunct="1">
              <a:buFontTx/>
              <a:buNone/>
            </a:pPr>
            <a:endParaRPr lang="en-US" sz="900" dirty="0">
              <a:latin typeface="Arial" pitchFamily="34" charset="0"/>
              <a:cs typeface="Times New Roman" pitchFamily="18" charset="0"/>
            </a:endParaRPr>
          </a:p>
        </p:txBody>
      </p:sp>
    </p:spTree>
    <p:extLst>
      <p:ext uri="{BB962C8B-B14F-4D97-AF65-F5344CB8AC3E}">
        <p14:creationId xmlns:p14="http://schemas.microsoft.com/office/powerpoint/2010/main" val="246244103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CA84D05D-BA2F-4414-ACBA-0CFE3B5C863D}" type="slidenum">
              <a:rPr lang="en-US" smtClean="0"/>
              <a:pPr/>
              <a:t>119</a:t>
            </a:fld>
            <a:endParaRPr lang="en-US"/>
          </a:p>
        </p:txBody>
      </p:sp>
      <p:sp>
        <p:nvSpPr>
          <p:cNvPr id="265219" name="Rectangle 2"/>
          <p:cNvSpPr>
            <a:spLocks noGrp="1" noRot="1" noChangeAspect="1" noChangeArrowheads="1" noTextEdit="1"/>
          </p:cNvSpPr>
          <p:nvPr>
            <p:ph type="sldImg"/>
          </p:nvPr>
        </p:nvSpPr>
        <p:spPr>
          <a:xfrm>
            <a:off x="342900" y="676275"/>
            <a:ext cx="6248400" cy="3514725"/>
          </a:xfrm>
          <a:ln/>
        </p:spPr>
      </p:sp>
      <p:sp>
        <p:nvSpPr>
          <p:cNvPr id="265220" name="Rectangle 3"/>
          <p:cNvSpPr>
            <a:spLocks noGrp="1" noChangeArrowheads="1"/>
          </p:cNvSpPr>
          <p:nvPr>
            <p:ph type="body" idx="1"/>
          </p:nvPr>
        </p:nvSpPr>
        <p:spPr>
          <a:xfrm>
            <a:off x="701359" y="4514485"/>
            <a:ext cx="5607684" cy="4183380"/>
          </a:xfrm>
          <a:noFill/>
          <a:ln/>
        </p:spPr>
        <p:txBody>
          <a:bodyPr/>
          <a:lstStyle/>
          <a:p>
            <a:pPr eaLnBrk="1" hangingPunct="1">
              <a:buFontTx/>
              <a:buNone/>
            </a:pPr>
            <a:endParaRPr lang="en-US" sz="900" dirty="0">
              <a:latin typeface="Arial" pitchFamily="34" charset="0"/>
              <a:cs typeface="Times New Roman" pitchFamily="18" charset="0"/>
            </a:endParaRPr>
          </a:p>
        </p:txBody>
      </p:sp>
    </p:spTree>
    <p:extLst>
      <p:ext uri="{BB962C8B-B14F-4D97-AF65-F5344CB8AC3E}">
        <p14:creationId xmlns:p14="http://schemas.microsoft.com/office/powerpoint/2010/main" val="282272017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DCE73FCC-01C8-4E3E-94EB-C84482419789}" type="slidenum">
              <a:rPr lang="en-US" smtClean="0"/>
              <a:pPr/>
              <a:t>120</a:t>
            </a:fld>
            <a:endParaRPr lang="en-US"/>
          </a:p>
        </p:txBody>
      </p:sp>
      <p:sp>
        <p:nvSpPr>
          <p:cNvPr id="269315" name="Rectangle 2"/>
          <p:cNvSpPr>
            <a:spLocks noGrp="1" noRot="1" noChangeAspect="1" noChangeArrowheads="1" noTextEdit="1"/>
          </p:cNvSpPr>
          <p:nvPr>
            <p:ph type="sldImg"/>
          </p:nvPr>
        </p:nvSpPr>
        <p:spPr>
          <a:xfrm>
            <a:off x="342900" y="676275"/>
            <a:ext cx="6248400" cy="3514725"/>
          </a:xfrm>
          <a:ln/>
        </p:spPr>
      </p:sp>
      <p:sp>
        <p:nvSpPr>
          <p:cNvPr id="269316" name="Rectangle 3"/>
          <p:cNvSpPr>
            <a:spLocks noGrp="1" noChangeArrowheads="1"/>
          </p:cNvSpPr>
          <p:nvPr>
            <p:ph type="body" idx="1"/>
          </p:nvPr>
        </p:nvSpPr>
        <p:spPr>
          <a:noFill/>
          <a:ln/>
        </p:spPr>
        <p:txBody>
          <a:bodyPr/>
          <a:lstStyle/>
          <a:p>
            <a:pPr eaLnBrk="1" hangingPunct="1">
              <a:lnSpc>
                <a:spcPct val="80000"/>
              </a:lnSpc>
              <a:buFontTx/>
              <a:buNone/>
              <a:tabLst>
                <a:tab pos="229126" algn="l"/>
              </a:tabLst>
            </a:pPr>
            <a:r>
              <a:rPr lang="en-US" sz="800" b="1" dirty="0">
                <a:latin typeface="Arial" pitchFamily="34" charset="0"/>
              </a:rPr>
              <a:t> Instructor Comments:</a:t>
            </a:r>
          </a:p>
          <a:p>
            <a:pPr marL="400970" lvl="1" eaLnBrk="1" hangingPunct="1">
              <a:lnSpc>
                <a:spcPct val="80000"/>
              </a:lnSpc>
              <a:tabLst>
                <a:tab pos="229126" algn="l"/>
              </a:tabLst>
            </a:pPr>
            <a:r>
              <a:rPr lang="en-US" sz="800" dirty="0">
                <a:latin typeface="Arial" pitchFamily="34" charset="0"/>
              </a:rPr>
              <a:t>a.  Article I, Section 9, Clause 8, of the Constitution of the United States (reference (j)), prohibits any person holding any office of profit or trust under the Federal Government from accepting any present, emolument, office, or title of any kind whatever from any king, prince, or foreign state without the consent of Congress.  </a:t>
            </a:r>
          </a:p>
          <a:p>
            <a:pPr marL="400970" lvl="1" eaLnBrk="1" hangingPunct="1">
              <a:lnSpc>
                <a:spcPct val="80000"/>
              </a:lnSpc>
              <a:tabLst>
                <a:tab pos="229126" algn="l"/>
              </a:tabLst>
            </a:pPr>
            <a:r>
              <a:rPr lang="en-US" sz="800" dirty="0">
                <a:latin typeface="Arial" pitchFamily="34" charset="0"/>
              </a:rPr>
              <a:t>(1) This provision prohibits employment of all retired military members, both officer and enlisted and both Regular and Reserve, by a foreign Government unless Congressional consent is first granted.  See 44 Comp. Gen. 130.  </a:t>
            </a:r>
          </a:p>
          <a:p>
            <a:pPr marL="400970" lvl="1" eaLnBrk="1" hangingPunct="1">
              <a:lnSpc>
                <a:spcPct val="80000"/>
              </a:lnSpc>
              <a:tabLst>
                <a:tab pos="229126" algn="l"/>
              </a:tabLst>
            </a:pPr>
            <a:r>
              <a:rPr lang="en-US" sz="800" dirty="0">
                <a:latin typeface="Arial" pitchFamily="34" charset="0"/>
              </a:rPr>
              <a:t>(2) Employment by educational or commercial institutions owned, operated, or controlled by a foreign Government is included within the scope of this restriction.  </a:t>
            </a:r>
          </a:p>
          <a:p>
            <a:pPr marL="400970" lvl="1" eaLnBrk="1" hangingPunct="1">
              <a:lnSpc>
                <a:spcPct val="80000"/>
              </a:lnSpc>
              <a:tabLst>
                <a:tab pos="229126" algn="l"/>
              </a:tabLst>
            </a:pPr>
            <a:r>
              <a:rPr lang="en-US" sz="800" dirty="0">
                <a:latin typeface="Arial" pitchFamily="34" charset="0"/>
              </a:rPr>
              <a:t>(3) The penalty for violation is withholding the retired military member's retired pay in an amount equal to the foreign salary illegally received.  </a:t>
            </a:r>
            <a:r>
              <a:rPr lang="en-US" sz="800" i="1" dirty="0">
                <a:latin typeface="Arial" pitchFamily="34" charset="0"/>
              </a:rPr>
              <a:t>See</a:t>
            </a:r>
            <a:r>
              <a:rPr lang="en-US" sz="800" dirty="0">
                <a:latin typeface="Arial" pitchFamily="34" charset="0"/>
              </a:rPr>
              <a:t> 61 Comp. Gen. 306.</a:t>
            </a:r>
          </a:p>
          <a:p>
            <a:pPr marL="400970" lvl="1" eaLnBrk="1" hangingPunct="1">
              <a:lnSpc>
                <a:spcPct val="80000"/>
              </a:lnSpc>
              <a:tabLst>
                <a:tab pos="229126" algn="l"/>
              </a:tabLst>
            </a:pPr>
            <a:r>
              <a:rPr lang="en-US" sz="800" dirty="0">
                <a:latin typeface="Arial" pitchFamily="34" charset="0"/>
              </a:rPr>
              <a:t>b.  Congress has consented to the acceptance of civil employment with a foreign Government by, among others, retired Regular military members and Reserve military members, if both the Secretary of the Military Department and the Secretary of State approve the employment.  </a:t>
            </a:r>
            <a:r>
              <a:rPr lang="en-US" sz="800" i="1" dirty="0">
                <a:latin typeface="Arial" pitchFamily="34" charset="0"/>
              </a:rPr>
              <a:t>See</a:t>
            </a:r>
            <a:r>
              <a:rPr lang="en-US" sz="800" dirty="0">
                <a:latin typeface="Arial" pitchFamily="34" charset="0"/>
              </a:rPr>
              <a:t> 37 U.S.C. </a:t>
            </a:r>
            <a:r>
              <a:rPr lang="en-US" sz="800" dirty="0"/>
              <a:t>§</a:t>
            </a:r>
            <a:r>
              <a:rPr lang="en-US" sz="800" dirty="0">
                <a:latin typeface="Arial" pitchFamily="34" charset="0"/>
              </a:rPr>
              <a:t> 908.  Because approval is prospective only, foreign civil employment should not be accepted until approval has been obtained.  Retired military members who wish to accept such employment should submit a written request for approval to the Secretary of their Military Department through appropriate channels.  The request must fully describe the contemplated employment and the nature and extent of the involvement with the foreign Government.</a:t>
            </a:r>
          </a:p>
          <a:p>
            <a:pPr marL="400970" lvl="1" eaLnBrk="1" hangingPunct="1">
              <a:lnSpc>
                <a:spcPct val="80000"/>
              </a:lnSpc>
              <a:tabLst>
                <a:tab pos="229126" algn="l"/>
              </a:tabLst>
            </a:pPr>
            <a:r>
              <a:rPr lang="en-US" sz="800" dirty="0">
                <a:latin typeface="Arial" pitchFamily="34" charset="0"/>
              </a:rPr>
              <a:t>c. A former military member desiring employment with a foreign Government or any foreign business interest may be required to register as an agent of a foreign principal under the Foreign Agents Registration Act of 1938, 22 U.S.C. 611 et. seq.  Any person who acts as an agent of a foreign principal must file a registration statement with the U.S. Attorney General. </a:t>
            </a:r>
          </a:p>
          <a:p>
            <a:pPr marL="400970" lvl="1" eaLnBrk="1" hangingPunct="1">
              <a:lnSpc>
                <a:spcPct val="80000"/>
              </a:lnSpc>
              <a:buFontTx/>
              <a:buChar char="•"/>
              <a:tabLst>
                <a:tab pos="229126" algn="l"/>
              </a:tabLst>
            </a:pPr>
            <a:r>
              <a:rPr lang="en-US" sz="800" dirty="0">
                <a:latin typeface="Arial" pitchFamily="34" charset="0"/>
              </a:rPr>
              <a:t>  Military officers may NOT accept a civil office with a State or local Government while on active duty.  10 U.S.C. </a:t>
            </a:r>
            <a:r>
              <a:rPr lang="en-US" sz="800" dirty="0"/>
              <a:t>§ </a:t>
            </a:r>
            <a:r>
              <a:rPr lang="en-US" sz="800" dirty="0">
                <a:latin typeface="Arial" pitchFamily="34" charset="0"/>
              </a:rPr>
              <a:t>973(b)(3);  JER 5-407 &amp; 9-801b.  This rule applies while the military officer is on terminal leave.  </a:t>
            </a:r>
            <a:r>
              <a:rPr lang="en-US" sz="800" i="1" dirty="0">
                <a:latin typeface="Arial" pitchFamily="34" charset="0"/>
              </a:rPr>
              <a:t>See</a:t>
            </a:r>
            <a:r>
              <a:rPr lang="en-US" sz="800" dirty="0">
                <a:latin typeface="Arial" pitchFamily="34" charset="0"/>
              </a:rPr>
              <a:t> 56 Comp. Gen. 855 (1977).</a:t>
            </a:r>
          </a:p>
          <a:p>
            <a:pPr marL="400970" lvl="1" defTabSz="916503" eaLnBrk="1" hangingPunct="1">
              <a:lnSpc>
                <a:spcPct val="80000"/>
              </a:lnSpc>
              <a:buFontTx/>
              <a:buChar char="•"/>
              <a:tabLst>
                <a:tab pos="229126" algn="l"/>
              </a:tabLst>
              <a:defRPr/>
            </a:pPr>
            <a:r>
              <a:rPr lang="en-US" sz="800" dirty="0">
                <a:latin typeface="Arial" pitchFamily="34" charset="0"/>
              </a:rPr>
              <a:t>  </a:t>
            </a:r>
            <a:r>
              <a:rPr lang="en-US" dirty="0"/>
              <a:t>5 U.S.C. </a:t>
            </a:r>
            <a:r>
              <a:rPr lang="en-US" sz="1000" dirty="0"/>
              <a:t>§ </a:t>
            </a:r>
            <a:r>
              <a:rPr lang="en-US" dirty="0"/>
              <a:t>3326</a:t>
            </a:r>
            <a:r>
              <a:rPr lang="en-US" baseline="0" dirty="0"/>
              <a:t> prohibits all retired military members from engaging in civilian employment with DoD for 180 days after they retire.  </a:t>
            </a:r>
            <a:r>
              <a:rPr lang="en-US" dirty="0"/>
              <a:t>Waivers are available from the Service Secretary of the hiring component</a:t>
            </a:r>
            <a:r>
              <a:rPr lang="en-US" baseline="0" dirty="0"/>
              <a:t>.  </a:t>
            </a:r>
            <a:endParaRPr lang="en-US" sz="800" dirty="0">
              <a:latin typeface="Arial" pitchFamily="34" charset="0"/>
            </a:endParaRPr>
          </a:p>
          <a:p>
            <a:pPr marL="400970" lvl="1" eaLnBrk="1" hangingPunct="1">
              <a:lnSpc>
                <a:spcPct val="80000"/>
              </a:lnSpc>
              <a:buFontTx/>
              <a:buChar char="•"/>
              <a:tabLst>
                <a:tab pos="229126" algn="l"/>
              </a:tabLst>
            </a:pPr>
            <a:r>
              <a:rPr lang="en-US" sz="800" dirty="0">
                <a:latin typeface="Arial" pitchFamily="34" charset="0"/>
              </a:rPr>
              <a:t>  Remember permissive TDY is available only if you are job-hunting or relocating to a new area.  Permissive TDY is unavailable for military personnel who have a job following separation or retirement or who do not have to relocate.  You cannot work while on permissive TDY.</a:t>
            </a:r>
          </a:p>
          <a:p>
            <a:pPr eaLnBrk="1" hangingPunct="1">
              <a:lnSpc>
                <a:spcPct val="80000"/>
              </a:lnSpc>
              <a:tabLst>
                <a:tab pos="229126" algn="l"/>
              </a:tabLst>
            </a:pPr>
            <a:endParaRPr lang="en-US" sz="800" dirty="0">
              <a:latin typeface="Arial" pitchFamily="34" charset="0"/>
            </a:endParaRPr>
          </a:p>
          <a:p>
            <a:pPr eaLnBrk="1" hangingPunct="1">
              <a:lnSpc>
                <a:spcPct val="80000"/>
              </a:lnSpc>
              <a:tabLst>
                <a:tab pos="229126" algn="l"/>
              </a:tabLst>
            </a:pPr>
            <a:r>
              <a:rPr lang="en-US" sz="800" u="sng" dirty="0">
                <a:latin typeface="Arial" pitchFamily="34" charset="0"/>
              </a:rPr>
              <a:t>Background:</a:t>
            </a:r>
          </a:p>
          <a:p>
            <a:pPr eaLnBrk="1" hangingPunct="1">
              <a:lnSpc>
                <a:spcPct val="80000"/>
              </a:lnSpc>
              <a:buFontTx/>
              <a:buChar char="•"/>
              <a:tabLst>
                <a:tab pos="229126" algn="l"/>
              </a:tabLst>
            </a:pPr>
            <a:r>
              <a:rPr lang="en-US" sz="800" dirty="0">
                <a:latin typeface="Arial" pitchFamily="34" charset="0"/>
              </a:rPr>
              <a:t>  JER </a:t>
            </a:r>
            <a:r>
              <a:rPr lang="en-US" sz="800" dirty="0">
                <a:latin typeface="Arial" pitchFamily="34" charset="0"/>
                <a:cs typeface="Arial" pitchFamily="34" charset="0"/>
              </a:rPr>
              <a:t>9-601, Foreign Employment Restrictions</a:t>
            </a:r>
          </a:p>
        </p:txBody>
      </p:sp>
    </p:spTree>
    <p:extLst>
      <p:ext uri="{BB962C8B-B14F-4D97-AF65-F5344CB8AC3E}">
        <p14:creationId xmlns:p14="http://schemas.microsoft.com/office/powerpoint/2010/main" val="32045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CD567514-548C-4643-B22B-A6FBB7958EFC}" type="slidenum">
              <a:rPr lang="en-US" smtClean="0"/>
              <a:pPr/>
              <a:t>12</a:t>
            </a:fld>
            <a:endParaRPr lang="en-US"/>
          </a:p>
        </p:txBody>
      </p:sp>
      <p:sp>
        <p:nvSpPr>
          <p:cNvPr id="161795" name="Rectangle 2"/>
          <p:cNvSpPr>
            <a:spLocks noGrp="1" noRot="1" noChangeAspect="1" noChangeArrowheads="1" noTextEdit="1"/>
          </p:cNvSpPr>
          <p:nvPr>
            <p:ph type="sldImg"/>
          </p:nvPr>
        </p:nvSpPr>
        <p:spPr>
          <a:xfrm>
            <a:off x="342900" y="676275"/>
            <a:ext cx="6248400" cy="3514725"/>
          </a:xfrm>
          <a:ln/>
        </p:spPr>
      </p:sp>
      <p:sp>
        <p:nvSpPr>
          <p:cNvPr id="161796" name="Rectangle 3"/>
          <p:cNvSpPr>
            <a:spLocks noGrp="1" noChangeArrowheads="1"/>
          </p:cNvSpPr>
          <p:nvPr>
            <p:ph type="body" idx="1"/>
          </p:nvPr>
        </p:nvSpPr>
        <p:spPr>
          <a:noFill/>
          <a:ln/>
        </p:spPr>
        <p:txBody>
          <a:bodyPr/>
          <a:lstStyle/>
          <a:p>
            <a:pPr eaLnBrk="1" hangingPunct="1">
              <a:lnSpc>
                <a:spcPct val="90000"/>
              </a:lnSpc>
              <a:buFontTx/>
              <a:buNone/>
            </a:pPr>
            <a:r>
              <a:rPr lang="en-US" sz="900" b="1" dirty="0">
                <a:latin typeface="Arial" pitchFamily="34" charset="0"/>
              </a:rPr>
              <a:t>Instructor Comments:</a:t>
            </a:r>
          </a:p>
          <a:p>
            <a:pPr lvl="0" eaLnBrk="1" hangingPunct="1">
              <a:lnSpc>
                <a:spcPct val="90000"/>
              </a:lnSpc>
              <a:buFontTx/>
              <a:buChar char="•"/>
            </a:pPr>
            <a:r>
              <a:rPr lang="en-US" sz="900" dirty="0">
                <a:latin typeface="Arial" pitchFamily="34" charset="0"/>
              </a:rPr>
              <a:t>  The C.F.R. states that “An employee shall not encourage, direct, coerce, or request a subordinate to use official time to perform activities other than those required in the performance of official duties or authorized accordance with law or regulation.” 5 C.F.R. </a:t>
            </a:r>
            <a:r>
              <a:rPr lang="en-US" sz="900" dirty="0"/>
              <a:t>§ </a:t>
            </a:r>
            <a:r>
              <a:rPr lang="en-US" sz="900" dirty="0">
                <a:latin typeface="Arial" pitchFamily="34" charset="0"/>
              </a:rPr>
              <a:t>2635.705(b).</a:t>
            </a:r>
          </a:p>
          <a:p>
            <a:pPr lvl="0" eaLnBrk="1" hangingPunct="1">
              <a:lnSpc>
                <a:spcPct val="90000"/>
              </a:lnSpc>
              <a:buFontTx/>
              <a:buChar char="•"/>
            </a:pPr>
            <a:r>
              <a:rPr lang="en-US" sz="900" dirty="0">
                <a:latin typeface="Arial" pitchFamily="34" charset="0"/>
              </a:rPr>
              <a:t>  The JER makes </a:t>
            </a:r>
            <a:r>
              <a:rPr lang="en-US" sz="900" b="1" i="1" dirty="0">
                <a:latin typeface="Arial" pitchFamily="34" charset="0"/>
              </a:rPr>
              <a:t>punitive</a:t>
            </a:r>
            <a:r>
              <a:rPr lang="en-US" sz="900" b="0" i="0" dirty="0">
                <a:latin typeface="Arial" pitchFamily="34" charset="0"/>
              </a:rPr>
              <a:t> misuse of a subordinate’s time, “</a:t>
            </a:r>
            <a:r>
              <a:rPr lang="en-US" sz="900" b="1" i="1" dirty="0">
                <a:latin typeface="Arial" pitchFamily="34" charset="0"/>
              </a:rPr>
              <a:t>DoD Personnel, such as administrative staff, clerks, and military aides, may not be used to support the unofficial activity of other DoD Personnel whether in support of an individual or a Non-Federal Entity (NFE), nor for any other non-Federal purpose, except as otherwise provided in the JER or other applicable authority.” </a:t>
            </a:r>
            <a:r>
              <a:rPr lang="en-US" sz="900" b="1" i="0" dirty="0">
                <a:latin typeface="Arial" pitchFamily="34" charset="0"/>
              </a:rPr>
              <a:t>(JER 2-302)</a:t>
            </a:r>
            <a:endParaRPr lang="en-US" sz="900" dirty="0">
              <a:latin typeface="Arial" pitchFamily="34" charset="0"/>
            </a:endParaRPr>
          </a:p>
          <a:p>
            <a:pPr lvl="0" eaLnBrk="1" hangingPunct="1">
              <a:lnSpc>
                <a:spcPct val="90000"/>
              </a:lnSpc>
              <a:buFontTx/>
              <a:buChar char="•"/>
            </a:pPr>
            <a:r>
              <a:rPr lang="en-US" sz="900" dirty="0">
                <a:latin typeface="Arial" pitchFamily="34" charset="0"/>
              </a:rPr>
              <a:t>  Enlisted aides have specific rules.  The rules are in DoD Instruction 1315.09, </a:t>
            </a:r>
            <a:r>
              <a:rPr lang="en-US" sz="900" b="0" dirty="0">
                <a:latin typeface="Arial" pitchFamily="34" charset="0"/>
              </a:rPr>
              <a:t>Utilization of Enlisted Aides on</a:t>
            </a:r>
            <a:r>
              <a:rPr lang="en-US" sz="900" b="0" baseline="0" dirty="0">
                <a:latin typeface="Arial" pitchFamily="34" charset="0"/>
              </a:rPr>
              <a:t> Personal Staffs of General and Flag Officers </a:t>
            </a:r>
            <a:r>
              <a:rPr lang="en-US" sz="900" b="0" dirty="0">
                <a:latin typeface="Arial" pitchFamily="34" charset="0"/>
              </a:rPr>
              <a:t>and AR 614-200, Enlisted As</a:t>
            </a:r>
            <a:r>
              <a:rPr lang="en-US" sz="900" dirty="0">
                <a:latin typeface="Arial" pitchFamily="34" charset="0"/>
              </a:rPr>
              <a:t>signments and Utilization Management.</a:t>
            </a:r>
          </a:p>
          <a:p>
            <a:pPr lvl="0" eaLnBrk="1" hangingPunct="1">
              <a:lnSpc>
                <a:spcPct val="90000"/>
              </a:lnSpc>
              <a:buFontTx/>
              <a:buChar char="•"/>
            </a:pPr>
            <a:r>
              <a:rPr lang="en-US" sz="900" dirty="0">
                <a:latin typeface="Arial" pitchFamily="34" charset="0"/>
              </a:rPr>
              <a:t>  The C.F.R. provides an example: An employee of the Department of Housing and Urban Development may not ask his secretary to type his personal correspondence during duty hours. Further, directing or coercing a subordinate to perform such activities during nonduty hours constitutes an improper use of public office for private gain in violation of Sec. 2635.702(a). Where the arrangement is entirely voluntary and appropriate compensation is paid, the secretary may type the correspondence at home on her own time. Where the compensation is not adequate, however, the arrangement would involve a gift to the superior in violation of the standards in subpart C of this part. </a:t>
            </a:r>
          </a:p>
          <a:p>
            <a:pPr eaLnBrk="1" hangingPunct="1">
              <a:lnSpc>
                <a:spcPct val="90000"/>
              </a:lnSpc>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dirty="0">
                <a:latin typeface="Arial" pitchFamily="34" charset="0"/>
              </a:rPr>
              <a:t>  5 C.F.R. </a:t>
            </a:r>
            <a:r>
              <a:rPr lang="en-US" sz="900" dirty="0"/>
              <a:t>§ </a:t>
            </a:r>
            <a:r>
              <a:rPr lang="en-US" sz="900" dirty="0">
                <a:latin typeface="Arial" pitchFamily="34" charset="0"/>
              </a:rPr>
              <a:t>2635.705 Use of Official Time</a:t>
            </a:r>
          </a:p>
          <a:p>
            <a:pPr eaLnBrk="1" hangingPunct="1">
              <a:lnSpc>
                <a:spcPct val="90000"/>
              </a:lnSpc>
              <a:buFontTx/>
              <a:buChar char="•"/>
            </a:pPr>
            <a:r>
              <a:rPr lang="en-US" sz="900" dirty="0">
                <a:latin typeface="Arial" pitchFamily="34" charset="0"/>
              </a:rPr>
              <a:t>  JER 2-302: Misuse of Personnel</a:t>
            </a:r>
          </a:p>
          <a:p>
            <a:pPr eaLnBrk="1" hangingPunct="1">
              <a:lnSpc>
                <a:spcPct val="90000"/>
              </a:lnSpc>
            </a:pPr>
            <a:endParaRPr lang="en-US" sz="900" dirty="0">
              <a:latin typeface="Arial" pitchFamily="34" charset="0"/>
            </a:endParaRPr>
          </a:p>
        </p:txBody>
      </p:sp>
    </p:spTree>
    <p:extLst>
      <p:ext uri="{BB962C8B-B14F-4D97-AF65-F5344CB8AC3E}">
        <p14:creationId xmlns:p14="http://schemas.microsoft.com/office/powerpoint/2010/main" val="341879916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DE150FC1-275B-4371-8760-A87AF1AA68B2}" type="slidenum">
              <a:rPr lang="en-US" smtClean="0"/>
              <a:pPr/>
              <a:t>121</a:t>
            </a:fld>
            <a:endParaRPr lang="en-US"/>
          </a:p>
        </p:txBody>
      </p:sp>
      <p:sp>
        <p:nvSpPr>
          <p:cNvPr id="270339" name="Rectangle 2"/>
          <p:cNvSpPr>
            <a:spLocks noGrp="1" noRot="1" noChangeAspect="1" noChangeArrowheads="1" noTextEdit="1"/>
          </p:cNvSpPr>
          <p:nvPr>
            <p:ph type="sldImg"/>
          </p:nvPr>
        </p:nvSpPr>
        <p:spPr>
          <a:xfrm>
            <a:off x="342900" y="676275"/>
            <a:ext cx="6248400" cy="3514725"/>
          </a:xfrm>
          <a:ln/>
        </p:spPr>
      </p:sp>
      <p:sp>
        <p:nvSpPr>
          <p:cNvPr id="270340"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Always consult your ethics official when you:</a:t>
            </a:r>
          </a:p>
          <a:p>
            <a:pPr lvl="0" eaLnBrk="1" hangingPunct="1"/>
            <a:r>
              <a:rPr lang="en-US" sz="900" dirty="0">
                <a:latin typeface="Arial" pitchFamily="34" charset="0"/>
              </a:rPr>
              <a:t>(a) Are considering seeking outside employment.</a:t>
            </a:r>
          </a:p>
          <a:p>
            <a:pPr lvl="0" eaLnBrk="1" hangingPunct="1"/>
            <a:r>
              <a:rPr lang="en-US" sz="900" dirty="0">
                <a:latin typeface="Arial" pitchFamily="34" charset="0"/>
              </a:rPr>
              <a:t>(b) Are considering seeking post-government employment.</a:t>
            </a:r>
          </a:p>
          <a:p>
            <a:pPr lvl="0" eaLnBrk="1" hangingPunct="1"/>
            <a:r>
              <a:rPr lang="en-US" sz="900" dirty="0">
                <a:latin typeface="Arial" pitchFamily="34" charset="0"/>
              </a:rPr>
              <a:t>(c) Are contacted by anyone offering you employment.</a:t>
            </a:r>
          </a:p>
          <a:p>
            <a:pPr eaLnBrk="1" hangingPunct="1"/>
            <a:endParaRPr lang="en-US" sz="900" dirty="0">
              <a:latin typeface="Arial" pitchFamily="34" charset="0"/>
            </a:endParaRPr>
          </a:p>
        </p:txBody>
      </p:sp>
    </p:spTree>
    <p:extLst>
      <p:ext uri="{BB962C8B-B14F-4D97-AF65-F5344CB8AC3E}">
        <p14:creationId xmlns:p14="http://schemas.microsoft.com/office/powerpoint/2010/main" val="268893474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44984608-1AB2-4A99-949A-C120DAB3E360}" type="slidenum">
              <a:rPr lang="en-US" smtClean="0"/>
              <a:pPr/>
              <a:t>122</a:t>
            </a:fld>
            <a:endParaRPr lang="en-US"/>
          </a:p>
        </p:txBody>
      </p:sp>
      <p:sp>
        <p:nvSpPr>
          <p:cNvPr id="271363" name="Rectangle 2"/>
          <p:cNvSpPr>
            <a:spLocks noGrp="1" noRot="1" noChangeAspect="1" noChangeArrowheads="1" noTextEdit="1"/>
          </p:cNvSpPr>
          <p:nvPr>
            <p:ph type="sldImg"/>
          </p:nvPr>
        </p:nvSpPr>
        <p:spPr>
          <a:xfrm>
            <a:off x="342900" y="676275"/>
            <a:ext cx="6248400" cy="3514725"/>
          </a:xfrm>
          <a:ln/>
        </p:spPr>
      </p:sp>
      <p:sp>
        <p:nvSpPr>
          <p:cNvPr id="271364"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Finally, in case some of this confused you, remember this:</a:t>
            </a:r>
          </a:p>
          <a:p>
            <a:pPr lvl="0" eaLnBrk="1" hangingPunct="1">
              <a:buFontTx/>
              <a:buChar char="•"/>
            </a:pPr>
            <a:r>
              <a:rPr lang="en-US" sz="900" dirty="0">
                <a:latin typeface="Arial" pitchFamily="34" charset="0"/>
              </a:rPr>
              <a:t>  No matter the issue (but especially concerning employment), if you are not sure what to do,</a:t>
            </a:r>
            <a:r>
              <a:rPr lang="en-US" sz="900" baseline="0" dirty="0">
                <a:latin typeface="Arial" pitchFamily="34" charset="0"/>
              </a:rPr>
              <a:t> </a:t>
            </a:r>
            <a:r>
              <a:rPr lang="en-US" sz="900" dirty="0">
                <a:latin typeface="Arial" pitchFamily="34" charset="0"/>
              </a:rPr>
              <a:t>always check with your ethics official!</a:t>
            </a:r>
          </a:p>
          <a:p>
            <a:pPr lvl="1" eaLnBrk="1" hangingPunct="1"/>
            <a:endParaRPr lang="en-US" sz="900" dirty="0">
              <a:latin typeface="Arial" pitchFamily="34" charset="0"/>
            </a:endParaRPr>
          </a:p>
        </p:txBody>
      </p:sp>
    </p:spTree>
    <p:extLst>
      <p:ext uri="{BB962C8B-B14F-4D97-AF65-F5344CB8AC3E}">
        <p14:creationId xmlns:p14="http://schemas.microsoft.com/office/powerpoint/2010/main" val="379381119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FCF2F2E0-20CF-4933-B64B-2D459A607432}" type="slidenum">
              <a:rPr lang="en-US" smtClean="0"/>
              <a:pPr/>
              <a:t>123</a:t>
            </a:fld>
            <a:endParaRPr lang="en-US"/>
          </a:p>
        </p:txBody>
      </p:sp>
      <p:sp>
        <p:nvSpPr>
          <p:cNvPr id="272387" name="Rectangle 2"/>
          <p:cNvSpPr>
            <a:spLocks noGrp="1" noRot="1" noChangeAspect="1" noChangeArrowheads="1" noTextEdit="1"/>
          </p:cNvSpPr>
          <p:nvPr>
            <p:ph type="sldImg"/>
          </p:nvPr>
        </p:nvSpPr>
        <p:spPr>
          <a:xfrm>
            <a:off x="342900" y="676275"/>
            <a:ext cx="6248400" cy="3514725"/>
          </a:xfrm>
          <a:ln/>
        </p:spPr>
      </p:sp>
      <p:sp>
        <p:nvSpPr>
          <p:cNvPr id="272388"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cs typeface="Times New Roman" pitchFamily="18" charset="0"/>
              </a:rPr>
              <a:t>  We hope this training has strengthened your understanding of the pertinent ethics issues.  Remember, </a:t>
            </a:r>
            <a:r>
              <a:rPr lang="en-US" sz="900" b="1" i="1" dirty="0">
                <a:latin typeface="Arial" pitchFamily="34" charset="0"/>
                <a:cs typeface="Times New Roman" pitchFamily="18" charset="0"/>
              </a:rPr>
              <a:t>no matter what the ethics issue may be, if you’re not sure what to do, check with your ethics official in advance!</a:t>
            </a:r>
            <a:endParaRPr lang="en-US" sz="900" b="1" dirty="0">
              <a:latin typeface="Arial" pitchFamily="34" charset="0"/>
              <a:cs typeface="Times New Roman" pitchFamily="18" charset="0"/>
            </a:endParaRPr>
          </a:p>
          <a:p>
            <a:pPr lvl="1" eaLnBrk="1" hangingPunct="1"/>
            <a:endParaRPr lang="en-US" sz="900" dirty="0">
              <a:latin typeface="Arial" pitchFamily="34" charset="0"/>
              <a:cs typeface="Times New Roman" pitchFamily="18" charset="0"/>
            </a:endParaRPr>
          </a:p>
        </p:txBody>
      </p:sp>
    </p:spTree>
    <p:extLst>
      <p:ext uri="{BB962C8B-B14F-4D97-AF65-F5344CB8AC3E}">
        <p14:creationId xmlns:p14="http://schemas.microsoft.com/office/powerpoint/2010/main" val="46023987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7100F99B-FBA3-4F92-8D2C-567DCEF7392C}" type="slidenum">
              <a:rPr lang="en-US" smtClean="0"/>
              <a:pPr/>
              <a:t>124</a:t>
            </a:fld>
            <a:endParaRPr lang="en-US"/>
          </a:p>
        </p:txBody>
      </p:sp>
      <p:sp>
        <p:nvSpPr>
          <p:cNvPr id="273411" name="Rectangle 2"/>
          <p:cNvSpPr>
            <a:spLocks noGrp="1" noRot="1" noChangeAspect="1" noChangeArrowheads="1" noTextEdit="1"/>
          </p:cNvSpPr>
          <p:nvPr>
            <p:ph type="sldImg"/>
          </p:nvPr>
        </p:nvSpPr>
        <p:spPr>
          <a:xfrm>
            <a:off x="342900" y="676275"/>
            <a:ext cx="6248400" cy="3514725"/>
          </a:xfrm>
          <a:ln/>
        </p:spPr>
      </p:sp>
      <p:sp>
        <p:nvSpPr>
          <p:cNvPr id="273412" name="Rectangle 3"/>
          <p:cNvSpPr>
            <a:spLocks noGrp="1" noChangeArrowheads="1"/>
          </p:cNvSpPr>
          <p:nvPr>
            <p:ph type="body" idx="1"/>
          </p:nvPr>
        </p:nvSpPr>
        <p:spPr>
          <a:noFill/>
          <a:ln/>
        </p:spPr>
        <p:txBody>
          <a:bodyPr/>
          <a:lstStyle/>
          <a:p>
            <a:pPr eaLnBrk="1" hangingPunct="1"/>
            <a:r>
              <a:rPr lang="en-US" dirty="0">
                <a:latin typeface="Arial" pitchFamily="34" charset="0"/>
              </a:rPr>
              <a:t>Additionally, individual ethics training can be found at</a:t>
            </a:r>
            <a:r>
              <a:rPr lang="en-US" baseline="0" dirty="0">
                <a:latin typeface="Arial" pitchFamily="34" charset="0"/>
              </a:rPr>
              <a:t>:  https://www.jagcnet2.army.mil/Training/start.xsp?goto=E20.</a:t>
            </a:r>
          </a:p>
          <a:p>
            <a:pPr eaLnBrk="1" hangingPunct="1"/>
            <a:endParaRPr lang="en-US" sz="2400" baseline="0" dirty="0">
              <a:latin typeface="Arial" pitchFamily="34" charset="0"/>
            </a:endParaRPr>
          </a:p>
          <a:p>
            <a:pPr eaLnBrk="1" hangingPunct="1"/>
            <a:r>
              <a:rPr lang="en-US" sz="2400" dirty="0"/>
              <a:t>Office of Army General Counsel (Ethics &amp; Fiscal)  - https://ogc.altess.army.mil/Practice_Groups/Ethics_Fiscal.aspx</a:t>
            </a:r>
          </a:p>
          <a:p>
            <a:pPr eaLnBrk="1" hangingPunct="1"/>
            <a:r>
              <a:rPr lang="en-US" sz="2400" dirty="0"/>
              <a:t>DoD Standards of Conduct Office - https://dodsoco.ogc.osd.mil/</a:t>
            </a:r>
          </a:p>
          <a:p>
            <a:pPr eaLnBrk="1" hangingPunct="1"/>
            <a:endParaRPr lang="en-US" dirty="0">
              <a:latin typeface="Arial" pitchFamily="34" charset="0"/>
            </a:endParaRPr>
          </a:p>
        </p:txBody>
      </p:sp>
    </p:spTree>
    <p:extLst>
      <p:ext uri="{BB962C8B-B14F-4D97-AF65-F5344CB8AC3E}">
        <p14:creationId xmlns:p14="http://schemas.microsoft.com/office/powerpoint/2010/main" val="352399069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213AD77C-AA7F-46DC-A9BE-2C9C4C8F01A8}" type="slidenum">
              <a:rPr lang="en-US" smtClean="0"/>
              <a:pPr/>
              <a:t>125</a:t>
            </a:fld>
            <a:endParaRPr lang="en-US"/>
          </a:p>
        </p:txBody>
      </p:sp>
      <p:sp>
        <p:nvSpPr>
          <p:cNvPr id="274435" name="Rectangle 2"/>
          <p:cNvSpPr>
            <a:spLocks noGrp="1" noRot="1" noChangeAspect="1" noChangeArrowheads="1" noTextEdit="1"/>
          </p:cNvSpPr>
          <p:nvPr>
            <p:ph type="sldImg"/>
          </p:nvPr>
        </p:nvSpPr>
        <p:spPr>
          <a:xfrm>
            <a:off x="342900" y="676275"/>
            <a:ext cx="6248400" cy="3514725"/>
          </a:xfrm>
          <a:ln/>
        </p:spPr>
      </p:sp>
      <p:sp>
        <p:nvSpPr>
          <p:cNvPr id="274436" name="Rectangle 3"/>
          <p:cNvSpPr>
            <a:spLocks noGrp="1" noChangeArrowheads="1"/>
          </p:cNvSpPr>
          <p:nvPr>
            <p:ph type="body" idx="1"/>
          </p:nvPr>
        </p:nvSpPr>
        <p:spPr>
          <a:noFill/>
          <a:ln/>
        </p:spPr>
        <p:txBody>
          <a:bodyPr/>
          <a:lstStyle/>
          <a:p>
            <a:pPr eaLnBrk="1" hangingPunct="1"/>
            <a:r>
              <a:rPr lang="en-US" b="1" dirty="0">
                <a:latin typeface="Arial" pitchFamily="34" charset="0"/>
                <a:cs typeface="Arial" pitchFamily="34" charset="0"/>
              </a:rPr>
              <a:t>Instruction Note:</a:t>
            </a:r>
            <a:endParaRPr lang="en-US" dirty="0">
              <a:latin typeface="Arial" pitchFamily="34" charset="0"/>
              <a:cs typeface="Arial" pitchFamily="34" charset="0"/>
            </a:endParaRPr>
          </a:p>
          <a:p>
            <a:pPr marL="171450" indent="-171450" eaLnBrk="1" hangingPunct="1">
              <a:buFont typeface="Arial" panose="020B0604020202020204" pitchFamily="34" charset="0"/>
              <a:buChar char="•"/>
            </a:pPr>
            <a:r>
              <a:rPr lang="en-US" dirty="0">
                <a:latin typeface="Arial" pitchFamily="34" charset="0"/>
                <a:cs typeface="Arial" pitchFamily="34" charset="0"/>
              </a:rPr>
              <a:t>Questions or comments about this briefing may be referred to the </a:t>
            </a:r>
            <a:r>
              <a:rPr lang="en-US" dirty="0"/>
              <a:t>Educational Technology Distributed </a:t>
            </a:r>
            <a:r>
              <a:rPr lang="en-US"/>
              <a:t>Learning Division</a:t>
            </a:r>
            <a:r>
              <a:rPr lang="en-US" baseline="0">
                <a:latin typeface="Arial" pitchFamily="34" charset="0"/>
                <a:cs typeface="Arial" pitchFamily="34" charset="0"/>
              </a:rPr>
              <a:t>, </a:t>
            </a:r>
            <a:r>
              <a:rPr lang="en-US" dirty="0">
                <a:latin typeface="Arial" pitchFamily="34" charset="0"/>
                <a:cs typeface="Arial" pitchFamily="34" charset="0"/>
              </a:rPr>
              <a:t>The Judge Advocate General’s Legal Center and School by going to https://jagu.army.mil</a:t>
            </a:r>
            <a:r>
              <a:rPr lang="en-US" baseline="0" dirty="0">
                <a:latin typeface="Arial" pitchFamily="34" charset="0"/>
                <a:cs typeface="Arial" pitchFamily="34" charset="0"/>
              </a:rPr>
              <a:t> </a:t>
            </a:r>
            <a:r>
              <a:rPr lang="en-US" dirty="0">
                <a:latin typeface="Arial" pitchFamily="34" charset="0"/>
                <a:cs typeface="Arial" pitchFamily="34" charset="0"/>
              </a:rPr>
              <a:t>and submitting a helpdesk ticket.</a:t>
            </a:r>
          </a:p>
          <a:p>
            <a:pPr eaLnBrk="1" hangingPunct="1"/>
            <a:endParaRPr lang="en-US" sz="900" dirty="0">
              <a:latin typeface="Arial" pitchFamily="34" charset="0"/>
              <a:cs typeface="Arial" pitchFamily="34" charset="0"/>
            </a:endParaRPr>
          </a:p>
        </p:txBody>
      </p:sp>
    </p:spTree>
    <p:extLst>
      <p:ext uri="{BB962C8B-B14F-4D97-AF65-F5344CB8AC3E}">
        <p14:creationId xmlns:p14="http://schemas.microsoft.com/office/powerpoint/2010/main" val="2611077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CD567514-548C-4643-B22B-A6FBB7958EFC}" type="slidenum">
              <a:rPr lang="en-US" smtClean="0"/>
              <a:pPr/>
              <a:t>13</a:t>
            </a:fld>
            <a:endParaRPr lang="en-US"/>
          </a:p>
        </p:txBody>
      </p:sp>
      <p:sp>
        <p:nvSpPr>
          <p:cNvPr id="161795" name="Rectangle 2"/>
          <p:cNvSpPr>
            <a:spLocks noGrp="1" noRot="1" noChangeAspect="1" noChangeArrowheads="1" noTextEdit="1"/>
          </p:cNvSpPr>
          <p:nvPr>
            <p:ph type="sldImg"/>
          </p:nvPr>
        </p:nvSpPr>
        <p:spPr>
          <a:xfrm>
            <a:off x="342900" y="676275"/>
            <a:ext cx="6248400" cy="3514725"/>
          </a:xfrm>
          <a:ln/>
        </p:spPr>
      </p:sp>
      <p:sp>
        <p:nvSpPr>
          <p:cNvPr id="161796" name="Rectangle 3"/>
          <p:cNvSpPr>
            <a:spLocks noGrp="1" noChangeArrowheads="1"/>
          </p:cNvSpPr>
          <p:nvPr>
            <p:ph type="body" idx="1"/>
          </p:nvPr>
        </p:nvSpPr>
        <p:spPr>
          <a:noFill/>
          <a:ln/>
        </p:spPr>
        <p:txBody>
          <a:bodyPr/>
          <a:lstStyle/>
          <a:p>
            <a:pPr eaLnBrk="1" hangingPunct="1">
              <a:lnSpc>
                <a:spcPct val="90000"/>
              </a:lnSpc>
              <a:buFontTx/>
              <a:buNone/>
            </a:pPr>
            <a:r>
              <a:rPr lang="en-US" sz="900" b="1" dirty="0">
                <a:latin typeface="Arial" pitchFamily="34" charset="0"/>
              </a:rPr>
              <a:t>Instructor Comments:</a:t>
            </a:r>
          </a:p>
          <a:p>
            <a:pPr lvl="0" eaLnBrk="1" hangingPunct="1">
              <a:lnSpc>
                <a:spcPct val="90000"/>
              </a:lnSpc>
              <a:buFontTx/>
              <a:buChar char="•"/>
            </a:pPr>
            <a:r>
              <a:rPr lang="en-US" sz="900" dirty="0">
                <a:latin typeface="Arial" pitchFamily="34" charset="0"/>
              </a:rPr>
              <a:t>  Misuse of official position, title, or authority includes actual or implied endorsement of a non-federal produce, service, or enterprise. DoD members may not use their status as DoD members for personal financial gain, including using their title, position, or image and likeness as a DoD member. This issue includes misuse of title and position on personal social media to endorse products or receiving personal compensation based on DoD membership.</a:t>
            </a:r>
          </a:p>
          <a:p>
            <a:pPr lvl="0" eaLnBrk="1" hangingPunct="1">
              <a:lnSpc>
                <a:spcPct val="90000"/>
              </a:lnSpc>
              <a:buFontTx/>
              <a:buChar char="•"/>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dirty="0">
                <a:latin typeface="Arial" pitchFamily="34" charset="0"/>
              </a:rPr>
              <a:t>  5 C.F.R. </a:t>
            </a:r>
            <a:r>
              <a:rPr lang="en-US" sz="900" dirty="0"/>
              <a:t>§ </a:t>
            </a:r>
            <a:r>
              <a:rPr lang="en-US" sz="900" dirty="0">
                <a:latin typeface="Arial" pitchFamily="34" charset="0"/>
              </a:rPr>
              <a:t>2635.702(c) Use of public office for private gain; Endorsement</a:t>
            </a:r>
          </a:p>
          <a:p>
            <a:pPr eaLnBrk="1" hangingPunct="1">
              <a:lnSpc>
                <a:spcPct val="90000"/>
              </a:lnSpc>
              <a:buFontTx/>
              <a:buChar char="•"/>
            </a:pPr>
            <a:r>
              <a:rPr lang="en-US" sz="900" dirty="0">
                <a:latin typeface="Arial" pitchFamily="34" charset="0"/>
              </a:rPr>
              <a:t>  JER. para. 2-508, Restriction on Monetization of Name, Image, or Likeness Pertaining to Status as DoD Employee or Military Service Member</a:t>
            </a:r>
          </a:p>
          <a:p>
            <a:pPr eaLnBrk="1" hangingPunct="1">
              <a:lnSpc>
                <a:spcPct val="90000"/>
              </a:lnSpc>
              <a:buFontTx/>
              <a:buChar char="•"/>
            </a:pPr>
            <a:r>
              <a:rPr lang="en-US" sz="900" dirty="0">
                <a:latin typeface="Arial" pitchFamily="34" charset="0"/>
              </a:rPr>
              <a:t>  JER, para. 3-102d, Support to Non-Federal Entities</a:t>
            </a:r>
          </a:p>
          <a:p>
            <a:pPr eaLnBrk="1" hangingPunct="1">
              <a:lnSpc>
                <a:spcPct val="90000"/>
              </a:lnSpc>
              <a:buFontTx/>
              <a:buChar char="•"/>
            </a:pPr>
            <a:endParaRPr lang="en-US" sz="900" dirty="0">
              <a:latin typeface="Arial" pitchFamily="34" charset="0"/>
            </a:endParaRPr>
          </a:p>
          <a:p>
            <a:pPr eaLnBrk="1" hangingPunct="1">
              <a:lnSpc>
                <a:spcPct val="90000"/>
              </a:lnSpc>
            </a:pPr>
            <a:endParaRPr lang="en-US" sz="900" dirty="0">
              <a:latin typeface="Arial" pitchFamily="34" charset="0"/>
            </a:endParaRPr>
          </a:p>
        </p:txBody>
      </p:sp>
    </p:spTree>
    <p:extLst>
      <p:ext uri="{BB962C8B-B14F-4D97-AF65-F5344CB8AC3E}">
        <p14:creationId xmlns:p14="http://schemas.microsoft.com/office/powerpoint/2010/main" val="3552616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CD567514-548C-4643-B22B-A6FBB7958EFC}" type="slidenum">
              <a:rPr lang="en-US" smtClean="0"/>
              <a:pPr/>
              <a:t>14</a:t>
            </a:fld>
            <a:endParaRPr lang="en-US"/>
          </a:p>
        </p:txBody>
      </p:sp>
      <p:sp>
        <p:nvSpPr>
          <p:cNvPr id="161795" name="Rectangle 2"/>
          <p:cNvSpPr>
            <a:spLocks noGrp="1" noRot="1" noChangeAspect="1" noChangeArrowheads="1" noTextEdit="1"/>
          </p:cNvSpPr>
          <p:nvPr>
            <p:ph type="sldImg"/>
          </p:nvPr>
        </p:nvSpPr>
        <p:spPr>
          <a:xfrm>
            <a:off x="342900" y="676275"/>
            <a:ext cx="6248400" cy="3514725"/>
          </a:xfrm>
          <a:ln/>
        </p:spPr>
      </p:sp>
      <p:sp>
        <p:nvSpPr>
          <p:cNvPr id="161796" name="Rectangle 3"/>
          <p:cNvSpPr>
            <a:spLocks noGrp="1" noChangeArrowheads="1"/>
          </p:cNvSpPr>
          <p:nvPr>
            <p:ph type="body" idx="1"/>
          </p:nvPr>
        </p:nvSpPr>
        <p:spPr>
          <a:noFill/>
          <a:ln/>
        </p:spPr>
        <p:txBody>
          <a:bodyPr/>
          <a:lstStyle/>
          <a:p>
            <a:pPr eaLnBrk="1" hangingPunct="1">
              <a:lnSpc>
                <a:spcPct val="90000"/>
              </a:lnSpc>
              <a:buFontTx/>
              <a:buNone/>
            </a:pPr>
            <a:r>
              <a:rPr lang="en-US" sz="900" b="1" dirty="0">
                <a:latin typeface="Arial" pitchFamily="34" charset="0"/>
              </a:rPr>
              <a:t>Instructor Comments:</a:t>
            </a:r>
          </a:p>
          <a:p>
            <a:pPr lvl="0" eaLnBrk="1" hangingPunct="1">
              <a:lnSpc>
                <a:spcPct val="90000"/>
              </a:lnSpc>
              <a:buFontTx/>
              <a:buChar char="•"/>
            </a:pPr>
            <a:r>
              <a:rPr lang="en-US" sz="900" dirty="0">
                <a:latin typeface="Arial" pitchFamily="34" charset="0"/>
              </a:rPr>
              <a:t>  These common misuse issues arise when individuals are using a government resource for an unofficial or unauthorized purpose.</a:t>
            </a:r>
          </a:p>
          <a:p>
            <a:pPr eaLnBrk="1" hangingPunct="1">
              <a:lnSpc>
                <a:spcPct val="90000"/>
              </a:lnSpc>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dirty="0">
                <a:latin typeface="Arial" pitchFamily="34" charset="0"/>
              </a:rPr>
              <a:t>  5 C.F.R. </a:t>
            </a:r>
            <a:r>
              <a:rPr lang="en-US" sz="900" dirty="0"/>
              <a:t>§ </a:t>
            </a:r>
            <a:r>
              <a:rPr lang="en-US" sz="900" dirty="0">
                <a:latin typeface="Arial" pitchFamily="34" charset="0"/>
              </a:rPr>
              <a:t>2635, Subpart G</a:t>
            </a:r>
          </a:p>
          <a:p>
            <a:pPr eaLnBrk="1" hangingPunct="1">
              <a:lnSpc>
                <a:spcPct val="90000"/>
              </a:lnSpc>
            </a:pPr>
            <a:endParaRPr lang="en-US" sz="900" dirty="0">
              <a:latin typeface="Arial" pitchFamily="34" charset="0"/>
            </a:endParaRPr>
          </a:p>
        </p:txBody>
      </p:sp>
    </p:spTree>
    <p:extLst>
      <p:ext uri="{BB962C8B-B14F-4D97-AF65-F5344CB8AC3E}">
        <p14:creationId xmlns:p14="http://schemas.microsoft.com/office/powerpoint/2010/main" val="665493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19C9A649-0678-4884-B861-B70D62E13F9E}" type="slidenum">
              <a:rPr lang="en-US" smtClean="0"/>
              <a:pPr/>
              <a:t>15</a:t>
            </a:fld>
            <a:endParaRPr lang="en-US"/>
          </a:p>
        </p:txBody>
      </p:sp>
      <p:sp>
        <p:nvSpPr>
          <p:cNvPr id="162819" name="Rectangle 2"/>
          <p:cNvSpPr>
            <a:spLocks noGrp="1" noRot="1" noChangeAspect="1" noChangeArrowheads="1" noTextEdit="1"/>
          </p:cNvSpPr>
          <p:nvPr>
            <p:ph type="sldImg"/>
          </p:nvPr>
        </p:nvSpPr>
        <p:spPr>
          <a:xfrm>
            <a:off x="342900" y="676275"/>
            <a:ext cx="6248400" cy="3514725"/>
          </a:xfrm>
          <a:ln/>
        </p:spPr>
      </p:sp>
      <p:sp>
        <p:nvSpPr>
          <p:cNvPr id="162820"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cs typeface="Times New Roman" pitchFamily="18" charset="0"/>
              </a:rPr>
              <a:t>  As with some of the other rules, this one is detailed, and we will discuss only the highlights here.</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General Rule</a:t>
            </a:r>
            <a:r>
              <a:rPr lang="en-US" sz="900" b="1" dirty="0">
                <a:latin typeface="Arial" pitchFamily="34" charset="0"/>
                <a:cs typeface="Times New Roman" pitchFamily="18" charset="0"/>
              </a:rPr>
              <a:t>:</a:t>
            </a:r>
            <a:r>
              <a:rPr lang="en-US" sz="900" dirty="0">
                <a:latin typeface="Arial" pitchFamily="34" charset="0"/>
                <a:cs typeface="Times New Roman" pitchFamily="18" charset="0"/>
              </a:rPr>
              <a:t>  You may use Government resources for your personal purposes only if it is approved and the use is minimal, does not interfere with the performance of your official duties, and results in no cost or only a negligible cost to the Government.  5 C.F.R. </a:t>
            </a:r>
            <a:r>
              <a:rPr lang="en-US" sz="900" dirty="0"/>
              <a:t>§</a:t>
            </a:r>
            <a:r>
              <a:rPr lang="en-US" sz="900" dirty="0">
                <a:latin typeface="Arial" pitchFamily="34" charset="0"/>
                <a:cs typeface="Times New Roman" pitchFamily="18" charset="0"/>
              </a:rPr>
              <a:t> 2635.704; DoD 5500.07-R, Joint Ethics Regulation, paragraph 2-301.  </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Scenario</a:t>
            </a:r>
            <a:r>
              <a:rPr lang="en-US" sz="900" dirty="0">
                <a:latin typeface="Arial" pitchFamily="34" charset="0"/>
                <a:cs typeface="Times New Roman" pitchFamily="18" charset="0"/>
              </a:rPr>
              <a:t>:  You have a Government travel card, which normally you use only when you are on official travel.  On Sunday, however, your daughter calls from college to tell you that she needs a new laptop because her old one was destroyed when she jumped into the </a:t>
            </a:r>
            <a:r>
              <a:rPr lang="en-US" sz="900" dirty="0" err="1">
                <a:latin typeface="Arial" pitchFamily="34" charset="0"/>
                <a:cs typeface="Times New Roman" pitchFamily="18" charset="0"/>
              </a:rPr>
              <a:t>mosh</a:t>
            </a:r>
            <a:r>
              <a:rPr lang="en-US" sz="900" dirty="0">
                <a:latin typeface="Arial" pitchFamily="34" charset="0"/>
                <a:cs typeface="Times New Roman" pitchFamily="18" charset="0"/>
              </a:rPr>
              <a:t> pit.  (She refuses to give you any further details.)  You quickly purchase a new one on-line for $900, but since your credit card is at home, you use your Government travel card, knowing you will pay the bill when you get it. </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Question</a:t>
            </a:r>
            <a:r>
              <a:rPr lang="en-US" sz="900" dirty="0">
                <a:latin typeface="Arial" pitchFamily="34" charset="0"/>
                <a:cs typeface="Times New Roman" pitchFamily="18" charset="0"/>
              </a:rPr>
              <a:t>:  Since this is no cost to the Government, it is ok, right?</a:t>
            </a:r>
          </a:p>
          <a:p>
            <a:pPr eaLnBrk="1" hangingPunct="1"/>
            <a:r>
              <a:rPr lang="en-US" dirty="0">
                <a:cs typeface="Times New Roman" pitchFamily="18" charset="0"/>
              </a:rPr>
              <a:t> </a:t>
            </a:r>
          </a:p>
          <a:p>
            <a:pPr eaLnBrk="1" hangingPunct="1"/>
            <a:endParaRPr lang="en-US" dirty="0">
              <a:cs typeface="Times New Roman" pitchFamily="18" charset="0"/>
            </a:endParaRPr>
          </a:p>
          <a:p>
            <a:pPr eaLnBrk="1" hangingPunct="1"/>
            <a:r>
              <a:rPr lang="en-US" b="1" dirty="0">
                <a:cs typeface="Times New Roman" pitchFamily="18" charset="0"/>
              </a:rPr>
              <a:t> </a:t>
            </a:r>
          </a:p>
          <a:p>
            <a:pPr eaLnBrk="1" hangingPunct="1"/>
            <a:r>
              <a:rPr lang="en-US" b="1" dirty="0"/>
              <a:t> </a:t>
            </a:r>
          </a:p>
        </p:txBody>
      </p:sp>
    </p:spTree>
    <p:extLst>
      <p:ext uri="{BB962C8B-B14F-4D97-AF65-F5344CB8AC3E}">
        <p14:creationId xmlns:p14="http://schemas.microsoft.com/office/powerpoint/2010/main" val="4092054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0E43ABA2-9725-46CB-A553-575BB0640E42}" type="slidenum">
              <a:rPr lang="en-US" smtClean="0"/>
              <a:pPr/>
              <a:t>16</a:t>
            </a:fld>
            <a:endParaRPr lang="en-US"/>
          </a:p>
        </p:txBody>
      </p:sp>
      <p:sp>
        <p:nvSpPr>
          <p:cNvPr id="163843" name="Rectangle 2"/>
          <p:cNvSpPr>
            <a:spLocks noGrp="1" noRot="1" noChangeAspect="1" noChangeArrowheads="1" noTextEdit="1"/>
          </p:cNvSpPr>
          <p:nvPr>
            <p:ph type="sldImg"/>
          </p:nvPr>
        </p:nvSpPr>
        <p:spPr>
          <a:xfrm>
            <a:off x="342900" y="676275"/>
            <a:ext cx="6248400" cy="3514725"/>
          </a:xfrm>
          <a:ln/>
        </p:spPr>
      </p:sp>
      <p:sp>
        <p:nvSpPr>
          <p:cNvPr id="163844"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cs typeface="Times New Roman" pitchFamily="18" charset="0"/>
              </a:rPr>
              <a:t>  </a:t>
            </a:r>
            <a:r>
              <a:rPr lang="en-US" sz="900" u="sng" dirty="0">
                <a:latin typeface="Arial" pitchFamily="34" charset="0"/>
                <a:cs typeface="Times New Roman" pitchFamily="18" charset="0"/>
              </a:rPr>
              <a:t>Please choose the best answer</a:t>
            </a:r>
            <a:r>
              <a:rPr lang="en-US" sz="900" dirty="0">
                <a:latin typeface="Arial" pitchFamily="34" charset="0"/>
                <a:cs typeface="Times New Roman" pitchFamily="18" charset="0"/>
              </a:rPr>
              <a:t>.  Should the general rule apply?  Should there be an exception?</a:t>
            </a:r>
          </a:p>
          <a:p>
            <a:pPr eaLnBrk="1" hangingPunct="1"/>
            <a:r>
              <a:rPr lang="en-US" sz="900" dirty="0">
                <a:latin typeface="Arial" pitchFamily="34" charset="0"/>
                <a:cs typeface="Times New Roman" pitchFamily="18" charset="0"/>
              </a:rPr>
              <a:t> </a:t>
            </a:r>
          </a:p>
        </p:txBody>
      </p:sp>
    </p:spTree>
    <p:extLst>
      <p:ext uri="{BB962C8B-B14F-4D97-AF65-F5344CB8AC3E}">
        <p14:creationId xmlns:p14="http://schemas.microsoft.com/office/powerpoint/2010/main" val="3484587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ABF16533-42A2-4902-8E8C-576B5EB1CA75}" type="slidenum">
              <a:rPr lang="en-US" smtClean="0"/>
              <a:pPr/>
              <a:t>17</a:t>
            </a:fld>
            <a:endParaRPr lang="en-US"/>
          </a:p>
        </p:txBody>
      </p:sp>
      <p:sp>
        <p:nvSpPr>
          <p:cNvPr id="164867" name="Rectangle 2"/>
          <p:cNvSpPr>
            <a:spLocks noGrp="1" noRot="1" noChangeAspect="1" noChangeArrowheads="1" noTextEdit="1"/>
          </p:cNvSpPr>
          <p:nvPr>
            <p:ph type="sldImg"/>
          </p:nvPr>
        </p:nvSpPr>
        <p:spPr>
          <a:xfrm>
            <a:off x="342900" y="676275"/>
            <a:ext cx="6248400" cy="3514725"/>
          </a:xfrm>
          <a:ln/>
        </p:spPr>
      </p:sp>
      <p:sp>
        <p:nvSpPr>
          <p:cNvPr id="164868"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rPr>
              <a:t>  Yes, answer #3 is correct. </a:t>
            </a:r>
            <a:r>
              <a:rPr lang="en-US" sz="900" dirty="0">
                <a:latin typeface="Arial" pitchFamily="34" charset="0"/>
                <a:cs typeface="Times New Roman" pitchFamily="18" charset="0"/>
              </a:rPr>
              <a:t>The travel card may be used only for travel-related expenses when you are performing official travel.</a:t>
            </a:r>
          </a:p>
          <a:p>
            <a:pPr lvl="0" eaLnBrk="1" hangingPunct="1">
              <a:buFontTx/>
              <a:buChar char="•"/>
            </a:pPr>
            <a:r>
              <a:rPr lang="en-US" sz="900" dirty="0">
                <a:latin typeface="Arial" pitchFamily="34" charset="0"/>
              </a:rPr>
              <a:t>  Answer #1 is incorrect. </a:t>
            </a:r>
            <a:r>
              <a:rPr lang="en-US" sz="900" dirty="0">
                <a:latin typeface="Arial" pitchFamily="34" charset="0"/>
                <a:cs typeface="Times New Roman" pitchFamily="18" charset="0"/>
              </a:rPr>
              <a:t>The travel card may be used only for travel-related expenses when you are performing official travel.  Even if you pay the bill on time, you misused the card.</a:t>
            </a:r>
          </a:p>
          <a:p>
            <a:pPr lvl="0" eaLnBrk="1" hangingPunct="1">
              <a:buFontTx/>
              <a:buChar char="•"/>
            </a:pPr>
            <a:r>
              <a:rPr lang="en-US" sz="900" dirty="0">
                <a:latin typeface="Arial" pitchFamily="34" charset="0"/>
              </a:rPr>
              <a:t>  Answer #2 is incorrect. </a:t>
            </a:r>
            <a:r>
              <a:rPr lang="en-US" sz="900" dirty="0">
                <a:latin typeface="Arial" pitchFamily="34" charset="0"/>
                <a:cs typeface="Times New Roman" pitchFamily="18" charset="0"/>
              </a:rPr>
              <a:t>The travel card may be used only for travel-related expenses when you are performing official travel.  It is irrelevant whether the Inspector General will investigate an expenditure under $1,000</a:t>
            </a:r>
          </a:p>
          <a:p>
            <a:pPr lvl="0" eaLnBrk="1" hangingPunct="1">
              <a:buFontTx/>
              <a:buChar char="•"/>
            </a:pPr>
            <a:r>
              <a:rPr lang="en-US" sz="900" dirty="0">
                <a:latin typeface="Arial" pitchFamily="34" charset="0"/>
                <a:cs typeface="Times New Roman" pitchFamily="18" charset="0"/>
              </a:rPr>
              <a:t> Be careful, misusing Government resources can be career-threatening.  A Navy Admiral misused Government property and his subordinates' official time to support a private golf tournament that he </a:t>
            </a:r>
            <a:r>
              <a:rPr lang="en-US" sz="900" dirty="0" err="1">
                <a:latin typeface="Arial" pitchFamily="34" charset="0"/>
                <a:cs typeface="Times New Roman" pitchFamily="18" charset="0"/>
              </a:rPr>
              <a:t>misadvertised</a:t>
            </a:r>
            <a:r>
              <a:rPr lang="en-US" sz="900" dirty="0">
                <a:latin typeface="Arial" pitchFamily="34" charset="0"/>
                <a:cs typeface="Times New Roman" pitchFamily="18" charset="0"/>
              </a:rPr>
              <a:t> as an official event.  For that and improperly soliciting and accepting gifts for the tournament from </a:t>
            </a:r>
            <a:r>
              <a:rPr lang="en-US" sz="900" dirty="0" err="1">
                <a:latin typeface="Arial" pitchFamily="34" charset="0"/>
                <a:cs typeface="Times New Roman" pitchFamily="18" charset="0"/>
              </a:rPr>
              <a:t>DoD</a:t>
            </a:r>
            <a:r>
              <a:rPr lang="en-US" sz="900" dirty="0">
                <a:latin typeface="Arial" pitchFamily="34" charset="0"/>
                <a:cs typeface="Times New Roman" pitchFamily="18" charset="0"/>
              </a:rPr>
              <a:t> contractors, his nomination for another star was withdrawn and his rising career ended.</a:t>
            </a:r>
          </a:p>
          <a:p>
            <a:pPr lvl="0" eaLnBrk="1" hangingPunct="1">
              <a:buFontTx/>
              <a:buChar char="•"/>
            </a:pPr>
            <a:r>
              <a:rPr lang="en-US" sz="900" dirty="0">
                <a:latin typeface="Arial" pitchFamily="34" charset="0"/>
                <a:cs typeface="Times New Roman" pitchFamily="18" charset="0"/>
              </a:rPr>
              <a:t>  As another example, a National Science Foundation (NSF) accountant used her travel card to make personal purchases and unauthorized cash withdrawals 47 times.  When convicted, she was saddled with a $1,000 fine and sentenced to 20 weekends in jail as a condition of a two-year probation.  Her misuse of the travel card not only ended her career at NSF, but barred her from all future federal employment.  </a:t>
            </a:r>
          </a:p>
          <a:p>
            <a:pPr lvl="1" eaLnBrk="1" hangingPunct="1">
              <a:buFontTx/>
              <a:buChar char="•"/>
            </a:pPr>
            <a:endParaRPr lang="en-US" sz="900" dirty="0">
              <a:latin typeface="Arial" pitchFamily="34" charset="0"/>
            </a:endParaRPr>
          </a:p>
        </p:txBody>
      </p:sp>
    </p:spTree>
    <p:extLst>
      <p:ext uri="{BB962C8B-B14F-4D97-AF65-F5344CB8AC3E}">
        <p14:creationId xmlns:p14="http://schemas.microsoft.com/office/powerpoint/2010/main" val="3729856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23C87C39-9A28-4E91-A8B2-1414D9F2DF27}" type="slidenum">
              <a:rPr lang="en-US" smtClean="0"/>
              <a:pPr/>
              <a:t>18</a:t>
            </a:fld>
            <a:endParaRPr lang="en-US"/>
          </a:p>
        </p:txBody>
      </p:sp>
      <p:sp>
        <p:nvSpPr>
          <p:cNvPr id="165891" name="Rectangle 2"/>
          <p:cNvSpPr>
            <a:spLocks noGrp="1" noRot="1" noChangeAspect="1" noChangeArrowheads="1" noTextEdit="1"/>
          </p:cNvSpPr>
          <p:nvPr>
            <p:ph type="sldImg"/>
          </p:nvPr>
        </p:nvSpPr>
        <p:spPr>
          <a:xfrm>
            <a:off x="342900" y="676275"/>
            <a:ext cx="6248400" cy="3514725"/>
          </a:xfrm>
          <a:ln/>
        </p:spPr>
      </p:sp>
      <p:sp>
        <p:nvSpPr>
          <p:cNvPr id="165892"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b="1" dirty="0">
                <a:latin typeface="Arial" pitchFamily="34" charset="0"/>
              </a:rPr>
              <a:t>  </a:t>
            </a:r>
            <a:r>
              <a:rPr lang="en-US" sz="900" dirty="0">
                <a:latin typeface="Arial" pitchFamily="34" charset="0"/>
              </a:rPr>
              <a:t>Now we will discuss use of your official position.</a:t>
            </a:r>
            <a:endParaRPr lang="en-US" sz="900" b="1" dirty="0">
              <a:latin typeface="Arial" pitchFamily="34" charset="0"/>
            </a:endParaRP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General Rule</a:t>
            </a:r>
            <a:r>
              <a:rPr lang="en-US" sz="900" b="1" dirty="0">
                <a:latin typeface="Arial" pitchFamily="34" charset="0"/>
                <a:cs typeface="Times New Roman" pitchFamily="18" charset="0"/>
              </a:rPr>
              <a:t>:</a:t>
            </a:r>
            <a:r>
              <a:rPr lang="en-US" sz="900" dirty="0">
                <a:latin typeface="Arial" pitchFamily="34" charset="0"/>
                <a:cs typeface="Times New Roman" pitchFamily="18" charset="0"/>
              </a:rPr>
              <a:t> You may not use your official position to endorse or promote nonfederal entities or their activities.  5 C.F.R.</a:t>
            </a:r>
            <a:r>
              <a:rPr lang="en-US" sz="900" dirty="0"/>
              <a:t> §</a:t>
            </a:r>
            <a:r>
              <a:rPr lang="en-US" sz="900" dirty="0">
                <a:latin typeface="Arial" pitchFamily="34" charset="0"/>
                <a:cs typeface="Times New Roman" pitchFamily="18" charset="0"/>
              </a:rPr>
              <a:t> 2635.702(b) and (c).</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Reflection</a:t>
            </a:r>
            <a:r>
              <a:rPr lang="en-US" sz="900" b="1" dirty="0">
                <a:latin typeface="Arial" pitchFamily="34" charset="0"/>
                <a:cs typeface="Times New Roman" pitchFamily="18" charset="0"/>
              </a:rPr>
              <a:t>:</a:t>
            </a:r>
            <a:r>
              <a:rPr lang="en-US" sz="900" dirty="0">
                <a:latin typeface="Arial" pitchFamily="34" charset="0"/>
                <a:cs typeface="Times New Roman" pitchFamily="18" charset="0"/>
              </a:rPr>
              <a:t>  Should you use your Government position to encourage membership in a private organization, especially when it would involve paying fees?  If not, should there be an exception when it would make accomplishing the mission more effective?</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Scenario</a:t>
            </a:r>
            <a:r>
              <a:rPr lang="en-US" sz="900" dirty="0">
                <a:latin typeface="Arial" pitchFamily="34" charset="0"/>
                <a:cs typeface="Times New Roman" pitchFamily="18" charset="0"/>
              </a:rPr>
              <a:t>: You are in charge of the Tri-Service Interoperability Task Force.  The Task Force includes personnel from all three Military Departments, as well as DoD Civilian employees.  You believe that Task Force personnel would be more aware of multi-Service interoperability issues, and consequently would be more effective, if they joined the Association of the U.S. Army (AUSA),a nonfederal organization that frequently deals with topics of interest to the Task Force.  To join, employees would have to sign up in their personal capacities and pay membership fees.  You assign a member of your staff to distribute AUSA flyers to the Task Force and to give you periodic reports on who has joined.</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Question</a:t>
            </a:r>
            <a:r>
              <a:rPr lang="en-US" sz="900" dirty="0">
                <a:latin typeface="Arial" pitchFamily="34" charset="0"/>
                <a:cs typeface="Times New Roman" pitchFamily="18" charset="0"/>
              </a:rPr>
              <a:t>:  Have you done anything wrong?</a:t>
            </a:r>
            <a:r>
              <a:rPr lang="en-US" sz="900" dirty="0">
                <a:latin typeface="Arial" pitchFamily="34" charset="0"/>
              </a:rPr>
              <a:t> </a:t>
            </a:r>
          </a:p>
        </p:txBody>
      </p:sp>
    </p:spTree>
    <p:extLst>
      <p:ext uri="{BB962C8B-B14F-4D97-AF65-F5344CB8AC3E}">
        <p14:creationId xmlns:p14="http://schemas.microsoft.com/office/powerpoint/2010/main" val="2116187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0FD5F719-4815-4968-B809-D372BF4434F2}" type="slidenum">
              <a:rPr lang="en-US" smtClean="0"/>
              <a:pPr/>
              <a:t>19</a:t>
            </a:fld>
            <a:endParaRPr lang="en-US"/>
          </a:p>
        </p:txBody>
      </p:sp>
      <p:sp>
        <p:nvSpPr>
          <p:cNvPr id="166915" name="Rectangle 2"/>
          <p:cNvSpPr>
            <a:spLocks noGrp="1" noRot="1" noChangeAspect="1" noChangeArrowheads="1" noTextEdit="1"/>
          </p:cNvSpPr>
          <p:nvPr>
            <p:ph type="sldImg"/>
          </p:nvPr>
        </p:nvSpPr>
        <p:spPr>
          <a:xfrm>
            <a:off x="342900" y="676275"/>
            <a:ext cx="6248400" cy="3514725"/>
          </a:xfrm>
          <a:ln/>
        </p:spPr>
      </p:sp>
      <p:sp>
        <p:nvSpPr>
          <p:cNvPr id="166916"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cs typeface="Times New Roman" pitchFamily="18" charset="0"/>
              </a:rPr>
              <a:t>  </a:t>
            </a:r>
            <a:r>
              <a:rPr lang="en-US" sz="900" u="sng" dirty="0">
                <a:latin typeface="Arial" pitchFamily="34" charset="0"/>
                <a:cs typeface="Times New Roman" pitchFamily="18" charset="0"/>
              </a:rPr>
              <a:t>Please choose the best answer</a:t>
            </a:r>
            <a:r>
              <a:rPr lang="en-US" sz="900" dirty="0">
                <a:latin typeface="Arial" pitchFamily="34" charset="0"/>
                <a:cs typeface="Times New Roman" pitchFamily="18" charset="0"/>
              </a:rPr>
              <a:t>.  Should the general rule apply?  Should there be an exception?</a:t>
            </a:r>
          </a:p>
          <a:p>
            <a:pPr eaLnBrk="1" hangingPunct="1"/>
            <a:r>
              <a:rPr lang="en-US" sz="900" dirty="0">
                <a:latin typeface="Arial" pitchFamily="34" charset="0"/>
                <a:cs typeface="Times New Roman" pitchFamily="18" charset="0"/>
              </a:rPr>
              <a:t> </a:t>
            </a:r>
          </a:p>
        </p:txBody>
      </p:sp>
    </p:spTree>
    <p:extLst>
      <p:ext uri="{BB962C8B-B14F-4D97-AF65-F5344CB8AC3E}">
        <p14:creationId xmlns:p14="http://schemas.microsoft.com/office/powerpoint/2010/main" val="339193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D3632344-EAAB-45A6-BD11-B03518B5BA1E}" type="slidenum">
              <a:rPr lang="en-US" smtClean="0"/>
              <a:pPr/>
              <a:t>2</a:t>
            </a:fld>
            <a:endParaRPr lang="en-US"/>
          </a:p>
        </p:txBody>
      </p:sp>
      <p:sp>
        <p:nvSpPr>
          <p:cNvPr id="142339" name="Rectangle 2"/>
          <p:cNvSpPr>
            <a:spLocks noGrp="1" noRot="1" noChangeAspect="1" noChangeArrowheads="1" noTextEdit="1"/>
          </p:cNvSpPr>
          <p:nvPr>
            <p:ph type="sldImg"/>
          </p:nvPr>
        </p:nvSpPr>
        <p:spPr>
          <a:xfrm>
            <a:off x="342900" y="676275"/>
            <a:ext cx="6248400" cy="3514725"/>
          </a:xfrm>
          <a:ln/>
        </p:spPr>
      </p:sp>
      <p:sp>
        <p:nvSpPr>
          <p:cNvPr id="142340" name="Rectangle 3"/>
          <p:cNvSpPr>
            <a:spLocks noGrp="1" noChangeArrowheads="1"/>
          </p:cNvSpPr>
          <p:nvPr>
            <p:ph type="body" idx="1"/>
          </p:nvPr>
        </p:nvSpPr>
        <p:spPr>
          <a:xfrm>
            <a:off x="701359" y="4415791"/>
            <a:ext cx="5607684" cy="4664118"/>
          </a:xfrm>
          <a:noFill/>
          <a:ln/>
        </p:spPr>
        <p:txBody>
          <a:bodyPr/>
          <a:lstStyle/>
          <a:p>
            <a:pPr eaLnBrk="1" hangingPunct="1">
              <a:buFontTx/>
              <a:buNone/>
            </a:pPr>
            <a:r>
              <a:rPr lang="en-US" b="1" dirty="0"/>
              <a:t>Instruction Note:  </a:t>
            </a:r>
          </a:p>
          <a:p>
            <a:pPr lvl="0" eaLnBrk="1" hangingPunct="1">
              <a:buFontTx/>
              <a:buChar char="•"/>
            </a:pPr>
            <a:r>
              <a:rPr lang="en-US" b="1" dirty="0"/>
              <a:t> Selected Note Pages contain instruction comments to assist with the presentation.</a:t>
            </a:r>
          </a:p>
          <a:p>
            <a:pPr lvl="0" eaLnBrk="1" hangingPunct="1">
              <a:buFontTx/>
              <a:buChar char="•"/>
            </a:pPr>
            <a:r>
              <a:rPr lang="en-US" b="1" baseline="0" dirty="0"/>
              <a:t> </a:t>
            </a:r>
            <a:r>
              <a:rPr lang="en-US" b="1" dirty="0"/>
              <a:t>This Standard Training Package (STP) is current as of October 2024. </a:t>
            </a:r>
            <a:r>
              <a:rPr lang="en-US" sz="1200" b="1" dirty="0">
                <a:latin typeface="Times New Roman" pitchFamily="18" charset="0"/>
              </a:rPr>
              <a:t>To ensure this is the most current version, please go to https://tjaglcs.army.mil/  and locate the STPs within the "Training" area/box of the </a:t>
            </a:r>
            <a:r>
              <a:rPr lang="en-US" sz="1200" b="1" dirty="0" err="1">
                <a:latin typeface="Times New Roman" pitchFamily="18" charset="0"/>
              </a:rPr>
              <a:t>tjaglcs</a:t>
            </a:r>
            <a:r>
              <a:rPr lang="en-US" sz="1200" b="1" dirty="0">
                <a:latin typeface="Times New Roman" pitchFamily="18" charset="0"/>
              </a:rPr>
              <a:t> site.</a:t>
            </a:r>
          </a:p>
          <a:p>
            <a:pPr lvl="0" eaLnBrk="1" hangingPunct="1">
              <a:buFontTx/>
              <a:buChar char="•"/>
            </a:pPr>
            <a:endParaRPr lang="en-US" sz="800" dirty="0">
              <a:latin typeface="Arial" pitchFamily="34" charset="0"/>
            </a:endParaRPr>
          </a:p>
          <a:p>
            <a:pPr eaLnBrk="1" hangingPunct="1">
              <a:lnSpc>
                <a:spcPct val="80000"/>
              </a:lnSpc>
            </a:pPr>
            <a:r>
              <a:rPr lang="en-US" sz="800" dirty="0">
                <a:latin typeface="Arial" pitchFamily="34" charset="0"/>
              </a:rPr>
              <a:t>This entire presentation CANNOT be completed in a one-hour class.  It is designed to be used as a refresher and should be tailored to the specific audience or to meet specific concerns.  These slides DO NOT address every ethics issue and they should not be used as a substitute for individual advice offered by an ethics official.  Here are suggested groupings of slides:</a:t>
            </a:r>
          </a:p>
          <a:p>
            <a:pPr eaLnBrk="1" hangingPunct="1">
              <a:lnSpc>
                <a:spcPct val="80000"/>
              </a:lnSpc>
            </a:pPr>
            <a:endParaRPr lang="en-US" sz="800" dirty="0">
              <a:latin typeface="Arial" pitchFamily="34" charset="0"/>
            </a:endParaRPr>
          </a:p>
          <a:p>
            <a:pPr eaLnBrk="1" hangingPunct="1">
              <a:lnSpc>
                <a:spcPct val="80000"/>
              </a:lnSpc>
            </a:pPr>
            <a:r>
              <a:rPr lang="en-US" sz="800" dirty="0">
                <a:latin typeface="Arial" pitchFamily="34" charset="0"/>
              </a:rPr>
              <a:t>Introduction – Slides 1-8</a:t>
            </a:r>
          </a:p>
          <a:p>
            <a:pPr eaLnBrk="1" hangingPunct="1">
              <a:lnSpc>
                <a:spcPct val="80000"/>
              </a:lnSpc>
            </a:pPr>
            <a:r>
              <a:rPr lang="en-US" sz="800" dirty="0">
                <a:latin typeface="Arial" pitchFamily="34" charset="0"/>
              </a:rPr>
              <a:t>Use of Communications Equipment/Government Resources/Official Position – Slides 9-31</a:t>
            </a:r>
          </a:p>
          <a:p>
            <a:pPr eaLnBrk="1" hangingPunct="1">
              <a:lnSpc>
                <a:spcPct val="80000"/>
              </a:lnSpc>
            </a:pPr>
            <a:r>
              <a:rPr lang="en-US" sz="800" dirty="0">
                <a:latin typeface="Arial" pitchFamily="34" charset="0"/>
              </a:rPr>
              <a:t>Gifts – Slides 32-68</a:t>
            </a:r>
          </a:p>
          <a:p>
            <a:pPr eaLnBrk="1" hangingPunct="1">
              <a:lnSpc>
                <a:spcPct val="80000"/>
              </a:lnSpc>
            </a:pPr>
            <a:r>
              <a:rPr lang="en-US" sz="800" dirty="0">
                <a:latin typeface="Arial" pitchFamily="34" charset="0"/>
              </a:rPr>
              <a:t>Family Readiness Groups/Official and Personal Participation in Nonfederal Entities</a:t>
            </a:r>
            <a:r>
              <a:rPr lang="en-US" sz="800" baseline="0" dirty="0">
                <a:latin typeface="Arial" pitchFamily="34" charset="0"/>
              </a:rPr>
              <a:t> (NFEs) and</a:t>
            </a:r>
            <a:r>
              <a:rPr lang="en-US" sz="800" dirty="0">
                <a:latin typeface="Arial" pitchFamily="34" charset="0"/>
              </a:rPr>
              <a:t> Private Organizations (</a:t>
            </a:r>
            <a:r>
              <a:rPr lang="en-US" sz="800" dirty="0" err="1">
                <a:latin typeface="Arial" pitchFamily="34" charset="0"/>
              </a:rPr>
              <a:t>Pos</a:t>
            </a:r>
            <a:r>
              <a:rPr lang="en-US" sz="800" dirty="0">
                <a:latin typeface="Arial" pitchFamily="34" charset="0"/>
              </a:rPr>
              <a:t>)– Slides 69-99</a:t>
            </a:r>
          </a:p>
          <a:p>
            <a:pPr eaLnBrk="1" hangingPunct="1">
              <a:lnSpc>
                <a:spcPct val="80000"/>
              </a:lnSpc>
            </a:pPr>
            <a:r>
              <a:rPr lang="en-US" sz="800" dirty="0">
                <a:latin typeface="Arial" pitchFamily="34" charset="0"/>
              </a:rPr>
              <a:t>Seeking Employment Outside the Government/Post-Government Employment – Slides 100-130</a:t>
            </a:r>
          </a:p>
          <a:p>
            <a:pPr eaLnBrk="1" hangingPunct="1">
              <a:lnSpc>
                <a:spcPct val="80000"/>
              </a:lnSpc>
            </a:pPr>
            <a:r>
              <a:rPr lang="en-US" sz="800" dirty="0">
                <a:latin typeface="Arial" pitchFamily="34" charset="0"/>
              </a:rPr>
              <a:t>Conclusion – Slides 131-133</a:t>
            </a:r>
          </a:p>
          <a:p>
            <a:pPr eaLnBrk="1" hangingPunct="1">
              <a:lnSpc>
                <a:spcPct val="80000"/>
              </a:lnSpc>
            </a:pPr>
            <a:endParaRPr lang="en-US" sz="800" dirty="0">
              <a:latin typeface="Arial" pitchFamily="34" charset="0"/>
            </a:endParaRPr>
          </a:p>
          <a:p>
            <a:pPr eaLnBrk="1" hangingPunct="1">
              <a:lnSpc>
                <a:spcPct val="80000"/>
              </a:lnSpc>
              <a:buFontTx/>
              <a:buNone/>
            </a:pPr>
            <a:r>
              <a:rPr lang="en-US" sz="800" b="1" dirty="0">
                <a:latin typeface="Arial" pitchFamily="34" charset="0"/>
              </a:rPr>
              <a:t>Instructor Comments:  </a:t>
            </a:r>
          </a:p>
          <a:p>
            <a:pPr lvl="0" eaLnBrk="1" hangingPunct="1">
              <a:lnSpc>
                <a:spcPct val="80000"/>
              </a:lnSpc>
              <a:buFontTx/>
              <a:buChar char="•"/>
            </a:pPr>
            <a:r>
              <a:rPr lang="en-US" sz="800" dirty="0">
                <a:latin typeface="Arial" pitchFamily="34" charset="0"/>
              </a:rPr>
              <a:t>  All OGE 450 and OGE 278 filers are required to receive at least one hour of annual ethics training that complies with the provisions of 5 CFR 2638.</a:t>
            </a:r>
            <a:r>
              <a:rPr lang="en-US" sz="800" baseline="0" dirty="0">
                <a:latin typeface="Arial" pitchFamily="34" charset="0"/>
              </a:rPr>
              <a:t>  </a:t>
            </a:r>
          </a:p>
          <a:p>
            <a:pPr lvl="0" eaLnBrk="1" hangingPunct="1">
              <a:lnSpc>
                <a:spcPct val="80000"/>
              </a:lnSpc>
              <a:buFontTx/>
              <a:buChar char="•"/>
            </a:pPr>
            <a:r>
              <a:rPr lang="en-US" sz="800" baseline="0" dirty="0">
                <a:latin typeface="Arial" pitchFamily="34" charset="0"/>
              </a:rPr>
              <a:t>  </a:t>
            </a:r>
            <a:r>
              <a:rPr lang="en-US" sz="800" b="1" baseline="0" dirty="0">
                <a:latin typeface="Arial" pitchFamily="34" charset="0"/>
              </a:rPr>
              <a:t>New addition to the JER requires initial ethics training for all new DoD employees within 30 days of entering service.  </a:t>
            </a:r>
            <a:r>
              <a:rPr lang="en-US" sz="800" baseline="0" dirty="0">
                <a:latin typeface="Arial" pitchFamily="34" charset="0"/>
              </a:rPr>
              <a:t>This may be extended for good cause by 3 additional months.</a:t>
            </a:r>
            <a:endParaRPr lang="en-US" sz="800" dirty="0">
              <a:latin typeface="Arial" pitchFamily="34" charset="0"/>
            </a:endParaRPr>
          </a:p>
          <a:p>
            <a:pPr lvl="0" eaLnBrk="1" hangingPunct="1">
              <a:lnSpc>
                <a:spcPct val="80000"/>
              </a:lnSpc>
              <a:buFontTx/>
              <a:buChar char="•"/>
            </a:pPr>
            <a:r>
              <a:rPr lang="en-US" sz="800" dirty="0">
                <a:latin typeface="Arial" pitchFamily="34" charset="0"/>
              </a:rPr>
              <a:t>  Note, in addition to the annual face-to-face training, acquisition personnel are required to have another hour of face-to-face training, which is tailored to acquisition ethics.  Personnel in the acquisition process should contact their ethics official for further information. </a:t>
            </a:r>
          </a:p>
          <a:p>
            <a:pPr lvl="1" eaLnBrk="1" hangingPunct="1">
              <a:lnSpc>
                <a:spcPct val="80000"/>
              </a:lnSpc>
              <a:buFontTx/>
              <a:buChar char="•"/>
            </a:pPr>
            <a:endParaRPr lang="en-US" sz="800" dirty="0">
              <a:latin typeface="Arial" pitchFamily="34" charset="0"/>
            </a:endParaRPr>
          </a:p>
          <a:p>
            <a:pPr eaLnBrk="1" hangingPunct="1">
              <a:lnSpc>
                <a:spcPct val="80000"/>
              </a:lnSpc>
            </a:pPr>
            <a:r>
              <a:rPr lang="en-US" sz="800" u="sng" dirty="0">
                <a:latin typeface="Arial" pitchFamily="34" charset="0"/>
              </a:rPr>
              <a:t>Background:</a:t>
            </a:r>
          </a:p>
          <a:p>
            <a:pPr eaLnBrk="1" hangingPunct="1">
              <a:lnSpc>
                <a:spcPct val="80000"/>
              </a:lnSpc>
            </a:pPr>
            <a:r>
              <a:rPr lang="en-US" sz="800" dirty="0">
                <a:latin typeface="Arial" pitchFamily="34" charset="0"/>
              </a:rPr>
              <a:t>Useful Websites:</a:t>
            </a:r>
          </a:p>
          <a:p>
            <a:pPr marL="171450" marR="0" lvl="0" indent="-171450" algn="l" defTabSz="914400" rtl="0" eaLnBrk="1" fontAlgn="base" latinLnBrk="0" hangingPunct="1">
              <a:lnSpc>
                <a:spcPct val="80000"/>
              </a:lnSpc>
              <a:spcBef>
                <a:spcPct val="30000"/>
              </a:spcBef>
              <a:spcAft>
                <a:spcPct val="0"/>
              </a:spcAft>
              <a:buClrTx/>
              <a:buSzTx/>
              <a:buFont typeface="Arial" panose="020B0604020202020204" pitchFamily="34" charset="0"/>
              <a:buChar char="•"/>
              <a:tabLst/>
              <a:defRPr/>
            </a:pPr>
            <a:r>
              <a:rPr lang="en-US" sz="800" u="none" dirty="0">
                <a:solidFill>
                  <a:schemeClr val="tx1"/>
                </a:solidFill>
                <a:latin typeface="Arial" pitchFamily="34" charset="0"/>
              </a:rPr>
              <a:t>https://dodsoco.ogc.osd.mil/</a:t>
            </a:r>
          </a:p>
          <a:p>
            <a:pPr marL="171450" indent="-171450" eaLnBrk="1" hangingPunct="1">
              <a:lnSpc>
                <a:spcPct val="80000"/>
              </a:lnSpc>
              <a:buFont typeface="Arial" panose="020B0604020202020204" pitchFamily="34" charset="0"/>
              <a:buChar char="•"/>
            </a:pPr>
            <a:r>
              <a:rPr lang="en-US" sz="800" u="none" dirty="0">
                <a:solidFill>
                  <a:schemeClr val="tx1"/>
                </a:solidFill>
                <a:latin typeface="Arial" pitchFamily="34" charset="0"/>
              </a:rPr>
              <a:t>www.hqda.army.mil/ogc/eandf.htm</a:t>
            </a:r>
          </a:p>
          <a:p>
            <a:pPr marL="171450" indent="-171450" eaLnBrk="1" hangingPunct="1">
              <a:lnSpc>
                <a:spcPct val="80000"/>
              </a:lnSpc>
              <a:buFont typeface="Arial" panose="020B0604020202020204" pitchFamily="34" charset="0"/>
              <a:buChar char="•"/>
            </a:pPr>
            <a:r>
              <a:rPr lang="en-US" sz="800" u="none" dirty="0">
                <a:solidFill>
                  <a:schemeClr val="tx1"/>
                </a:solidFill>
                <a:latin typeface="Arial" pitchFamily="34" charset="0"/>
              </a:rPr>
              <a:t>www.usoge.gov</a:t>
            </a:r>
          </a:p>
          <a:p>
            <a:pPr marL="171450" indent="-171450" eaLnBrk="1" hangingPunct="1">
              <a:lnSpc>
                <a:spcPct val="80000"/>
              </a:lnSpc>
              <a:buFont typeface="Arial" panose="020B0604020202020204" pitchFamily="34" charset="0"/>
              <a:buChar char="•"/>
            </a:pPr>
            <a:r>
              <a:rPr lang="en-US" sz="800" u="none" dirty="0">
                <a:solidFill>
                  <a:schemeClr val="tx1"/>
                </a:solidFill>
                <a:latin typeface="Arial" pitchFamily="34" charset="0"/>
              </a:rPr>
              <a:t>www.defenselink.mil/dodgc/defense_ethics/index.html</a:t>
            </a:r>
          </a:p>
          <a:p>
            <a:pPr marL="171450" indent="-171450" eaLnBrk="1" hangingPunct="1">
              <a:lnSpc>
                <a:spcPct val="80000"/>
              </a:lnSpc>
              <a:buFont typeface="Arial" panose="020B0604020202020204" pitchFamily="34" charset="0"/>
              <a:buChar char="•"/>
            </a:pPr>
            <a:r>
              <a:rPr lang="en-US" sz="800" u="none" dirty="0">
                <a:solidFill>
                  <a:schemeClr val="tx1"/>
                </a:solidFill>
                <a:latin typeface="Arial" pitchFamily="34" charset="0"/>
              </a:rPr>
              <a:t>www.jagcnet.army.mil</a:t>
            </a:r>
          </a:p>
        </p:txBody>
      </p:sp>
    </p:spTree>
    <p:extLst>
      <p:ext uri="{BB962C8B-B14F-4D97-AF65-F5344CB8AC3E}">
        <p14:creationId xmlns:p14="http://schemas.microsoft.com/office/powerpoint/2010/main" val="1148110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76F780D7-A2CD-4F9D-AD14-06F38760C17C}" type="slidenum">
              <a:rPr lang="en-US" smtClean="0"/>
              <a:pPr/>
              <a:t>20</a:t>
            </a:fld>
            <a:endParaRPr lang="en-US"/>
          </a:p>
        </p:txBody>
      </p:sp>
      <p:sp>
        <p:nvSpPr>
          <p:cNvPr id="167939" name="Rectangle 2"/>
          <p:cNvSpPr>
            <a:spLocks noGrp="1" noRot="1" noChangeAspect="1" noChangeArrowheads="1" noTextEdit="1"/>
          </p:cNvSpPr>
          <p:nvPr>
            <p:ph type="sldImg"/>
          </p:nvPr>
        </p:nvSpPr>
        <p:spPr>
          <a:xfrm>
            <a:off x="342900" y="676275"/>
            <a:ext cx="6248400" cy="3514725"/>
          </a:xfrm>
          <a:ln/>
        </p:spPr>
      </p:sp>
      <p:sp>
        <p:nvSpPr>
          <p:cNvPr id="167940"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rPr>
              <a:t>  Answer #2 is correct. </a:t>
            </a:r>
            <a:r>
              <a:rPr lang="en-US" sz="900" dirty="0">
                <a:latin typeface="Arial" pitchFamily="34" charset="0"/>
                <a:cs typeface="Times New Roman" pitchFamily="18" charset="0"/>
              </a:rPr>
              <a:t>Asking your staff to distribute AUSA flyers to the Task Force and asking to give you periodic reports on who on the Task Force had become an AUSA member are </a:t>
            </a:r>
            <a:r>
              <a:rPr lang="en-US" sz="900" i="1" dirty="0">
                <a:latin typeface="Arial" pitchFamily="34" charset="0"/>
                <a:cs typeface="Times New Roman" pitchFamily="18" charset="0"/>
              </a:rPr>
              <a:t>both</a:t>
            </a:r>
            <a:r>
              <a:rPr lang="en-US" sz="900" dirty="0">
                <a:latin typeface="Arial" pitchFamily="34" charset="0"/>
                <a:cs typeface="Times New Roman" pitchFamily="18" charset="0"/>
              </a:rPr>
              <a:t> violations of the prohibition on using your official position to promote the activities of nonfederal entities (in this case, AUSA’s efforts to increase its membership).</a:t>
            </a:r>
            <a:r>
              <a:rPr lang="en-US" sz="900" dirty="0">
                <a:latin typeface="Arial" pitchFamily="34" charset="0"/>
              </a:rPr>
              <a:t> 	</a:t>
            </a:r>
          </a:p>
          <a:p>
            <a:pPr lvl="0" eaLnBrk="1" hangingPunct="1">
              <a:buFontTx/>
              <a:buChar char="•"/>
            </a:pPr>
            <a:r>
              <a:rPr lang="en-US" sz="900" dirty="0">
                <a:latin typeface="Arial" pitchFamily="34" charset="0"/>
              </a:rPr>
              <a:t>  Answer #1 is incorrect. </a:t>
            </a:r>
            <a:r>
              <a:rPr lang="en-US" sz="900" dirty="0">
                <a:latin typeface="Arial" pitchFamily="34" charset="0"/>
                <a:cs typeface="Times New Roman" pitchFamily="18" charset="0"/>
              </a:rPr>
              <a:t> The answer does correctly point out that you should not ask your staff to give you periodic reports on who became an AUSA member because this suggests that you were misusing your official position to coerce your staff to join AUSA.  Actually, </a:t>
            </a:r>
            <a:r>
              <a:rPr lang="en-US" sz="900" i="1" dirty="0">
                <a:latin typeface="Arial" pitchFamily="34" charset="0"/>
                <a:cs typeface="Times New Roman" pitchFamily="18" charset="0"/>
              </a:rPr>
              <a:t>both</a:t>
            </a:r>
            <a:r>
              <a:rPr lang="en-US" sz="900" dirty="0">
                <a:latin typeface="Arial" pitchFamily="34" charset="0"/>
                <a:cs typeface="Times New Roman" pitchFamily="18" charset="0"/>
              </a:rPr>
              <a:t> efforts; </a:t>
            </a:r>
            <a:r>
              <a:rPr lang="en-US" sz="900" i="1" dirty="0">
                <a:latin typeface="Arial" pitchFamily="34" charset="0"/>
                <a:cs typeface="Times New Roman" pitchFamily="18" charset="0"/>
              </a:rPr>
              <a:t>i.e.</a:t>
            </a:r>
            <a:r>
              <a:rPr lang="en-US" sz="900" dirty="0">
                <a:latin typeface="Arial" pitchFamily="34" charset="0"/>
                <a:cs typeface="Times New Roman" pitchFamily="18" charset="0"/>
              </a:rPr>
              <a:t>, distributing flyers and reporting who joins, were inconsistent with the prohibition on using your official position to promote the activities of nonfederal entities (in this case, AUSA’s efforts to increase its membership).</a:t>
            </a:r>
            <a:r>
              <a:rPr lang="en-US" sz="900" dirty="0">
                <a:latin typeface="Arial" pitchFamily="34" charset="0"/>
              </a:rPr>
              <a:t>	</a:t>
            </a:r>
          </a:p>
          <a:p>
            <a:pPr lvl="0" eaLnBrk="1" hangingPunct="1">
              <a:buFontTx/>
              <a:buChar char="•"/>
            </a:pPr>
            <a:r>
              <a:rPr lang="en-US" sz="900" dirty="0">
                <a:latin typeface="Arial" pitchFamily="34" charset="0"/>
              </a:rPr>
              <a:t>  Answer #3 is incorrect. </a:t>
            </a:r>
            <a:r>
              <a:rPr lang="en-US" sz="900" dirty="0">
                <a:latin typeface="Arial" pitchFamily="34" charset="0"/>
                <a:cs typeface="Times New Roman" pitchFamily="18" charset="0"/>
              </a:rPr>
              <a:t>The general rule does not have an exception for using your official position to promote the activities of nonfederal entities, even if those activities would help accomplish the mission. </a:t>
            </a:r>
          </a:p>
        </p:txBody>
      </p:sp>
    </p:spTree>
    <p:extLst>
      <p:ext uri="{BB962C8B-B14F-4D97-AF65-F5344CB8AC3E}">
        <p14:creationId xmlns:p14="http://schemas.microsoft.com/office/powerpoint/2010/main" val="2089140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8B842DF3-D815-486E-BB5F-A967D49FEEE9}" type="slidenum">
              <a:rPr lang="en-US" smtClean="0"/>
              <a:pPr/>
              <a:t>21</a:t>
            </a:fld>
            <a:endParaRPr lang="en-US"/>
          </a:p>
        </p:txBody>
      </p:sp>
      <p:sp>
        <p:nvSpPr>
          <p:cNvPr id="168963" name="Rectangle 2"/>
          <p:cNvSpPr>
            <a:spLocks noGrp="1" noRot="1" noChangeAspect="1" noChangeArrowheads="1" noTextEdit="1"/>
          </p:cNvSpPr>
          <p:nvPr>
            <p:ph type="sldImg"/>
          </p:nvPr>
        </p:nvSpPr>
        <p:spPr>
          <a:xfrm>
            <a:off x="342900" y="676275"/>
            <a:ext cx="6248400" cy="3514725"/>
          </a:xfrm>
          <a:ln/>
        </p:spPr>
      </p:sp>
      <p:sp>
        <p:nvSpPr>
          <p:cNvPr id="168964"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cs typeface="Times New Roman" pitchFamily="18" charset="0"/>
              </a:rPr>
              <a:t>  Let's try another scenario on using your official position.  Same general rule, but for your convenience, we’ll repeat it:</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General Rule</a:t>
            </a:r>
            <a:r>
              <a:rPr lang="en-US" sz="900" b="1" dirty="0">
                <a:latin typeface="Arial" pitchFamily="34" charset="0"/>
                <a:cs typeface="Times New Roman" pitchFamily="18" charset="0"/>
              </a:rPr>
              <a:t>:</a:t>
            </a:r>
            <a:r>
              <a:rPr lang="en-US" sz="900" dirty="0">
                <a:latin typeface="Arial" pitchFamily="34" charset="0"/>
                <a:cs typeface="Times New Roman" pitchFamily="18" charset="0"/>
              </a:rPr>
              <a:t>  You may not use your official position to promote the activities of nonfederal entities.  5 C.F.R.</a:t>
            </a:r>
            <a:r>
              <a:rPr lang="en-US" sz="900" dirty="0"/>
              <a:t> § </a:t>
            </a:r>
            <a:r>
              <a:rPr lang="en-US" sz="900" dirty="0">
                <a:latin typeface="Arial" pitchFamily="34" charset="0"/>
                <a:cs typeface="Times New Roman" pitchFamily="18" charset="0"/>
              </a:rPr>
              <a:t>2635.702. </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Reflection</a:t>
            </a:r>
            <a:r>
              <a:rPr lang="en-US" sz="900" dirty="0">
                <a:latin typeface="Arial" pitchFamily="34" charset="0"/>
                <a:cs typeface="Times New Roman" pitchFamily="18" charset="0"/>
              </a:rPr>
              <a:t>:  By using my Government title I can show that the people supporting the organization are responsible members of the community.</a:t>
            </a:r>
            <a:r>
              <a:rPr lang="en-US" sz="900" dirty="0">
                <a:latin typeface="Arial" pitchFamily="34" charset="0"/>
              </a:rPr>
              <a:t> </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Scenario</a:t>
            </a:r>
            <a:r>
              <a:rPr lang="en-US" sz="900" dirty="0">
                <a:latin typeface="Arial" pitchFamily="34" charset="0"/>
                <a:cs typeface="Times New Roman" pitchFamily="18" charset="0"/>
              </a:rPr>
              <a:t>:  You volunteer some of your free time to Help the Teachers, a nonprofit civic group that provides counseling to public school teachers to help them cope with the stresses of their profession.  The group will distribute flyers to advertise its upcoming fundraising dinner. To make the public aware of the group’s good works, each flyer will include a name of one of the group’s volunteers and a brief description of that volunteer’s contribution.  The fundraising chairman proposes to include your name as a volunteer on some of the flyers, describe your contribution, and refer to your Government position (Deputy Director, Zero Emission Fuels Development, Office of Stealth Transportation).</a:t>
            </a:r>
          </a:p>
          <a:p>
            <a:pPr lvl="0" eaLnBrk="1" hangingPunct="1">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Question</a:t>
            </a:r>
            <a:r>
              <a:rPr lang="en-US" sz="900" dirty="0">
                <a:latin typeface="Arial" pitchFamily="34" charset="0"/>
                <a:cs typeface="Times New Roman" pitchFamily="18" charset="0"/>
              </a:rPr>
              <a:t>:  May you consent to the use of your Government title on the flyers?</a:t>
            </a:r>
            <a:r>
              <a:rPr lang="en-US" sz="900" b="1" dirty="0">
                <a:latin typeface="Arial" pitchFamily="34" charset="0"/>
                <a:cs typeface="Times New Roman" pitchFamily="18" charset="0"/>
              </a:rPr>
              <a:t>  </a:t>
            </a:r>
          </a:p>
        </p:txBody>
      </p:sp>
    </p:spTree>
    <p:extLst>
      <p:ext uri="{BB962C8B-B14F-4D97-AF65-F5344CB8AC3E}">
        <p14:creationId xmlns:p14="http://schemas.microsoft.com/office/powerpoint/2010/main" val="1344389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D62E0E89-DD29-43A2-B718-71F101A97D52}" type="slidenum">
              <a:rPr lang="en-US" smtClean="0"/>
              <a:pPr/>
              <a:t>22</a:t>
            </a:fld>
            <a:endParaRPr lang="en-US"/>
          </a:p>
        </p:txBody>
      </p:sp>
      <p:sp>
        <p:nvSpPr>
          <p:cNvPr id="169987" name="Rectangle 2"/>
          <p:cNvSpPr>
            <a:spLocks noGrp="1" noRot="1" noChangeAspect="1" noChangeArrowheads="1" noTextEdit="1"/>
          </p:cNvSpPr>
          <p:nvPr>
            <p:ph type="sldImg"/>
          </p:nvPr>
        </p:nvSpPr>
        <p:spPr>
          <a:xfrm>
            <a:off x="342900" y="676275"/>
            <a:ext cx="6248400" cy="3514725"/>
          </a:xfrm>
          <a:ln/>
        </p:spPr>
      </p:sp>
      <p:sp>
        <p:nvSpPr>
          <p:cNvPr id="169988"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cs typeface="Times New Roman" pitchFamily="18" charset="0"/>
              </a:rPr>
              <a:t>  </a:t>
            </a:r>
            <a:r>
              <a:rPr lang="en-US" sz="900" u="sng" dirty="0">
                <a:latin typeface="Arial" pitchFamily="34" charset="0"/>
                <a:cs typeface="Times New Roman" pitchFamily="18" charset="0"/>
              </a:rPr>
              <a:t>Please choose the best answer</a:t>
            </a:r>
            <a:r>
              <a:rPr lang="en-US" sz="900" dirty="0">
                <a:latin typeface="Arial" pitchFamily="34" charset="0"/>
                <a:cs typeface="Times New Roman" pitchFamily="18" charset="0"/>
              </a:rPr>
              <a:t>.  Should the general rule apply?  Should there be an exception?</a:t>
            </a:r>
          </a:p>
          <a:p>
            <a:pPr eaLnBrk="1" hangingPunct="1"/>
            <a:r>
              <a:rPr lang="en-US" sz="900" dirty="0">
                <a:latin typeface="Arial" pitchFamily="34" charset="0"/>
                <a:cs typeface="Times New Roman" pitchFamily="18" charset="0"/>
              </a:rPr>
              <a:t> </a:t>
            </a:r>
          </a:p>
          <a:p>
            <a:pPr eaLnBrk="1" hangingPunct="1"/>
            <a:endParaRPr lang="en-US" sz="900" dirty="0">
              <a:latin typeface="Arial" pitchFamily="34" charset="0"/>
              <a:cs typeface="Times New Roman" pitchFamily="18" charset="0"/>
            </a:endParaRPr>
          </a:p>
          <a:p>
            <a:pPr eaLnBrk="1" hangingPunct="1"/>
            <a:r>
              <a:rPr lang="en-US" sz="900" dirty="0">
                <a:latin typeface="Arial" pitchFamily="34" charset="0"/>
                <a:cs typeface="Times New Roman" pitchFamily="18" charset="0"/>
              </a:rPr>
              <a:t> </a:t>
            </a:r>
          </a:p>
          <a:p>
            <a:pPr eaLnBrk="1" hangingPunct="1"/>
            <a:br>
              <a:rPr lang="en-US" sz="900" u="sng" dirty="0">
                <a:latin typeface="Arial" pitchFamily="34" charset="0"/>
                <a:cs typeface="Times New Roman" pitchFamily="18" charset="0"/>
              </a:rPr>
            </a:br>
            <a:br>
              <a:rPr lang="en-US" sz="900" u="sng" dirty="0">
                <a:latin typeface="Arial" pitchFamily="34" charset="0"/>
                <a:cs typeface="Times New Roman" pitchFamily="18" charset="0"/>
              </a:rPr>
            </a:br>
            <a:br>
              <a:rPr lang="en-US" sz="900" u="sng" dirty="0">
                <a:latin typeface="Arial" pitchFamily="34" charset="0"/>
                <a:cs typeface="Times New Roman" pitchFamily="18" charset="0"/>
              </a:rPr>
            </a:br>
            <a:endParaRPr lang="en-US" sz="900" u="sng" dirty="0">
              <a:latin typeface="Arial" pitchFamily="34" charset="0"/>
              <a:cs typeface="Times New Roman" pitchFamily="18" charset="0"/>
            </a:endParaRPr>
          </a:p>
        </p:txBody>
      </p:sp>
    </p:spTree>
    <p:extLst>
      <p:ext uri="{BB962C8B-B14F-4D97-AF65-F5344CB8AC3E}">
        <p14:creationId xmlns:p14="http://schemas.microsoft.com/office/powerpoint/2010/main" val="3925138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4EEFAA5B-9B86-48AF-BAA8-6B01282B42EC}" type="slidenum">
              <a:rPr lang="en-US" smtClean="0"/>
              <a:pPr/>
              <a:t>23</a:t>
            </a:fld>
            <a:endParaRPr lang="en-US"/>
          </a:p>
        </p:txBody>
      </p:sp>
      <p:sp>
        <p:nvSpPr>
          <p:cNvPr id="171011" name="Rectangle 2"/>
          <p:cNvSpPr>
            <a:spLocks noGrp="1" noRot="1" noChangeAspect="1" noChangeArrowheads="1" noTextEdit="1"/>
          </p:cNvSpPr>
          <p:nvPr>
            <p:ph type="sldImg"/>
          </p:nvPr>
        </p:nvSpPr>
        <p:spPr>
          <a:xfrm>
            <a:off x="342900" y="676275"/>
            <a:ext cx="6248400" cy="3514725"/>
          </a:xfrm>
          <a:ln/>
        </p:spPr>
      </p:sp>
      <p:sp>
        <p:nvSpPr>
          <p:cNvPr id="171012" name="Rectangle 3"/>
          <p:cNvSpPr>
            <a:spLocks noGrp="1" noChangeArrowheads="1"/>
          </p:cNvSpPr>
          <p:nvPr>
            <p:ph type="body" idx="1"/>
          </p:nvPr>
        </p:nvSpPr>
        <p:spPr>
          <a:xfrm>
            <a:off x="701359" y="4590893"/>
            <a:ext cx="5607684" cy="4183380"/>
          </a:xfrm>
          <a:noFill/>
          <a:ln/>
        </p:spPr>
        <p:txBody>
          <a:bodyPr/>
          <a:lstStyle/>
          <a:p>
            <a:pPr eaLnBrk="1" hangingPunct="1">
              <a:lnSpc>
                <a:spcPct val="80000"/>
              </a:lnSpc>
              <a:buFontTx/>
              <a:buNone/>
            </a:pPr>
            <a:r>
              <a:rPr lang="en-US" sz="900" b="1" dirty="0">
                <a:latin typeface="Arial" pitchFamily="34" charset="0"/>
              </a:rPr>
              <a:t>Instructor Comments:  </a:t>
            </a:r>
          </a:p>
          <a:p>
            <a:pPr lvl="0" eaLnBrk="1" hangingPunct="1">
              <a:lnSpc>
                <a:spcPct val="80000"/>
              </a:lnSpc>
              <a:buFontTx/>
              <a:buChar char="•"/>
            </a:pPr>
            <a:r>
              <a:rPr lang="en-US" sz="900" dirty="0">
                <a:latin typeface="Arial" pitchFamily="34" charset="0"/>
              </a:rPr>
              <a:t>  </a:t>
            </a:r>
            <a:r>
              <a:rPr lang="en-US" sz="800" dirty="0">
                <a:latin typeface="Arial" pitchFamily="34" charset="0"/>
              </a:rPr>
              <a:t>Yes, answer #3 is correct. </a:t>
            </a:r>
            <a:r>
              <a:rPr lang="en-US" sz="800" dirty="0">
                <a:solidFill>
                  <a:srgbClr val="000000"/>
                </a:solidFill>
                <a:latin typeface="Arial" pitchFamily="34" charset="0"/>
                <a:cs typeface="Times New Roman" pitchFamily="18" charset="0"/>
              </a:rPr>
              <a:t>There are a few, very narrow exceptions to the rule against using your official position to promote the activities of nonfederal entities, but none apply to Help the Teachers. </a:t>
            </a:r>
            <a:r>
              <a:rPr lang="en-US" sz="800" baseline="0" dirty="0">
                <a:solidFill>
                  <a:srgbClr val="000000"/>
                </a:solidFill>
                <a:latin typeface="Arial" pitchFamily="34" charset="0"/>
                <a:cs typeface="Times New Roman" pitchFamily="18" charset="0"/>
              </a:rPr>
              <a:t> JER 3-210.</a:t>
            </a:r>
            <a:endParaRPr lang="en-US" sz="800" dirty="0">
              <a:solidFill>
                <a:srgbClr val="000000"/>
              </a:solidFill>
              <a:latin typeface="Arial" pitchFamily="34" charset="0"/>
              <a:cs typeface="Times New Roman" pitchFamily="18" charset="0"/>
            </a:endParaRPr>
          </a:p>
          <a:p>
            <a:pPr lvl="0" eaLnBrk="1" hangingPunct="1">
              <a:lnSpc>
                <a:spcPct val="80000"/>
              </a:lnSpc>
              <a:buFontTx/>
              <a:buChar char="•"/>
            </a:pPr>
            <a:r>
              <a:rPr lang="en-US" sz="800" dirty="0">
                <a:latin typeface="Arial" pitchFamily="34" charset="0"/>
              </a:rPr>
              <a:t>  Answer #1 is incorrect. </a:t>
            </a:r>
            <a:r>
              <a:rPr lang="en-US" sz="800" dirty="0">
                <a:latin typeface="Arial" pitchFamily="34" charset="0"/>
                <a:cs typeface="Times New Roman" pitchFamily="18" charset="0"/>
              </a:rPr>
              <a:t>The general rule is that you may not use your official position to promote the activities of nonfederal entities, and there is no exception for nonprofit entities that serve a worthy cause.  Such an exception might sound good in principle, but how hard would it be to administer?  For example, who would decide if the cause is worthy?  If the decision were left to each employee, would there be a potential for abuse or for inconsistent results, with one employee considering one organization to be worthy and another employee considering it not deserving of support?</a:t>
            </a:r>
          </a:p>
          <a:p>
            <a:pPr lvl="0" eaLnBrk="1" hangingPunct="1">
              <a:lnSpc>
                <a:spcPct val="80000"/>
              </a:lnSpc>
              <a:buFontTx/>
              <a:buChar char="•"/>
            </a:pPr>
            <a:r>
              <a:rPr lang="en-US" sz="800" dirty="0">
                <a:latin typeface="Arial" pitchFamily="34" charset="0"/>
              </a:rPr>
              <a:t>  Answer #2 is incorrect. </a:t>
            </a:r>
            <a:r>
              <a:rPr lang="en-US" sz="800" dirty="0">
                <a:latin typeface="Arial" pitchFamily="34" charset="0"/>
                <a:cs typeface="Times New Roman" pitchFamily="18" charset="0"/>
              </a:rPr>
              <a:t>It is true that there is no exception for nonprofit entities that serve a worthy cause, but it is not true that there are no exceptions at all to the rule against using your official position to promote the activities of nonfederal entities.</a:t>
            </a:r>
            <a:r>
              <a:rPr lang="en-US" sz="800" dirty="0">
                <a:latin typeface="Arial" pitchFamily="34" charset="0"/>
              </a:rPr>
              <a:t> </a:t>
            </a:r>
          </a:p>
          <a:p>
            <a:pPr lvl="0" eaLnBrk="1" hangingPunct="1">
              <a:lnSpc>
                <a:spcPct val="80000"/>
              </a:lnSpc>
              <a:buFontTx/>
              <a:buChar char="•"/>
            </a:pPr>
            <a:r>
              <a:rPr lang="en-US" sz="800" dirty="0">
                <a:latin typeface="Arial" pitchFamily="34" charset="0"/>
              </a:rPr>
              <a:t>  So, if you don’t use your title or position, may you let the organization use just your name on the fundraising flyer?  </a:t>
            </a:r>
          </a:p>
          <a:p>
            <a:pPr lvl="0" eaLnBrk="1" hangingPunct="1">
              <a:lnSpc>
                <a:spcPct val="80000"/>
              </a:lnSpc>
              <a:buFontTx/>
              <a:buChar char="•"/>
            </a:pPr>
            <a:r>
              <a:rPr lang="en-US" sz="800" dirty="0">
                <a:latin typeface="Arial" pitchFamily="34" charset="0"/>
              </a:rPr>
              <a:t>  Probably.  In your personal capacity, you may actively and visibly participate (including using your name) in the promotion, production, or presentation of a fundraising event,.  You may not do that in your official capacity.  When you do it, however, you can’t use (or allow the charity to use) your official title or position, as we’ve just discussed.  You also can’t personally solicit funds or other support from subordinates or prohibited sources, or those entities that do business, or want to do business, with your agency.  Personal solicitation doesn’t include mass-produced correspondence, such as the flyer, as long as it doesn’t target subordinates or prohibited sources. </a:t>
            </a:r>
          </a:p>
          <a:p>
            <a:pPr lvl="0" eaLnBrk="1" hangingPunct="1">
              <a:lnSpc>
                <a:spcPct val="80000"/>
              </a:lnSpc>
              <a:buFontTx/>
              <a:buChar char="•"/>
            </a:pPr>
            <a:r>
              <a:rPr lang="en-US" sz="800" dirty="0">
                <a:latin typeface="Arial" pitchFamily="34" charset="0"/>
                <a:cs typeface="Times New Roman" pitchFamily="18" charset="0"/>
              </a:rPr>
              <a:t>  Let's examine the exceptions a little closer.  </a:t>
            </a:r>
          </a:p>
          <a:p>
            <a:pPr lvl="0" eaLnBrk="1" hangingPunct="1">
              <a:lnSpc>
                <a:spcPct val="80000"/>
              </a:lnSpc>
              <a:buFontTx/>
              <a:buChar char="•"/>
            </a:pPr>
            <a:r>
              <a:rPr lang="en-US" sz="800" dirty="0">
                <a:latin typeface="Arial" pitchFamily="34" charset="0"/>
                <a:cs typeface="Times New Roman" pitchFamily="18" charset="0"/>
              </a:rPr>
              <a:t>  Can you see the logic for these four exceptions?  The purpose of the rule is to prevent Government personnel from abusing their positions by using Government authority to influence others to favor certain organizations or causes.  </a:t>
            </a:r>
          </a:p>
          <a:p>
            <a:pPr lvl="0" eaLnBrk="1" hangingPunct="1">
              <a:lnSpc>
                <a:spcPct val="80000"/>
              </a:lnSpc>
              <a:buFontTx/>
              <a:buChar char="•"/>
            </a:pPr>
            <a:r>
              <a:rPr lang="en-US" sz="800" dirty="0">
                <a:latin typeface="Arial" pitchFamily="34" charset="0"/>
                <a:cs typeface="Times New Roman" pitchFamily="18" charset="0"/>
              </a:rPr>
              <a:t>  The first exception is for the Combined Federal Campaign, which is open to all qualified charitable organizations based on criteria established and uniformly applied by the Office of Personnel Management.  Thus, there is an existing apparatus to administer Government support in a consistent and objective way, avoiding preferential treatment.</a:t>
            </a:r>
          </a:p>
          <a:p>
            <a:pPr lvl="0" eaLnBrk="1" hangingPunct="1">
              <a:lnSpc>
                <a:spcPct val="80000"/>
              </a:lnSpc>
              <a:buFontTx/>
              <a:buChar char="•"/>
            </a:pPr>
            <a:r>
              <a:rPr lang="en-US" sz="800" dirty="0">
                <a:latin typeface="Arial" pitchFamily="34" charset="0"/>
                <a:cs typeface="Times New Roman" pitchFamily="18" charset="0"/>
              </a:rPr>
              <a:t>  The second exception is for named national entities that support only DoD personnel.  This exception applies, however, only when they are raising funds from within their own membership.  </a:t>
            </a:r>
          </a:p>
          <a:p>
            <a:pPr lvl="0" eaLnBrk="1" hangingPunct="1">
              <a:lnSpc>
                <a:spcPct val="80000"/>
              </a:lnSpc>
              <a:buFontTx/>
              <a:buChar char="•"/>
            </a:pPr>
            <a:r>
              <a:rPr lang="en-US" sz="800" dirty="0">
                <a:latin typeface="Arial" pitchFamily="34" charset="0"/>
                <a:cs typeface="Times New Roman" pitchFamily="18" charset="0"/>
              </a:rPr>
              <a:t>  The third exception is similar to the first.  In cases of disaster relief, the Office of Personnel Management provides a central point of administration to ensure uniformity.  Therefore, charges of preferential treatment are less likely to arise.</a:t>
            </a:r>
          </a:p>
          <a:p>
            <a:pPr lvl="0" eaLnBrk="1" hangingPunct="1">
              <a:lnSpc>
                <a:spcPct val="80000"/>
              </a:lnSpc>
              <a:buFontTx/>
              <a:buChar char="•"/>
            </a:pPr>
            <a:r>
              <a:rPr lang="en-US" sz="800" dirty="0">
                <a:latin typeface="Arial" pitchFamily="34" charset="0"/>
                <a:cs typeface="Times New Roman" pitchFamily="18" charset="0"/>
              </a:rPr>
              <a:t>  Finally, the fourth exception is similar to the second.  This exception is used for MWR activities and other activities in support of Department of Defense personnel or their dependents.  Thus, as with the second exception, this exception is for entities that are closely bound to </a:t>
            </a:r>
            <a:r>
              <a:rPr lang="en-US" sz="800" dirty="0" err="1">
                <a:latin typeface="Arial" pitchFamily="34" charset="0"/>
                <a:cs typeface="Times New Roman" pitchFamily="18" charset="0"/>
              </a:rPr>
              <a:t>DoD</a:t>
            </a:r>
            <a:r>
              <a:rPr lang="en-US" sz="800" dirty="0">
                <a:latin typeface="Arial" pitchFamily="34" charset="0"/>
                <a:cs typeface="Times New Roman" pitchFamily="18" charset="0"/>
              </a:rPr>
              <a:t> personnel and solicit only from their own personnel.</a:t>
            </a:r>
          </a:p>
          <a:p>
            <a:pPr eaLnBrk="1" hangingPunct="1">
              <a:lnSpc>
                <a:spcPct val="80000"/>
              </a:lnSpc>
              <a:buFontTx/>
              <a:buChar char="•"/>
            </a:pPr>
            <a:endParaRPr lang="en-US" sz="800" dirty="0">
              <a:latin typeface="Arial" pitchFamily="34" charset="0"/>
            </a:endParaRPr>
          </a:p>
          <a:p>
            <a:pPr eaLnBrk="1" hangingPunct="1">
              <a:lnSpc>
                <a:spcPct val="80000"/>
              </a:lnSpc>
              <a:buFontTx/>
              <a:buChar char="•"/>
            </a:pPr>
            <a:endParaRPr lang="en-US" sz="800" dirty="0">
              <a:latin typeface="Arial" pitchFamily="34" charset="0"/>
            </a:endParaRPr>
          </a:p>
        </p:txBody>
      </p:sp>
    </p:spTree>
    <p:extLst>
      <p:ext uri="{BB962C8B-B14F-4D97-AF65-F5344CB8AC3E}">
        <p14:creationId xmlns:p14="http://schemas.microsoft.com/office/powerpoint/2010/main" val="1356541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7087716D-0D86-4B2B-ADD2-906013C60479}" type="slidenum">
              <a:rPr lang="en-US" smtClean="0"/>
              <a:pPr/>
              <a:t>24</a:t>
            </a:fld>
            <a:endParaRPr lang="en-US"/>
          </a:p>
        </p:txBody>
      </p:sp>
      <p:sp>
        <p:nvSpPr>
          <p:cNvPr id="172035" name="Rectangle 2"/>
          <p:cNvSpPr>
            <a:spLocks noGrp="1" noRot="1" noChangeAspect="1" noChangeArrowheads="1" noTextEdit="1"/>
          </p:cNvSpPr>
          <p:nvPr>
            <p:ph type="sldImg"/>
          </p:nvPr>
        </p:nvSpPr>
        <p:spPr>
          <a:xfrm>
            <a:off x="342900" y="676275"/>
            <a:ext cx="6248400" cy="3514725"/>
          </a:xfrm>
          <a:ln/>
        </p:spPr>
      </p:sp>
      <p:sp>
        <p:nvSpPr>
          <p:cNvPr id="172036" name="Rectangle 3"/>
          <p:cNvSpPr>
            <a:spLocks noGrp="1" noChangeArrowheads="1"/>
          </p:cNvSpPr>
          <p:nvPr>
            <p:ph type="body" idx="1"/>
          </p:nvPr>
        </p:nvSpPr>
        <p:spPr>
          <a:xfrm>
            <a:off x="701359" y="4514485"/>
            <a:ext cx="5607684" cy="4183380"/>
          </a:xfrm>
          <a:noFill/>
          <a:ln/>
        </p:spPr>
        <p:txBody>
          <a:bodyPr/>
          <a:lstStyle/>
          <a:p>
            <a:pPr eaLnBrk="1" hangingPunct="1">
              <a:lnSpc>
                <a:spcPct val="80000"/>
              </a:lnSpc>
              <a:buFontTx/>
              <a:buNone/>
            </a:pPr>
            <a:r>
              <a:rPr lang="en-US" sz="900" b="1" dirty="0">
                <a:latin typeface="Arial" pitchFamily="34" charset="0"/>
              </a:rPr>
              <a:t>Instructor Comments:  </a:t>
            </a:r>
          </a:p>
          <a:p>
            <a:pPr lvl="0" eaLnBrk="1" hangingPunct="1">
              <a:lnSpc>
                <a:spcPct val="80000"/>
              </a:lnSpc>
              <a:buFontTx/>
              <a:buChar char="•"/>
            </a:pPr>
            <a:r>
              <a:rPr lang="en-US" sz="900" dirty="0">
                <a:latin typeface="Arial" pitchFamily="34" charset="0"/>
                <a:cs typeface="Times New Roman" pitchFamily="18" charset="0"/>
              </a:rPr>
              <a:t>  One classic example of an official’s misuse of position occurred when the son of an agency bureau director was denied a rental car because he was too young.  Outraged, his father wrote a scathing letter (on Agency letterhead) to the president of the rental car company, and sent it off in a U.S. postage-paid envelope. The president of the company was not amused and forwarded the scathing response to the head of the Agency.  As a result of his action, the Bureau Director received appropriate administrative action and a fine for his personal use of official postage.</a:t>
            </a:r>
          </a:p>
          <a:p>
            <a:pPr lvl="0" eaLnBrk="1" hangingPunct="1">
              <a:lnSpc>
                <a:spcPct val="80000"/>
              </a:lnSpc>
              <a:buFontTx/>
              <a:buChar char="•"/>
            </a:pPr>
            <a:r>
              <a:rPr lang="en-US" sz="900" dirty="0">
                <a:latin typeface="Arial" pitchFamily="34" charset="0"/>
                <a:cs typeface="Times New Roman" pitchFamily="18" charset="0"/>
              </a:rPr>
              <a:t>  As we just discussed, with a few narrow exceptions, you may not use your official position to promote the activities of nonfederal entities.  What about using Government resources, such as Government facilities or equipment, to give official support to a nonfederal entity?  </a:t>
            </a:r>
          </a:p>
          <a:p>
            <a:pPr lvl="0" eaLnBrk="1" hangingPunct="1">
              <a:lnSpc>
                <a:spcPct val="80000"/>
              </a:lnSpc>
              <a:buFontTx/>
              <a:buChar char="•"/>
            </a:pPr>
            <a:r>
              <a:rPr lang="en-US" sz="900" dirty="0">
                <a:latin typeface="Arial" pitchFamily="34" charset="0"/>
                <a:cs typeface="Times New Roman" pitchFamily="18" charset="0"/>
              </a:rPr>
              <a:t>  The DoD rule on this topic is fairly detailed, so we will give you just the highlights.</a:t>
            </a:r>
          </a:p>
          <a:p>
            <a:pPr lvl="0" eaLnBrk="1" hangingPunct="1">
              <a:lnSpc>
                <a:spcPct val="80000"/>
              </a:lnSpc>
              <a:buFontTx/>
              <a:buChar char="•"/>
            </a:pPr>
            <a:r>
              <a:rPr lang="en-US" sz="900" b="1" u="none" dirty="0">
                <a:latin typeface="Arial" pitchFamily="34" charset="0"/>
                <a:cs typeface="Times New Roman" pitchFamily="18" charset="0"/>
              </a:rPr>
              <a:t>  </a:t>
            </a:r>
            <a:r>
              <a:rPr lang="en-US" sz="900" b="1" u="sng" dirty="0">
                <a:latin typeface="Arial" pitchFamily="34" charset="0"/>
                <a:cs typeface="Times New Roman" pitchFamily="18" charset="0"/>
              </a:rPr>
              <a:t>General Rule</a:t>
            </a:r>
            <a:r>
              <a:rPr lang="en-US" sz="900" dirty="0">
                <a:latin typeface="Arial" pitchFamily="34" charset="0"/>
                <a:cs typeface="Times New Roman" pitchFamily="18" charset="0"/>
              </a:rPr>
              <a:t>:  The head of your organization may authorize the use of Government facilities, equipment, and other resources to support an event (other than a fundraising or membership drive) of a nonfederal entity if the requirements of</a:t>
            </a:r>
            <a:r>
              <a:rPr lang="en-US" sz="900" baseline="0" dirty="0">
                <a:latin typeface="Arial" pitchFamily="34" charset="0"/>
                <a:cs typeface="Times New Roman" pitchFamily="18" charset="0"/>
              </a:rPr>
              <a:t> DODI 5410.19-V2, para. 3.2 are met, to include</a:t>
            </a:r>
            <a:r>
              <a:rPr lang="en-US" sz="900" dirty="0">
                <a:latin typeface="Arial" pitchFamily="34" charset="0"/>
                <a:cs typeface="Times New Roman" pitchFamily="18" charset="0"/>
              </a:rPr>
              <a:t>:</a:t>
            </a:r>
          </a:p>
          <a:p>
            <a:pPr marL="228600" indent="-228600">
              <a:buFont typeface="+mj-lt"/>
              <a:buAutoNum type="arabicPeriod"/>
            </a:pPr>
            <a:r>
              <a:rPr lang="en-US" sz="900" dirty="0"/>
              <a:t>No interference with official duties. </a:t>
            </a:r>
          </a:p>
          <a:p>
            <a:pPr marL="228600" indent="-228600">
              <a:buFont typeface="+mj-lt"/>
              <a:buAutoNum type="arabicPeriod"/>
            </a:pPr>
            <a:r>
              <a:rPr lang="en-US" sz="900" dirty="0">
                <a:solidFill>
                  <a:srgbClr val="FFFF00"/>
                </a:solidFill>
              </a:rPr>
              <a:t>Supports public affairs or community outreach</a:t>
            </a:r>
            <a:r>
              <a:rPr lang="en-US" sz="900" dirty="0"/>
              <a:t>. </a:t>
            </a:r>
          </a:p>
          <a:p>
            <a:pPr marL="228600" indent="-228600">
              <a:buFont typeface="+mj-lt"/>
              <a:buAutoNum type="arabicPeriod"/>
            </a:pPr>
            <a:r>
              <a:rPr lang="en-US" sz="900" dirty="0">
                <a:solidFill>
                  <a:srgbClr val="FFFF00"/>
                </a:solidFill>
              </a:rPr>
              <a:t>Associating</a:t>
            </a:r>
            <a:r>
              <a:rPr lang="en-US" sz="900" dirty="0"/>
              <a:t> with the event is </a:t>
            </a:r>
            <a:r>
              <a:rPr lang="en-US" sz="900" dirty="0">
                <a:solidFill>
                  <a:srgbClr val="FFFF00"/>
                </a:solidFill>
              </a:rPr>
              <a:t>in the DoD’s best interest</a:t>
            </a:r>
            <a:r>
              <a:rPr lang="en-US" sz="900" dirty="0"/>
              <a:t>. </a:t>
            </a:r>
          </a:p>
          <a:p>
            <a:pPr marL="228600" indent="-228600">
              <a:buFont typeface="+mj-lt"/>
              <a:buAutoNum type="arabicPeriod"/>
            </a:pPr>
            <a:r>
              <a:rPr lang="en-US" sz="900" dirty="0">
                <a:solidFill>
                  <a:srgbClr val="FFFF00"/>
                </a:solidFill>
              </a:rPr>
              <a:t>Event</a:t>
            </a:r>
            <a:r>
              <a:rPr lang="en-US" sz="900" dirty="0"/>
              <a:t> is of interest and </a:t>
            </a:r>
            <a:r>
              <a:rPr lang="en-US" sz="900" dirty="0">
                <a:solidFill>
                  <a:srgbClr val="FFFF00"/>
                </a:solidFill>
              </a:rPr>
              <a:t>benefit to community as a whole and DoD</a:t>
            </a:r>
            <a:r>
              <a:rPr lang="en-US" sz="900" dirty="0"/>
              <a:t>. </a:t>
            </a:r>
          </a:p>
          <a:p>
            <a:pPr marL="228600" indent="-228600">
              <a:buFont typeface="+mj-lt"/>
              <a:buAutoNum type="arabicPeriod"/>
            </a:pPr>
            <a:r>
              <a:rPr lang="en-US" sz="900" dirty="0">
                <a:solidFill>
                  <a:srgbClr val="FFFF00"/>
                </a:solidFill>
              </a:rPr>
              <a:t>No admission fee beyond what is reasonable </a:t>
            </a:r>
            <a:r>
              <a:rPr lang="en-US" sz="900" dirty="0"/>
              <a:t>to cover the costs of sponsoring the event may be charged for the portion supported by the DoD.  </a:t>
            </a:r>
            <a:r>
              <a:rPr lang="en-US" sz="900" dirty="0">
                <a:solidFill>
                  <a:srgbClr val="FFFF00"/>
                </a:solidFill>
              </a:rPr>
              <a:t>DoD support must be incidental to the entire event. </a:t>
            </a:r>
          </a:p>
          <a:p>
            <a:pPr marL="228600" indent="-228600">
              <a:buFont typeface="+mj-lt"/>
              <a:buAutoNum type="arabicPeriod"/>
            </a:pPr>
            <a:r>
              <a:rPr lang="en-US" sz="900" dirty="0"/>
              <a:t>DoD willing to </a:t>
            </a:r>
            <a:r>
              <a:rPr lang="en-US" sz="900" dirty="0">
                <a:solidFill>
                  <a:srgbClr val="FFFF00"/>
                </a:solidFill>
              </a:rPr>
              <a:t>provide similar support to similar NFEs </a:t>
            </a:r>
            <a:r>
              <a:rPr lang="en-US" sz="900" dirty="0"/>
              <a:t>when the events meet the criteria of (1) through (5). </a:t>
            </a:r>
          </a:p>
          <a:p>
            <a:pPr marL="228600" indent="-228600">
              <a:buFont typeface="+mj-lt"/>
              <a:buAutoNum type="arabicPeriod"/>
            </a:pPr>
            <a:r>
              <a:rPr lang="en-US" sz="900" dirty="0"/>
              <a:t>In most instances, the </a:t>
            </a:r>
            <a:r>
              <a:rPr lang="en-US" sz="900" dirty="0">
                <a:solidFill>
                  <a:srgbClr val="FFFF00"/>
                </a:solidFill>
              </a:rPr>
              <a:t>DoD must be considered the supplier of last resort.</a:t>
            </a:r>
            <a:r>
              <a:rPr lang="en-US" sz="900" dirty="0"/>
              <a:t>  Community outreach support generally must not be provided when support could be obtained reasonably by commercially available resources. </a:t>
            </a:r>
          </a:p>
          <a:p>
            <a:pPr marL="228600" indent="-228600">
              <a:buFont typeface="+mj-lt"/>
              <a:buAutoNum type="arabicPeriod"/>
            </a:pPr>
            <a:r>
              <a:rPr lang="en-US" sz="900" dirty="0">
                <a:solidFill>
                  <a:srgbClr val="FFFF00"/>
                </a:solidFill>
              </a:rPr>
              <a:t>No support </a:t>
            </a:r>
            <a:r>
              <a:rPr lang="en-US" sz="900" dirty="0"/>
              <a:t>to events or programs where the real or apparent purpose is to stage </a:t>
            </a:r>
            <a:r>
              <a:rPr lang="en-US" sz="900" dirty="0">
                <a:solidFill>
                  <a:srgbClr val="FFFF00"/>
                </a:solidFill>
              </a:rPr>
              <a:t>controversy or confrontation</a:t>
            </a:r>
            <a:r>
              <a:rPr lang="en-US" sz="900" dirty="0"/>
              <a:t>.</a:t>
            </a:r>
            <a:endParaRPr lang="en-US" sz="1800" dirty="0"/>
          </a:p>
          <a:p>
            <a:pPr lvl="0" eaLnBrk="1" hangingPunct="1">
              <a:lnSpc>
                <a:spcPct val="80000"/>
              </a:lnSpc>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Reflection</a:t>
            </a:r>
            <a:r>
              <a:rPr lang="en-US" sz="900" dirty="0">
                <a:latin typeface="Arial" pitchFamily="34" charset="0"/>
                <a:cs typeface="Times New Roman" pitchFamily="18" charset="0"/>
              </a:rPr>
              <a:t>:  Do you think that this should be allowed?  Could such use ever be consistent with the performance of a mission of the Department?  Could questions of preferential treatment arise?  Why should we use taxpayer dollars to pay for the support of private entities?</a:t>
            </a:r>
          </a:p>
          <a:p>
            <a:pPr lvl="0" eaLnBrk="1" hangingPunct="1">
              <a:lnSpc>
                <a:spcPct val="80000"/>
              </a:lnSpc>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Scenario</a:t>
            </a:r>
            <a:r>
              <a:rPr lang="en-US" sz="900" dirty="0">
                <a:latin typeface="Arial" pitchFamily="34" charset="0"/>
                <a:cs typeface="Times New Roman" pitchFamily="18" charset="0"/>
              </a:rPr>
              <a:t>:  As the Recreation Officer at Fort </a:t>
            </a:r>
            <a:r>
              <a:rPr lang="en-US" sz="900" dirty="0" err="1">
                <a:latin typeface="Arial" pitchFamily="34" charset="0"/>
                <a:cs typeface="Times New Roman" pitchFamily="18" charset="0"/>
              </a:rPr>
              <a:t>Morly</a:t>
            </a:r>
            <a:r>
              <a:rPr lang="en-US" sz="900" dirty="0">
                <a:latin typeface="Arial" pitchFamily="34" charset="0"/>
                <a:cs typeface="Times New Roman" pitchFamily="18" charset="0"/>
              </a:rPr>
              <a:t>, Tennessee, you are responsible for all recreational facilities on post.  A local private school asks permission to use the post basketball court on Saturday afternoon for a championship game.  You would like to say "yes" because no one else is using the court then, and such use would be in the Department’s community relations interests,</a:t>
            </a:r>
            <a:r>
              <a:rPr lang="en-US" sz="900" baseline="0" dirty="0">
                <a:latin typeface="Arial" pitchFamily="34" charset="0"/>
                <a:cs typeface="Times New Roman" pitchFamily="18" charset="0"/>
              </a:rPr>
              <a:t> b</a:t>
            </a:r>
            <a:r>
              <a:rPr lang="en-US" sz="900" dirty="0">
                <a:latin typeface="Arial" pitchFamily="34" charset="0"/>
                <a:cs typeface="Times New Roman" pitchFamily="18" charset="0"/>
              </a:rPr>
              <a:t>ut you know that if you approve the request, it will encourage other youth and civic groups in the community to request the use of the athletic facilities, and you will be unable to accommodate all the requests.</a:t>
            </a:r>
          </a:p>
          <a:p>
            <a:pPr lvl="0" eaLnBrk="1" hangingPunct="1">
              <a:lnSpc>
                <a:spcPct val="80000"/>
              </a:lnSpc>
              <a:buFontTx/>
              <a:buChar char="•"/>
            </a:pPr>
            <a:r>
              <a:rPr lang="en-US" sz="900" b="1" dirty="0">
                <a:latin typeface="Arial" pitchFamily="34" charset="0"/>
                <a:cs typeface="Times New Roman" pitchFamily="18" charset="0"/>
              </a:rPr>
              <a:t>  </a:t>
            </a:r>
            <a:r>
              <a:rPr lang="en-US" sz="900" b="1" u="sng" dirty="0">
                <a:latin typeface="Arial" pitchFamily="34" charset="0"/>
                <a:cs typeface="Times New Roman" pitchFamily="18" charset="0"/>
              </a:rPr>
              <a:t>Question</a:t>
            </a:r>
            <a:r>
              <a:rPr lang="en-US" sz="900" dirty="0">
                <a:latin typeface="Arial" pitchFamily="34" charset="0"/>
                <a:cs typeface="Times New Roman" pitchFamily="18" charset="0"/>
              </a:rPr>
              <a:t>:  What should you tell the private school?</a:t>
            </a:r>
          </a:p>
          <a:p>
            <a:pPr eaLnBrk="1" hangingPunct="1">
              <a:lnSpc>
                <a:spcPct val="80000"/>
              </a:lnSpc>
              <a:buFontTx/>
              <a:buChar char="•"/>
            </a:pPr>
            <a:endParaRPr lang="en-US" sz="900" dirty="0">
              <a:latin typeface="Arial" pitchFamily="34" charset="0"/>
              <a:cs typeface="Times New Roman" pitchFamily="18" charset="0"/>
            </a:endParaRPr>
          </a:p>
          <a:p>
            <a:pPr eaLnBrk="1" hangingPunct="1">
              <a:lnSpc>
                <a:spcPct val="80000"/>
              </a:lnSpc>
            </a:pPr>
            <a:endParaRPr lang="en-US" sz="900" dirty="0">
              <a:latin typeface="Arial" pitchFamily="34" charset="0"/>
              <a:cs typeface="Times New Roman" pitchFamily="18" charset="0"/>
            </a:endParaRPr>
          </a:p>
          <a:p>
            <a:pPr eaLnBrk="1" hangingPunct="1">
              <a:lnSpc>
                <a:spcPct val="80000"/>
              </a:lnSpc>
            </a:pPr>
            <a:endParaRPr lang="en-US" sz="900" dirty="0">
              <a:cs typeface="Times New Roman" pitchFamily="18" charset="0"/>
            </a:endParaRPr>
          </a:p>
          <a:p>
            <a:pPr eaLnBrk="1" hangingPunct="1">
              <a:lnSpc>
                <a:spcPct val="80000"/>
              </a:lnSpc>
            </a:pPr>
            <a:endParaRPr lang="en-US" sz="900" dirty="0">
              <a:cs typeface="Times New Roman" pitchFamily="18" charset="0"/>
            </a:endParaRPr>
          </a:p>
        </p:txBody>
      </p:sp>
    </p:spTree>
    <p:extLst>
      <p:ext uri="{BB962C8B-B14F-4D97-AF65-F5344CB8AC3E}">
        <p14:creationId xmlns:p14="http://schemas.microsoft.com/office/powerpoint/2010/main" val="2728376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6414C0B3-0E39-4D58-9494-109CB35B7F57}" type="slidenum">
              <a:rPr lang="en-US" smtClean="0"/>
              <a:pPr/>
              <a:t>25</a:t>
            </a:fld>
            <a:endParaRPr lang="en-US"/>
          </a:p>
        </p:txBody>
      </p:sp>
      <p:sp>
        <p:nvSpPr>
          <p:cNvPr id="173059" name="Rectangle 2"/>
          <p:cNvSpPr>
            <a:spLocks noGrp="1" noRot="1" noChangeAspect="1" noChangeArrowheads="1" noTextEdit="1"/>
          </p:cNvSpPr>
          <p:nvPr>
            <p:ph type="sldImg"/>
          </p:nvPr>
        </p:nvSpPr>
        <p:spPr>
          <a:xfrm>
            <a:off x="342900" y="676275"/>
            <a:ext cx="6248400" cy="3514725"/>
          </a:xfrm>
          <a:ln/>
        </p:spPr>
      </p:sp>
      <p:sp>
        <p:nvSpPr>
          <p:cNvPr id="173060" name="Rectangle 3"/>
          <p:cNvSpPr>
            <a:spLocks noGrp="1" noChangeArrowheads="1"/>
          </p:cNvSpPr>
          <p:nvPr>
            <p:ph type="body" idx="1"/>
          </p:nvPr>
        </p:nvSpPr>
        <p:spPr>
          <a:xfrm>
            <a:off x="701359" y="4514485"/>
            <a:ext cx="5607684" cy="4183380"/>
          </a:xfrm>
          <a:noFill/>
          <a:ln/>
        </p:spPr>
        <p:txBody>
          <a:bodyPr/>
          <a:lstStyle/>
          <a:p>
            <a:pPr marL="687377" lvl="1" indent="-229126" eaLnBrk="1" hangingPunct="1"/>
            <a:r>
              <a:rPr lang="en-US" dirty="0">
                <a:cs typeface="Times New Roman" pitchFamily="18" charset="0"/>
              </a:rPr>
              <a:t> </a:t>
            </a:r>
          </a:p>
          <a:p>
            <a:pPr marL="229126" indent="-229126" eaLnBrk="1" hangingPunct="1"/>
            <a:r>
              <a:rPr lang="en-US" dirty="0">
                <a:cs typeface="Times New Roman" pitchFamily="18" charset="0"/>
              </a:rPr>
              <a:t> </a:t>
            </a:r>
          </a:p>
        </p:txBody>
      </p:sp>
      <p:sp>
        <p:nvSpPr>
          <p:cNvPr id="173061" name="Rectangle 4"/>
          <p:cNvSpPr>
            <a:spLocks noChangeArrowheads="1"/>
          </p:cNvSpPr>
          <p:nvPr/>
        </p:nvSpPr>
        <p:spPr bwMode="auto">
          <a:xfrm>
            <a:off x="757021" y="4495383"/>
            <a:ext cx="5649034" cy="407513"/>
          </a:xfrm>
          <a:prstGeom prst="rect">
            <a:avLst/>
          </a:prstGeom>
          <a:noFill/>
          <a:ln w="9525">
            <a:noFill/>
            <a:miter lim="800000"/>
            <a:headEnd/>
            <a:tailEnd/>
          </a:ln>
        </p:spPr>
        <p:txBody>
          <a:bodyPr lIns="91650" tIns="45825" rIns="91650" bIns="45825">
            <a:spAutoFit/>
          </a:bodyPr>
          <a:lstStyle/>
          <a:p>
            <a:pPr>
              <a:spcBef>
                <a:spcPct val="30000"/>
              </a:spcBef>
              <a:buFontTx/>
              <a:buChar char="•"/>
            </a:pPr>
            <a:r>
              <a:rPr lang="en-US" sz="900" b="1" dirty="0">
                <a:latin typeface="Arial" pitchFamily="34" charset="0"/>
              </a:rPr>
              <a:t> Instructor Comments:  </a:t>
            </a:r>
          </a:p>
          <a:p>
            <a:pPr lvl="1">
              <a:spcBef>
                <a:spcPct val="30000"/>
              </a:spcBef>
              <a:buFontTx/>
              <a:buChar char="•"/>
            </a:pPr>
            <a:r>
              <a:rPr lang="en-US" sz="900" dirty="0">
                <a:latin typeface="Arial" pitchFamily="34" charset="0"/>
              </a:rPr>
              <a:t> </a:t>
            </a:r>
            <a:r>
              <a:rPr lang="en-US" sz="900" u="sng" dirty="0">
                <a:latin typeface="Arial" pitchFamily="34" charset="0"/>
              </a:rPr>
              <a:t>Please choose the best answer</a:t>
            </a:r>
            <a:r>
              <a:rPr lang="en-US" sz="900" dirty="0">
                <a:latin typeface="Arial" pitchFamily="34" charset="0"/>
              </a:rPr>
              <a:t>.  Should the general rule apply?  Should there be an exception?</a:t>
            </a:r>
          </a:p>
        </p:txBody>
      </p:sp>
    </p:spTree>
    <p:extLst>
      <p:ext uri="{BB962C8B-B14F-4D97-AF65-F5344CB8AC3E}">
        <p14:creationId xmlns:p14="http://schemas.microsoft.com/office/powerpoint/2010/main" val="1162683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8EBF2AB5-4B0C-4582-B575-A32AA6E196AC}" type="slidenum">
              <a:rPr lang="en-US" smtClean="0"/>
              <a:pPr/>
              <a:t>26</a:t>
            </a:fld>
            <a:endParaRPr lang="en-US"/>
          </a:p>
        </p:txBody>
      </p:sp>
      <p:sp>
        <p:nvSpPr>
          <p:cNvPr id="174083" name="Rectangle 2"/>
          <p:cNvSpPr>
            <a:spLocks noGrp="1" noRot="1" noChangeAspect="1" noChangeArrowheads="1" noTextEdit="1"/>
          </p:cNvSpPr>
          <p:nvPr>
            <p:ph type="sldImg"/>
          </p:nvPr>
        </p:nvSpPr>
        <p:spPr>
          <a:xfrm>
            <a:off x="342900" y="676275"/>
            <a:ext cx="6248400" cy="3514725"/>
          </a:xfrm>
          <a:ln/>
        </p:spPr>
      </p:sp>
      <p:sp>
        <p:nvSpPr>
          <p:cNvPr id="174084" name="Rectangle 3"/>
          <p:cNvSpPr>
            <a:spLocks noGrp="1" noChangeArrowheads="1"/>
          </p:cNvSpPr>
          <p:nvPr>
            <p:ph type="body" idx="1"/>
          </p:nvPr>
        </p:nvSpPr>
        <p:spPr>
          <a:xfrm>
            <a:off x="701359" y="4514485"/>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rPr>
              <a:t>  Answer #2 is correct. </a:t>
            </a:r>
            <a:r>
              <a:rPr lang="en-US" sz="900" dirty="0">
                <a:solidFill>
                  <a:srgbClr val="000000"/>
                </a:solidFill>
                <a:latin typeface="Arial" pitchFamily="34" charset="0"/>
                <a:cs typeface="Times New Roman" pitchFamily="18" charset="0"/>
              </a:rPr>
              <a:t>You may only support the private school’s championship game if the support meets all seven of the criteria in DODI 5410.19-V2, para. 3.2.  Here, one of the criteria is not met because you will be unable to accommodate other requests for support for comparable events of other similar youth and civic groups.  </a:t>
            </a:r>
          </a:p>
          <a:p>
            <a:pPr lvl="0" eaLnBrk="1" hangingPunct="1">
              <a:buFontTx/>
              <a:buChar char="•"/>
            </a:pPr>
            <a:r>
              <a:rPr lang="en-US" sz="900" dirty="0">
                <a:latin typeface="Arial" pitchFamily="34" charset="0"/>
              </a:rPr>
              <a:t>  Answer #1 is incorrect. </a:t>
            </a:r>
            <a:r>
              <a:rPr lang="en-US" sz="900" dirty="0">
                <a:latin typeface="Arial" pitchFamily="34" charset="0"/>
                <a:cs typeface="Times New Roman" pitchFamily="18" charset="0"/>
              </a:rPr>
              <a:t>You may only support the private school’s championship game if the support meets </a:t>
            </a:r>
            <a:r>
              <a:rPr lang="en-US" sz="900" u="sng" dirty="0">
                <a:latin typeface="Arial" pitchFamily="34" charset="0"/>
                <a:cs typeface="Times New Roman" pitchFamily="18" charset="0"/>
              </a:rPr>
              <a:t>all</a:t>
            </a:r>
            <a:r>
              <a:rPr lang="en-US" sz="900" u="none" baseline="0" dirty="0">
                <a:latin typeface="Arial" pitchFamily="34" charset="0"/>
                <a:cs typeface="Times New Roman" pitchFamily="18" charset="0"/>
              </a:rPr>
              <a:t> </a:t>
            </a:r>
            <a:r>
              <a:rPr lang="en-US" sz="900" dirty="0">
                <a:latin typeface="Arial" pitchFamily="34" charset="0"/>
                <a:cs typeface="Times New Roman" pitchFamily="18" charset="0"/>
              </a:rPr>
              <a:t>of the criteria in the general rule.  If you can’t support similar requests from comparable groups, you will be giving the private school preferential treatment.</a:t>
            </a:r>
          </a:p>
          <a:p>
            <a:pPr lvl="0" eaLnBrk="1" hangingPunct="1">
              <a:buFontTx/>
              <a:buChar char="•"/>
            </a:pPr>
            <a:r>
              <a:rPr lang="en-US" sz="900" dirty="0">
                <a:latin typeface="Arial" pitchFamily="34" charset="0"/>
              </a:rPr>
              <a:t>  Answer #3 is incorrect.  </a:t>
            </a:r>
            <a:r>
              <a:rPr lang="en-US" sz="900" dirty="0">
                <a:latin typeface="Arial" pitchFamily="34" charset="0"/>
                <a:cs typeface="Times New Roman" pitchFamily="18" charset="0"/>
              </a:rPr>
              <a:t>Although the result is right, Government resources may be used to support events of private groups under certain criteria, which make clear that it is in the Department’s interest to support the event.  In this case, since you are not able to accommodate similar requests from comparable groups, you do not meet all of the criteria.</a:t>
            </a:r>
          </a:p>
          <a:p>
            <a:pPr lvl="0" eaLnBrk="1" hangingPunct="1">
              <a:buFontTx/>
              <a:buChar char="•"/>
            </a:pPr>
            <a:r>
              <a:rPr lang="en-US" sz="900" dirty="0">
                <a:latin typeface="Arial" pitchFamily="34" charset="0"/>
                <a:cs typeface="Times New Roman" pitchFamily="18" charset="0"/>
              </a:rPr>
              <a:t>  Before leaving the scenario, we want to reiterate that the three criteria we gave you for supporting an event of a nonfederal entity are not all of the criteria, but just the ones that are usually the most difficult to attain.  Another criterion that sometimes becomes very important relates to whether the nonfederal entity is charging an admission fee for the event.</a:t>
            </a:r>
          </a:p>
        </p:txBody>
      </p:sp>
    </p:spTree>
    <p:extLst>
      <p:ext uri="{BB962C8B-B14F-4D97-AF65-F5344CB8AC3E}">
        <p14:creationId xmlns:p14="http://schemas.microsoft.com/office/powerpoint/2010/main" val="2808950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342900" y="676275"/>
            <a:ext cx="6248400" cy="3514725"/>
          </a:xfrm>
          <a:ln/>
        </p:spPr>
      </p:sp>
      <p:sp>
        <p:nvSpPr>
          <p:cNvPr id="175107" name="Rectangle 3"/>
          <p:cNvSpPr>
            <a:spLocks noGrp="1" noChangeArrowheads="1"/>
          </p:cNvSpPr>
          <p:nvPr>
            <p:ph type="body" idx="1"/>
          </p:nvPr>
        </p:nvSpPr>
        <p:spPr>
          <a:noFill/>
          <a:ln/>
        </p:spPr>
        <p:txBody>
          <a:bodyPr/>
          <a:lstStyle/>
          <a:p>
            <a:pPr eaLnBrk="1" hangingPunct="1">
              <a:lnSpc>
                <a:spcPct val="80000"/>
              </a:lnSpc>
            </a:pPr>
            <a:r>
              <a:rPr lang="en-US" sz="800" dirty="0">
                <a:solidFill>
                  <a:srgbClr val="17375E"/>
                </a:solidFill>
              </a:rPr>
              <a:t>INSTRUCTOR NOTE:</a:t>
            </a:r>
            <a:r>
              <a:rPr lang="en-US" sz="800" baseline="0" dirty="0">
                <a:solidFill>
                  <a:srgbClr val="17375E"/>
                </a:solidFill>
              </a:rPr>
              <a:t>  You should review 5 CFR 2635 subparts B and C prior to providing ethics training. </a:t>
            </a:r>
            <a:endParaRPr lang="en-US" sz="800" dirty="0">
              <a:solidFill>
                <a:srgbClr val="17375E"/>
              </a:solidFill>
            </a:endParaRPr>
          </a:p>
          <a:p>
            <a:pPr>
              <a:lnSpc>
                <a:spcPct val="80000"/>
              </a:lnSpc>
            </a:pPr>
            <a:endParaRPr lang="en-US" sz="800" dirty="0"/>
          </a:p>
        </p:txBody>
      </p:sp>
    </p:spTree>
    <p:extLst>
      <p:ext uri="{BB962C8B-B14F-4D97-AF65-F5344CB8AC3E}">
        <p14:creationId xmlns:p14="http://schemas.microsoft.com/office/powerpoint/2010/main" val="1756387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342900" y="676275"/>
            <a:ext cx="6248400" cy="3514725"/>
          </a:xfrm>
          <a:ln/>
        </p:spPr>
      </p:sp>
      <p:sp>
        <p:nvSpPr>
          <p:cNvPr id="176131" name="Rectangle 3"/>
          <p:cNvSpPr>
            <a:spLocks noGrp="1" noChangeArrowheads="1"/>
          </p:cNvSpPr>
          <p:nvPr>
            <p:ph type="body" idx="1"/>
          </p:nvPr>
        </p:nvSpPr>
        <p:spPr>
          <a:noFill/>
          <a:ln/>
        </p:spPr>
        <p:txBody>
          <a:bodyPr/>
          <a:lstStyle/>
          <a:p>
            <a:pPr>
              <a:buFontTx/>
              <a:buNone/>
            </a:pPr>
            <a:r>
              <a:rPr lang="en-US" b="1" dirty="0">
                <a:latin typeface="Arial" pitchFamily="34" charset="0"/>
                <a:cs typeface="Arial" pitchFamily="34" charset="0"/>
              </a:rPr>
              <a:t>Instructor Comments:</a:t>
            </a:r>
          </a:p>
          <a:p>
            <a:pPr marL="115614" lvl="0">
              <a:buFontTx/>
              <a:buChar char="•"/>
            </a:pPr>
            <a:r>
              <a:rPr lang="en-US" b="1" dirty="0">
                <a:latin typeface="Arial" pitchFamily="34" charset="0"/>
                <a:cs typeface="Arial" pitchFamily="34" charset="0"/>
              </a:rPr>
              <a:t>  </a:t>
            </a:r>
            <a:r>
              <a:rPr lang="en-US" dirty="0">
                <a:latin typeface="Arial" pitchFamily="34" charset="0"/>
                <a:cs typeface="Arial" pitchFamily="34" charset="0"/>
              </a:rPr>
              <a:t>We are going to focus on the following areas:</a:t>
            </a:r>
          </a:p>
          <a:p>
            <a:pPr marL="115614" lvl="0">
              <a:buFontTx/>
              <a:buChar char="•"/>
            </a:pPr>
            <a:r>
              <a:rPr lang="en-US" b="1" dirty="0">
                <a:latin typeface="Arial" pitchFamily="34" charset="0"/>
                <a:cs typeface="Arial" pitchFamily="34" charset="0"/>
              </a:rPr>
              <a:t>  First</a:t>
            </a:r>
            <a:r>
              <a:rPr lang="en-US" dirty="0">
                <a:latin typeface="Arial" pitchFamily="34" charset="0"/>
                <a:cs typeface="Arial" pitchFamily="34" charset="0"/>
              </a:rPr>
              <a:t>, what is a </a:t>
            </a:r>
            <a:r>
              <a:rPr lang="en-US" i="1" dirty="0">
                <a:latin typeface="Arial" pitchFamily="34" charset="0"/>
                <a:cs typeface="Arial" pitchFamily="34" charset="0"/>
              </a:rPr>
              <a:t>gift?</a:t>
            </a:r>
          </a:p>
          <a:p>
            <a:pPr marL="115614" lvl="0">
              <a:buFontTx/>
              <a:buChar char="•"/>
            </a:pPr>
            <a:r>
              <a:rPr lang="en-US" i="1" dirty="0">
                <a:latin typeface="Arial" pitchFamily="34" charset="0"/>
                <a:cs typeface="Arial" pitchFamily="34" charset="0"/>
              </a:rPr>
              <a:t>  </a:t>
            </a:r>
            <a:r>
              <a:rPr lang="en-US" b="1" dirty="0">
                <a:latin typeface="Arial" pitchFamily="34" charset="0"/>
                <a:cs typeface="Arial" pitchFamily="34" charset="0"/>
              </a:rPr>
              <a:t>Second</a:t>
            </a:r>
            <a:r>
              <a:rPr lang="en-US" dirty="0">
                <a:latin typeface="Arial" pitchFamily="34" charset="0"/>
                <a:cs typeface="Arial" pitchFamily="34" charset="0"/>
              </a:rPr>
              <a:t>, are there any specific items that are not gifts?</a:t>
            </a:r>
          </a:p>
          <a:p>
            <a:pPr marL="115614" lvl="0">
              <a:buFontTx/>
              <a:buChar char="•"/>
            </a:pPr>
            <a:r>
              <a:rPr lang="en-US" b="1" dirty="0">
                <a:latin typeface="Arial" pitchFamily="34" charset="0"/>
                <a:cs typeface="Arial" pitchFamily="34" charset="0"/>
              </a:rPr>
              <a:t>  Third</a:t>
            </a:r>
            <a:r>
              <a:rPr lang="en-US" dirty="0">
                <a:latin typeface="Arial" pitchFamily="34" charset="0"/>
                <a:cs typeface="Arial" pitchFamily="34" charset="0"/>
              </a:rPr>
              <a:t>, what are the rules governing the acceptance of gifts from specific sources?  We will discuss gifts from outside sources, fellow employees and foreign governments.</a:t>
            </a:r>
          </a:p>
          <a:p>
            <a:pPr marL="115614" lvl="0">
              <a:buFontTx/>
              <a:buChar char="•"/>
            </a:pPr>
            <a:r>
              <a:rPr lang="en-US" b="1" dirty="0">
                <a:latin typeface="Arial" pitchFamily="34" charset="0"/>
                <a:cs typeface="Arial" pitchFamily="34" charset="0"/>
              </a:rPr>
              <a:t>  Lastly</a:t>
            </a:r>
            <a:r>
              <a:rPr lang="en-US" dirty="0">
                <a:latin typeface="Arial" pitchFamily="34" charset="0"/>
                <a:cs typeface="Arial" pitchFamily="34" charset="0"/>
              </a:rPr>
              <a:t>, if you are given a gift that you cannot keep, what are your alternatives?</a:t>
            </a:r>
          </a:p>
        </p:txBody>
      </p:sp>
    </p:spTree>
    <p:extLst>
      <p:ext uri="{BB962C8B-B14F-4D97-AF65-F5344CB8AC3E}">
        <p14:creationId xmlns:p14="http://schemas.microsoft.com/office/powerpoint/2010/main" val="1453012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342900" y="676275"/>
            <a:ext cx="6248400" cy="3514725"/>
          </a:xfrm>
          <a:ln/>
        </p:spPr>
      </p:sp>
      <p:sp>
        <p:nvSpPr>
          <p:cNvPr id="176131" name="Rectangle 3"/>
          <p:cNvSpPr>
            <a:spLocks noGrp="1" noChangeArrowheads="1"/>
          </p:cNvSpPr>
          <p:nvPr>
            <p:ph type="body" idx="1"/>
          </p:nvPr>
        </p:nvSpPr>
        <p:spPr>
          <a:ln/>
        </p:spPr>
        <p:txBody>
          <a:bodyPr/>
          <a:lstStyle/>
          <a:p>
            <a:pPr marL="0" lvl="2" eaLnBrk="1" hangingPunct="1">
              <a:buFont typeface="Arial" pitchFamily="34" charset="0"/>
              <a:buNone/>
              <a:defRPr/>
            </a:pPr>
            <a:r>
              <a:rPr lang="en-US" b="1" dirty="0">
                <a:latin typeface="Arial" pitchFamily="34" charset="0"/>
                <a:cs typeface="Arial" pitchFamily="34" charset="0"/>
              </a:rPr>
              <a:t>Instructor Comments:</a:t>
            </a:r>
          </a:p>
          <a:p>
            <a:pPr marL="172896" lvl="1" eaLnBrk="1" hangingPunct="1">
              <a:buFont typeface="Arial" pitchFamily="34" charset="0"/>
              <a:buChar char="•"/>
              <a:defRPr/>
            </a:pPr>
            <a:r>
              <a:rPr lang="en-US" b="1" dirty="0">
                <a:latin typeface="Arial" pitchFamily="34" charset="0"/>
                <a:cs typeface="Arial" pitchFamily="34" charset="0"/>
              </a:rPr>
              <a:t>  What is a gift?</a:t>
            </a:r>
            <a:r>
              <a:rPr lang="en-US" dirty="0">
                <a:latin typeface="Arial" pitchFamily="34" charset="0"/>
                <a:cs typeface="Arial" pitchFamily="34" charset="0"/>
              </a:rPr>
              <a:t>  A gift is anything of monetary value, such as cash, meals, hospitality, trips, tickets to events, discounts, and services. </a:t>
            </a:r>
          </a:p>
          <a:p>
            <a:pPr marL="172896" lvl="1" eaLnBrk="1" hangingPunct="1">
              <a:buFont typeface="Arial" pitchFamily="34" charset="0"/>
              <a:buChar char="•"/>
              <a:defRPr/>
            </a:pPr>
            <a:r>
              <a:rPr lang="en-US" dirty="0">
                <a:latin typeface="Arial" pitchFamily="34" charset="0"/>
                <a:cs typeface="Arial" pitchFamily="34" charset="0"/>
              </a:rPr>
              <a:t>  It can be a</a:t>
            </a:r>
            <a:r>
              <a:rPr lang="en-US" b="1" dirty="0">
                <a:latin typeface="Arial" pitchFamily="34" charset="0"/>
                <a:cs typeface="Arial" pitchFamily="34" charset="0"/>
              </a:rPr>
              <a:t> </a:t>
            </a:r>
            <a:r>
              <a:rPr lang="en-US" dirty="0">
                <a:latin typeface="Arial" pitchFamily="34" charset="0"/>
                <a:cs typeface="Arial" pitchFamily="34" charset="0"/>
              </a:rPr>
              <a:t>gratuity, discount, favor, entertainment, hospitality, forbearance, training, transportation, lodging, meal, or anything else of monetary value.</a:t>
            </a:r>
          </a:p>
          <a:p>
            <a:pPr lvl="2" eaLnBrk="1" hangingPunct="1">
              <a:defRPr/>
            </a:pPr>
            <a:endParaRPr lang="en-US" dirty="0">
              <a:solidFill>
                <a:srgbClr val="17375E"/>
              </a:solidFill>
            </a:endParaRPr>
          </a:p>
          <a:p>
            <a:pPr>
              <a:defRPr/>
            </a:pPr>
            <a:r>
              <a:rPr lang="en-US" sz="1000" b="0" i="0" kern="1200" dirty="0">
                <a:solidFill>
                  <a:schemeClr val="tx1"/>
                </a:solidFill>
                <a:effectLst/>
                <a:latin typeface="Arial" charset="0"/>
                <a:ea typeface="+mn-ea"/>
                <a:cs typeface="+mn-cs"/>
              </a:rPr>
              <a:t>The definition of a Gift is found at 5 CFR 2635.203(b):</a:t>
            </a:r>
            <a:r>
              <a:rPr lang="en-US" sz="1000" b="0" i="0" kern="1200" baseline="0" dirty="0">
                <a:solidFill>
                  <a:schemeClr val="tx1"/>
                </a:solidFill>
                <a:effectLst/>
                <a:latin typeface="Arial" charset="0"/>
                <a:ea typeface="+mn-ea"/>
                <a:cs typeface="+mn-cs"/>
              </a:rPr>
              <a:t>  </a:t>
            </a:r>
            <a:r>
              <a:rPr lang="en-US" sz="1000" b="0" i="1" kern="1200" dirty="0">
                <a:solidFill>
                  <a:schemeClr val="tx1"/>
                </a:solidFill>
                <a:effectLst/>
                <a:latin typeface="Arial" charset="0"/>
                <a:ea typeface="+mn-ea"/>
                <a:cs typeface="+mn-cs"/>
              </a:rPr>
              <a:t>Gift</a:t>
            </a:r>
            <a:r>
              <a:rPr lang="en-US" sz="1000" b="0" i="0" kern="1200" dirty="0">
                <a:solidFill>
                  <a:schemeClr val="tx1"/>
                </a:solidFill>
                <a:effectLst/>
                <a:latin typeface="Arial" charset="0"/>
                <a:ea typeface="+mn-ea"/>
                <a:cs typeface="+mn-cs"/>
              </a:rPr>
              <a:t> includes any gratuity, favor, discount, entertainment, hospitality, loan, forbearance, or other item having monetary value. It includes services as well as gifts of training, transportation, local travel, lodgings and meals, whether provided in-kind, by purchase of a ticket, payment in advance, or reimbursement after the expense has been incurred.  There are a</a:t>
            </a:r>
            <a:r>
              <a:rPr lang="en-US" sz="1000" b="0" i="0" kern="1200" baseline="0" dirty="0">
                <a:solidFill>
                  <a:schemeClr val="tx1"/>
                </a:solidFill>
                <a:effectLst/>
                <a:latin typeface="Arial" charset="0"/>
                <a:ea typeface="+mn-ea"/>
                <a:cs typeface="+mn-cs"/>
              </a:rPr>
              <a:t> number of things however that are specifically excluded from the definition of a gift.</a:t>
            </a:r>
            <a:endParaRPr lang="en-US" dirty="0"/>
          </a:p>
        </p:txBody>
      </p:sp>
    </p:spTree>
    <p:extLst>
      <p:ext uri="{BB962C8B-B14F-4D97-AF65-F5344CB8AC3E}">
        <p14:creationId xmlns:p14="http://schemas.microsoft.com/office/powerpoint/2010/main" val="405150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67661C08-0364-436B-90EE-6DF9A145BE8F}" type="slidenum">
              <a:rPr lang="en-US" smtClean="0"/>
              <a:pPr/>
              <a:t>3</a:t>
            </a:fld>
            <a:endParaRPr lang="en-US"/>
          </a:p>
        </p:txBody>
      </p:sp>
      <p:sp>
        <p:nvSpPr>
          <p:cNvPr id="143363" name="Rectangle 2"/>
          <p:cNvSpPr>
            <a:spLocks noGrp="1" noRot="1" noChangeAspect="1" noChangeArrowheads="1" noTextEdit="1"/>
          </p:cNvSpPr>
          <p:nvPr>
            <p:ph type="sldImg"/>
          </p:nvPr>
        </p:nvSpPr>
        <p:spPr>
          <a:xfrm>
            <a:off x="342900" y="676275"/>
            <a:ext cx="6248400" cy="3514725"/>
          </a:xfrm>
          <a:ln/>
        </p:spPr>
      </p:sp>
      <p:sp>
        <p:nvSpPr>
          <p:cNvPr id="143364" name="Rectangle 3"/>
          <p:cNvSpPr>
            <a:spLocks noGrp="1" noChangeArrowheads="1"/>
          </p:cNvSpPr>
          <p:nvPr>
            <p:ph type="body" idx="1"/>
          </p:nvPr>
        </p:nvSpPr>
        <p:spPr>
          <a:xfrm>
            <a:off x="701359" y="4590893"/>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rPr>
              <a:t>  If you have questions on how the ethics rules may apply to your particular situation, please contact your ethics official </a:t>
            </a:r>
            <a:r>
              <a:rPr lang="en-US" sz="900" i="1" dirty="0">
                <a:latin typeface="Arial" pitchFamily="34" charset="0"/>
              </a:rPr>
              <a:t>before</a:t>
            </a:r>
            <a:r>
              <a:rPr lang="en-US" sz="900" dirty="0">
                <a:latin typeface="Arial" pitchFamily="34" charset="0"/>
              </a:rPr>
              <a:t> taking action.  It is much smarter (and safer) to get advice in advance, to avoid the risk of taking inappropriate actions, even though they may be very well-intentioned.  Improper conduct may be career-ending, as well as result in costly civil or criminal penalties, or adverse administrative actions.</a:t>
            </a:r>
          </a:p>
          <a:p>
            <a:pPr lvl="0" eaLnBrk="1" hangingPunct="1">
              <a:buFontTx/>
              <a:buChar char="•"/>
            </a:pPr>
            <a:r>
              <a:rPr lang="en-US" sz="900" dirty="0">
                <a:latin typeface="Arial" pitchFamily="34" charset="0"/>
              </a:rPr>
              <a:t>  The information in this</a:t>
            </a:r>
            <a:r>
              <a:rPr lang="en-US" sz="900" baseline="0" dirty="0">
                <a:latin typeface="Arial" pitchFamily="34" charset="0"/>
              </a:rPr>
              <a:t> training package will assist you with spotting issues.  The best practice for issue spotting is to include your ethics official during planning meetings for activities that require consideration of these ethical rules.</a:t>
            </a:r>
            <a:endParaRPr lang="en-US" sz="900" dirty="0">
              <a:latin typeface="Arial" pitchFamily="34" charset="0"/>
            </a:endParaRPr>
          </a:p>
          <a:p>
            <a:pPr eaLnBrk="1" hangingPunct="1"/>
            <a:endParaRPr lang="en-US" sz="900" dirty="0">
              <a:latin typeface="Arial" pitchFamily="34" charset="0"/>
            </a:endParaRPr>
          </a:p>
          <a:p>
            <a:pPr eaLnBrk="1" hangingPunct="1"/>
            <a:endParaRPr lang="en-US" dirty="0"/>
          </a:p>
        </p:txBody>
      </p:sp>
    </p:spTree>
    <p:extLst>
      <p:ext uri="{BB962C8B-B14F-4D97-AF65-F5344CB8AC3E}">
        <p14:creationId xmlns:p14="http://schemas.microsoft.com/office/powerpoint/2010/main" val="2710709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342900" y="676275"/>
            <a:ext cx="6248400" cy="3514725"/>
          </a:xfrm>
          <a:ln/>
        </p:spPr>
      </p:sp>
      <p:sp>
        <p:nvSpPr>
          <p:cNvPr id="177155" name="Rectangle 3"/>
          <p:cNvSpPr>
            <a:spLocks noGrp="1" noChangeArrowheads="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 Comments: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Arial" pitchFamily="34" charset="0"/>
                <a:cs typeface="Arial" pitchFamily="34" charset="0"/>
              </a:rPr>
              <a:t>Now for the second question:   Are there any specific items that are not considered to be gifts and are therefore acceptable?  The following are items that are not gifts even though they have monetary value. If offered, you may keep the below items because they are not considered to be gifts.  Under </a:t>
            </a:r>
            <a:r>
              <a:rPr lang="en-US" dirty="0"/>
              <a:t>5 C.F.R. § 2635.203(b),</a:t>
            </a:r>
            <a:r>
              <a:rPr lang="en-US" baseline="0" dirty="0"/>
              <a:t> </a:t>
            </a:r>
            <a:r>
              <a:rPr lang="en-US" dirty="0">
                <a:latin typeface="Arial" pitchFamily="34" charset="0"/>
                <a:cs typeface="Arial" pitchFamily="34" charset="0"/>
              </a:rPr>
              <a:t>10 exclusions (meaning item is not a gift), such as:</a:t>
            </a:r>
          </a:p>
          <a:p>
            <a:pPr marL="630096">
              <a:buFont typeface="Arial" pitchFamily="34" charset="0"/>
              <a:buNone/>
              <a:defRPr/>
            </a:pPr>
            <a:r>
              <a:rPr lang="en-US" dirty="0">
                <a:latin typeface="Arial" pitchFamily="34" charset="0"/>
                <a:cs typeface="Arial" pitchFamily="34" charset="0"/>
              </a:rPr>
              <a:t>1.  Modest items of food and non-alcoholic refreshments (coffee and donuts) not served as a part of a meal.</a:t>
            </a:r>
          </a:p>
          <a:p>
            <a:pPr marL="858696" indent="-228600">
              <a:buFont typeface="Arial" pitchFamily="34" charset="0"/>
              <a:buAutoNum type="arabicPeriod" startAt="2"/>
              <a:defRPr/>
            </a:pPr>
            <a:r>
              <a:rPr lang="en-US" dirty="0">
                <a:latin typeface="Arial" pitchFamily="34" charset="0"/>
                <a:cs typeface="Arial" pitchFamily="34" charset="0"/>
              </a:rPr>
              <a:t>Prizes in contests open to the public.</a:t>
            </a:r>
          </a:p>
          <a:p>
            <a:pPr marL="858696" indent="-228600">
              <a:buFont typeface="Arial" pitchFamily="34" charset="0"/>
              <a:buAutoNum type="arabicPeriod" startAt="2"/>
              <a:defRPr/>
            </a:pPr>
            <a:r>
              <a:rPr lang="en-US" dirty="0">
                <a:latin typeface="Arial" pitchFamily="34" charset="0"/>
                <a:cs typeface="Arial" pitchFamily="34" charset="0"/>
              </a:rPr>
              <a:t>Greeting cards and items with little intrinsic value such as plaques, certificates, and trophies that are intended primarily for presentation.  Items that have intrinsic value, such as crystal vases, are considered gifts even when they are inscribed and presented.</a:t>
            </a:r>
          </a:p>
          <a:p>
            <a:pPr marL="858696" indent="-228600">
              <a:buFont typeface="Arial" pitchFamily="34" charset="0"/>
              <a:buAutoNum type="arabicPeriod" startAt="2"/>
              <a:defRPr/>
            </a:pPr>
            <a:r>
              <a:rPr lang="en-US" dirty="0">
                <a:latin typeface="Arial" pitchFamily="34" charset="0"/>
                <a:cs typeface="Arial" pitchFamily="34" charset="0"/>
              </a:rPr>
              <a:t>Commercial discounts available to the public or to all Government or military personnel.  For example, “free ice cream cones to all Soldiers on Tuesdays.”  </a:t>
            </a:r>
          </a:p>
          <a:p>
            <a:pPr marL="858696" indent="-228600">
              <a:buFont typeface="Arial" pitchFamily="34" charset="0"/>
              <a:buAutoNum type="arabicPeriod" startAt="2"/>
              <a:defRPr/>
            </a:pPr>
            <a:r>
              <a:rPr lang="en-US" dirty="0">
                <a:latin typeface="Arial" pitchFamily="34" charset="0"/>
                <a:cs typeface="Arial" pitchFamily="34" charset="0"/>
              </a:rPr>
              <a:t>Anything for which you pay fair market value.</a:t>
            </a:r>
          </a:p>
        </p:txBody>
      </p:sp>
    </p:spTree>
    <p:extLst>
      <p:ext uri="{BB962C8B-B14F-4D97-AF65-F5344CB8AC3E}">
        <p14:creationId xmlns:p14="http://schemas.microsoft.com/office/powerpoint/2010/main" val="34001126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342900" y="676275"/>
            <a:ext cx="6248400" cy="3514725"/>
          </a:xfrm>
          <a:ln/>
        </p:spPr>
      </p:sp>
      <p:sp>
        <p:nvSpPr>
          <p:cNvPr id="178179" name="Rectangle 3"/>
          <p:cNvSpPr>
            <a:spLocks noGrp="1" noChangeArrowheads="1"/>
          </p:cNvSpPr>
          <p:nvPr>
            <p:ph type="body" idx="1"/>
          </p:nvPr>
        </p:nvSpPr>
        <p:spPr>
          <a:ln/>
        </p:spPr>
        <p:txBody>
          <a:bodyPr/>
          <a:lstStyle/>
          <a:p>
            <a:pPr marL="0" indent="0">
              <a:buFont typeface="Arial" pitchFamily="34" charset="0"/>
              <a:buNone/>
              <a:defRPr/>
            </a:pPr>
            <a:r>
              <a:rPr lang="en-US" b="1" dirty="0">
                <a:latin typeface="Arial" pitchFamily="34" charset="0"/>
                <a:cs typeface="Arial" pitchFamily="34" charset="0"/>
              </a:rPr>
              <a:t>Instructor Comments:</a:t>
            </a:r>
          </a:p>
          <a:p>
            <a:pPr marL="171450" indent="-171450">
              <a:buFont typeface="Arial" panose="020B0604020202020204" pitchFamily="34" charset="0"/>
              <a:buChar char="•"/>
              <a:defRPr/>
            </a:pPr>
            <a:r>
              <a:rPr lang="en-US" dirty="0">
                <a:latin typeface="Arial" pitchFamily="34" charset="0"/>
                <a:cs typeface="Arial" pitchFamily="34" charset="0"/>
              </a:rPr>
              <a:t>Now that we’ve talked about the broad definition of a gift and some of the exclusions from that definition, let’s focus on the third question:  “What are the rules governing the acceptance of gifts from outside sources?”  The following is the general rule and you will soon see that there are exceptions which we will talk about.</a:t>
            </a:r>
          </a:p>
          <a:p>
            <a:pPr marL="631147" lvl="0">
              <a:buFont typeface="Arial" pitchFamily="34" charset="0"/>
              <a:buChar char="•"/>
              <a:defRPr/>
            </a:pPr>
            <a:r>
              <a:rPr lang="en-US" dirty="0">
                <a:latin typeface="Arial" pitchFamily="34" charset="0"/>
                <a:cs typeface="Arial" pitchFamily="34" charset="0"/>
              </a:rPr>
              <a:t>  You may never solicit a gift.</a:t>
            </a:r>
          </a:p>
          <a:p>
            <a:pPr marL="631147" lvl="0">
              <a:buFont typeface="Arial" pitchFamily="34" charset="0"/>
              <a:buChar char="•"/>
              <a:defRPr/>
            </a:pPr>
            <a:r>
              <a:rPr lang="en-US" dirty="0">
                <a:latin typeface="Arial" pitchFamily="34" charset="0"/>
                <a:cs typeface="Arial" pitchFamily="34" charset="0"/>
              </a:rPr>
              <a:t>  You may not accept a gift from a prohibited source.  We will discuss what a prohibited source is in more detail.</a:t>
            </a:r>
          </a:p>
          <a:p>
            <a:pPr marL="631147" lvl="0">
              <a:buFont typeface="Arial" pitchFamily="34" charset="0"/>
              <a:buChar char="•"/>
              <a:defRPr/>
            </a:pPr>
            <a:r>
              <a:rPr lang="en-US" dirty="0">
                <a:latin typeface="Arial" pitchFamily="34" charset="0"/>
                <a:cs typeface="Arial" pitchFamily="34" charset="0"/>
              </a:rPr>
              <a:t>  You may not accept a gift given to you because of your official position. </a:t>
            </a:r>
          </a:p>
        </p:txBody>
      </p:sp>
    </p:spTree>
    <p:extLst>
      <p:ext uri="{BB962C8B-B14F-4D97-AF65-F5344CB8AC3E}">
        <p14:creationId xmlns:p14="http://schemas.microsoft.com/office/powerpoint/2010/main" val="22978544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342900" y="676275"/>
            <a:ext cx="6248400" cy="3514725"/>
          </a:xfrm>
          <a:ln/>
        </p:spPr>
      </p:sp>
      <p:sp>
        <p:nvSpPr>
          <p:cNvPr id="179203" name="Rectangle 3"/>
          <p:cNvSpPr>
            <a:spLocks noGrp="1" noChangeArrowheads="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Instructor’s Comments:</a:t>
            </a:r>
          </a:p>
          <a:p>
            <a:pPr marL="171450" indent="-171450">
              <a:buFont typeface="Arial" panose="020B0604020202020204" pitchFamily="34" charset="0"/>
              <a:buChar char="•"/>
              <a:defRPr/>
            </a:pPr>
            <a:r>
              <a:rPr lang="en-US" dirty="0">
                <a:latin typeface="Arial" pitchFamily="34" charset="0"/>
                <a:cs typeface="Arial" pitchFamily="34" charset="0"/>
              </a:rPr>
              <a:t>In determining how to analyze whether or not you can keep a gift, the fundamental question is “Who is giving the gift?”  The answer will determine which analysis we use to determine whether or not you can accept the gift.  </a:t>
            </a:r>
          </a:p>
          <a:p>
            <a:pPr marL="171450" indent="-171450">
              <a:buFont typeface="Arial" panose="020B0604020202020204" pitchFamily="34" charset="0"/>
              <a:buChar char="•"/>
              <a:defRPr/>
            </a:pPr>
            <a:r>
              <a:rPr lang="en-US" dirty="0">
                <a:latin typeface="Arial" pitchFamily="34" charset="0"/>
                <a:cs typeface="Arial" pitchFamily="34" charset="0"/>
              </a:rPr>
              <a:t>There are three sources that concern us:  </a:t>
            </a:r>
          </a:p>
          <a:p>
            <a:pPr marL="172896" lvl="0">
              <a:buFont typeface="Arial" pitchFamily="34" charset="0"/>
              <a:buChar char="•"/>
              <a:defRPr/>
            </a:pPr>
            <a:r>
              <a:rPr lang="en-US" dirty="0">
                <a:latin typeface="Arial" pitchFamily="34" charset="0"/>
                <a:cs typeface="Arial" pitchFamily="34" charset="0"/>
              </a:rPr>
              <a:t> Outside sources – which is made up of those gifts from prohibited sources and those gifts given because of your official position.</a:t>
            </a:r>
          </a:p>
          <a:p>
            <a:pPr marL="172896" lvl="0">
              <a:buFont typeface="Arial" pitchFamily="34" charset="0"/>
              <a:buChar char="•"/>
              <a:defRPr/>
            </a:pPr>
            <a:r>
              <a:rPr lang="en-US" dirty="0">
                <a:latin typeface="Arial" pitchFamily="34" charset="0"/>
                <a:cs typeface="Arial" pitchFamily="34" charset="0"/>
              </a:rPr>
              <a:t> Gifts from a Foreign Governments, and</a:t>
            </a:r>
          </a:p>
          <a:p>
            <a:pPr marL="172896" lvl="0">
              <a:buFont typeface="Arial" pitchFamily="34" charset="0"/>
              <a:buChar char="•"/>
              <a:defRPr/>
            </a:pPr>
            <a:r>
              <a:rPr lang="en-US" dirty="0">
                <a:latin typeface="Arial" pitchFamily="34" charset="0"/>
                <a:cs typeface="Arial" pitchFamily="34" charset="0"/>
              </a:rPr>
              <a:t> Gifts Between Employees.</a:t>
            </a:r>
          </a:p>
        </p:txBody>
      </p:sp>
    </p:spTree>
    <p:extLst>
      <p:ext uri="{BB962C8B-B14F-4D97-AF65-F5344CB8AC3E}">
        <p14:creationId xmlns:p14="http://schemas.microsoft.com/office/powerpoint/2010/main" val="1292214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342900" y="676275"/>
            <a:ext cx="6248400" cy="3514725"/>
          </a:xfrm>
          <a:ln/>
        </p:spPr>
      </p:sp>
      <p:sp>
        <p:nvSpPr>
          <p:cNvPr id="180227" name="Rectangle 3"/>
          <p:cNvSpPr>
            <a:spLocks noGrp="1" noChangeArrowheads="1"/>
          </p:cNvSpPr>
          <p:nvPr>
            <p:ph type="body" idx="1"/>
          </p:nvPr>
        </p:nvSpPr>
        <p:spPr>
          <a:xfrm>
            <a:off x="680684" y="4342565"/>
            <a:ext cx="5607684" cy="4183380"/>
          </a:xfrm>
          <a:ln/>
        </p:spPr>
        <p:txBody>
          <a:bodyPr/>
          <a:lstStyle/>
          <a:p>
            <a:pPr>
              <a:lnSpc>
                <a:spcPct val="90000"/>
              </a:lnSpc>
              <a:buFont typeface="Arial" pitchFamily="34" charset="0"/>
              <a:buNone/>
              <a:defRPr/>
            </a:pPr>
            <a:r>
              <a:rPr lang="en-US" sz="900" b="1" dirty="0">
                <a:latin typeface="Arial" pitchFamily="34" charset="0"/>
                <a:cs typeface="Arial" pitchFamily="34" charset="0"/>
              </a:rPr>
              <a:t>Instructor’s Comments:</a:t>
            </a:r>
          </a:p>
          <a:p>
            <a:pPr marL="171450" indent="-171450">
              <a:lnSpc>
                <a:spcPct val="90000"/>
              </a:lnSpc>
              <a:buFont typeface="Arial" panose="020B0604020202020204" pitchFamily="34" charset="0"/>
              <a:buChar char="•"/>
              <a:defRPr/>
            </a:pPr>
            <a:r>
              <a:rPr lang="en-US" sz="900" dirty="0">
                <a:latin typeface="Arial" pitchFamily="34" charset="0"/>
                <a:cs typeface="Arial" pitchFamily="34" charset="0"/>
              </a:rPr>
              <a:t>Let’s first look at Gifts from Outside Sources.  An immediate question is, what is an outside source?</a:t>
            </a:r>
          </a:p>
          <a:p>
            <a:pPr marL="628650" lvl="1" indent="-171450">
              <a:lnSpc>
                <a:spcPct val="90000"/>
              </a:lnSpc>
              <a:buFont typeface="Arial" panose="020B0604020202020204" pitchFamily="34" charset="0"/>
              <a:buChar char="•"/>
              <a:defRPr/>
            </a:pPr>
            <a:r>
              <a:rPr lang="en-US" sz="900" dirty="0">
                <a:latin typeface="Arial" pitchFamily="34" charset="0"/>
                <a:cs typeface="Arial" pitchFamily="34" charset="0"/>
              </a:rPr>
              <a:t>It is either a prohibited source or a gift given because of an employee’s official position.</a:t>
            </a:r>
          </a:p>
          <a:p>
            <a:pPr marL="171450" lvl="0" indent="-171450">
              <a:lnSpc>
                <a:spcPct val="90000"/>
              </a:lnSpc>
              <a:buFont typeface="Arial" panose="020B0604020202020204" pitchFamily="34" charset="0"/>
              <a:buChar char="•"/>
              <a:defRPr/>
            </a:pPr>
            <a:r>
              <a:rPr lang="en-US" sz="900" dirty="0">
                <a:latin typeface="Arial" pitchFamily="34" charset="0"/>
                <a:cs typeface="Arial" pitchFamily="34" charset="0"/>
              </a:rPr>
              <a:t>What is a “prohibited source?”</a:t>
            </a:r>
          </a:p>
          <a:p>
            <a:pPr marL="628650" lvl="1" indent="-171450">
              <a:lnSpc>
                <a:spcPct val="90000"/>
              </a:lnSpc>
              <a:buFont typeface="Arial" panose="020B0604020202020204" pitchFamily="34" charset="0"/>
              <a:buChar char="•"/>
              <a:defRPr/>
            </a:pPr>
            <a:r>
              <a:rPr lang="en-US" sz="900" dirty="0">
                <a:latin typeface="Arial" pitchFamily="34" charset="0"/>
                <a:cs typeface="Arial" pitchFamily="34" charset="0"/>
              </a:rPr>
              <a:t>It is any private individual or nonfederal organization that </a:t>
            </a:r>
          </a:p>
          <a:p>
            <a:pPr marL="1085850" lvl="2" indent="-171450">
              <a:lnSpc>
                <a:spcPct val="90000"/>
              </a:lnSpc>
              <a:buFont typeface="Arial" panose="020B0604020202020204" pitchFamily="34" charset="0"/>
              <a:buChar char="•"/>
              <a:defRPr/>
            </a:pPr>
            <a:r>
              <a:rPr lang="en-US" sz="900" dirty="0">
                <a:latin typeface="Arial" pitchFamily="34" charset="0"/>
                <a:cs typeface="Arial" pitchFamily="34" charset="0"/>
              </a:rPr>
              <a:t>Is seeking official action by DoD;</a:t>
            </a:r>
          </a:p>
          <a:p>
            <a:pPr marL="1085850" lvl="2" indent="-171450">
              <a:lnSpc>
                <a:spcPct val="90000"/>
              </a:lnSpc>
              <a:buFont typeface="Arial" panose="020B0604020202020204" pitchFamily="34" charset="0"/>
              <a:buChar char="•"/>
              <a:defRPr/>
            </a:pPr>
            <a:r>
              <a:rPr lang="en-US" sz="900" dirty="0">
                <a:latin typeface="Arial" pitchFamily="34" charset="0"/>
                <a:cs typeface="Arial" pitchFamily="34" charset="0"/>
              </a:rPr>
              <a:t>Does or seeks to do business with DoD;</a:t>
            </a:r>
          </a:p>
          <a:p>
            <a:pPr marL="1085850" lvl="2" indent="-171450">
              <a:lnSpc>
                <a:spcPct val="90000"/>
              </a:lnSpc>
              <a:buFont typeface="Arial" panose="020B0604020202020204" pitchFamily="34" charset="0"/>
              <a:buChar char="•"/>
              <a:defRPr/>
            </a:pPr>
            <a:r>
              <a:rPr lang="en-US" sz="900" dirty="0">
                <a:latin typeface="Arial" pitchFamily="34" charset="0"/>
                <a:cs typeface="Arial" pitchFamily="34" charset="0"/>
              </a:rPr>
              <a:t>Conducts activities that are regulated by DoD;</a:t>
            </a:r>
          </a:p>
          <a:p>
            <a:pPr marL="1085850" lvl="2" indent="-171450">
              <a:lnSpc>
                <a:spcPct val="90000"/>
              </a:lnSpc>
              <a:buFont typeface="Arial" panose="020B0604020202020204" pitchFamily="34" charset="0"/>
              <a:buChar char="•"/>
              <a:defRPr/>
            </a:pPr>
            <a:r>
              <a:rPr lang="en-US" sz="900" dirty="0">
                <a:latin typeface="Arial" pitchFamily="34" charset="0"/>
                <a:cs typeface="Arial" pitchFamily="34" charset="0"/>
              </a:rPr>
              <a:t>Has interests that may be affected by the performance of an employee’s official duties; or</a:t>
            </a:r>
          </a:p>
          <a:p>
            <a:pPr marL="1085850" lvl="2" indent="-171450">
              <a:lnSpc>
                <a:spcPct val="90000"/>
              </a:lnSpc>
              <a:buFont typeface="Arial" panose="020B0604020202020204" pitchFamily="34" charset="0"/>
              <a:buChar char="•"/>
              <a:defRPr/>
            </a:pPr>
            <a:r>
              <a:rPr lang="en-US" sz="900" dirty="0">
                <a:latin typeface="Arial" pitchFamily="34" charset="0"/>
                <a:cs typeface="Arial" pitchFamily="34" charset="0"/>
              </a:rPr>
              <a:t>Is an organization, a majority of whose members fall under one of the above categories.</a:t>
            </a:r>
          </a:p>
          <a:p>
            <a:pPr marL="628650" lvl="1" indent="-171450">
              <a:lnSpc>
                <a:spcPct val="90000"/>
              </a:lnSpc>
              <a:buFont typeface="Arial" panose="020B0604020202020204" pitchFamily="34" charset="0"/>
              <a:buChar char="•"/>
              <a:defRPr/>
            </a:pPr>
            <a:r>
              <a:rPr lang="en-US" sz="900" dirty="0">
                <a:latin typeface="Arial" pitchFamily="34" charset="0"/>
                <a:cs typeface="Arial" pitchFamily="34" charset="0"/>
              </a:rPr>
              <a:t>Looking at the second category, how do you know if a gift is given because of an employee’s official position?  It is simple.  If the gift would not have been offered if the employee was not in a certain official position, then it was offered because of that official position.  A couple of examples will help clarify:</a:t>
            </a:r>
          </a:p>
          <a:p>
            <a:pPr lvl="2">
              <a:lnSpc>
                <a:spcPct val="90000"/>
              </a:lnSpc>
              <a:buFont typeface="Arial" pitchFamily="34" charset="0"/>
              <a:buChar char="•"/>
              <a:defRPr/>
            </a:pPr>
            <a:r>
              <a:rPr lang="en-US" sz="900" dirty="0">
                <a:latin typeface="Arial" pitchFamily="34" charset="0"/>
                <a:cs typeface="Arial" pitchFamily="34" charset="0"/>
              </a:rPr>
              <a:t>  If a local ice cream shop offers free ice cream to all Fort Smith military personnel, it is clear that the free ice cream is given because of their official position.  If you are not assigned to Fort Smith, you would not be offered the free ice cream.</a:t>
            </a:r>
          </a:p>
          <a:p>
            <a:pPr lvl="2">
              <a:lnSpc>
                <a:spcPct val="90000"/>
              </a:lnSpc>
              <a:buFont typeface="Arial" pitchFamily="34" charset="0"/>
              <a:buChar char="•"/>
              <a:defRPr/>
            </a:pPr>
            <a:r>
              <a:rPr lang="en-US" sz="900" dirty="0">
                <a:latin typeface="Arial" pitchFamily="34" charset="0"/>
                <a:cs typeface="Arial" pitchFamily="34" charset="0"/>
              </a:rPr>
              <a:t>  Another example:  The ice cream shop now offers free ice cream to all personnel working in the Blue Building, and you just so happen to work there.  While many of the individuals working at the Blue Building are federal employees, there are also others from the private sector.  In this case, the gift of free ice cream is not offered to you because of your official position.   The ice cream is offered because you happen to work at the Blue Building. </a:t>
            </a:r>
          </a:p>
          <a:p>
            <a:pPr lvl="1">
              <a:lnSpc>
                <a:spcPct val="90000"/>
              </a:lnSpc>
              <a:buFont typeface="Arial" pitchFamily="34" charset="0"/>
              <a:buChar char="•"/>
              <a:defRPr/>
            </a:pPr>
            <a:r>
              <a:rPr lang="en-US" sz="900" dirty="0">
                <a:latin typeface="Arial" pitchFamily="34" charset="0"/>
                <a:cs typeface="Arial" pitchFamily="34" charset="0"/>
              </a:rPr>
              <a:t>  Gifts from Outside Sources also include indirect gifts – those gifts given to a parent, spouse, sibling, child, or dependent relative because of that person’s relationship to the employee.  Such gifts are imputed to the employee.  So, a gift given to a commander’s spouse because of the commander’s official position would be a gift to the commander.</a:t>
            </a:r>
          </a:p>
          <a:p>
            <a:pPr>
              <a:lnSpc>
                <a:spcPct val="90000"/>
              </a:lnSpc>
              <a:defRPr/>
            </a:pPr>
            <a:endParaRPr lang="en-US" sz="900" dirty="0">
              <a:latin typeface="Arial" pitchFamily="34" charset="0"/>
              <a:cs typeface="Arial" pitchFamily="34" charset="0"/>
            </a:endParaRPr>
          </a:p>
        </p:txBody>
      </p:sp>
    </p:spTree>
    <p:extLst>
      <p:ext uri="{BB962C8B-B14F-4D97-AF65-F5344CB8AC3E}">
        <p14:creationId xmlns:p14="http://schemas.microsoft.com/office/powerpoint/2010/main" val="1420550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342900" y="676275"/>
            <a:ext cx="6248400" cy="3514725"/>
          </a:xfrm>
          <a:ln/>
        </p:spPr>
      </p:sp>
      <p:sp>
        <p:nvSpPr>
          <p:cNvPr id="182275" name="Rectangle 3"/>
          <p:cNvSpPr>
            <a:spLocks noGrp="1" noChangeArrowheads="1"/>
          </p:cNvSpPr>
          <p:nvPr>
            <p:ph type="body" idx="1"/>
          </p:nvPr>
        </p:nvSpPr>
        <p:spPr>
          <a:noFill/>
          <a:ln/>
        </p:spPr>
        <p:txBody>
          <a:bodyPr/>
          <a:lstStyle/>
          <a:p>
            <a:pPr>
              <a:buFontTx/>
              <a:buNone/>
            </a:pPr>
            <a:r>
              <a:rPr lang="en-US" b="1" dirty="0">
                <a:latin typeface="Arial" pitchFamily="34" charset="0"/>
                <a:cs typeface="Arial" pitchFamily="34" charset="0"/>
              </a:rPr>
              <a:t>Instructor Comments:</a:t>
            </a:r>
          </a:p>
          <a:p>
            <a:pPr marL="171450" indent="-171450">
              <a:buFont typeface="Arial" panose="020B0604020202020204" pitchFamily="34" charset="0"/>
              <a:buChar char="•"/>
            </a:pPr>
            <a:r>
              <a:rPr lang="en-US" dirty="0">
                <a:latin typeface="Arial" pitchFamily="34" charset="0"/>
                <a:cs typeface="Arial" pitchFamily="34" charset="0"/>
              </a:rPr>
              <a:t>When analyzing gifts from outside sources, there are three questions you must ask:</a:t>
            </a:r>
          </a:p>
          <a:p>
            <a:pPr marL="172896" lvl="0">
              <a:buFontTx/>
              <a:buChar char="•"/>
            </a:pPr>
            <a:r>
              <a:rPr lang="en-US" dirty="0">
                <a:latin typeface="Arial" pitchFamily="34" charset="0"/>
                <a:cs typeface="Arial" pitchFamily="34" charset="0"/>
              </a:rPr>
              <a:t> First question</a:t>
            </a:r>
            <a:r>
              <a:rPr lang="en-US" baseline="0" dirty="0">
                <a:latin typeface="Arial" pitchFamily="34" charset="0"/>
                <a:cs typeface="Arial" pitchFamily="34" charset="0"/>
              </a:rPr>
              <a:t> is new as of Jan 1 2017.  5 CFR 2635.201(b) requires the accepting employee to make “considerations for declining an otherwise impermissible gift.”  This is a values-based question that each employee must ask themselves before getting further into the gift analysis.  </a:t>
            </a:r>
            <a:endParaRPr lang="en-US" dirty="0">
              <a:latin typeface="Arial" pitchFamily="34" charset="0"/>
              <a:cs typeface="Arial" pitchFamily="34" charset="0"/>
            </a:endParaRPr>
          </a:p>
          <a:p>
            <a:pPr marL="173947" lvl="0">
              <a:buFontTx/>
              <a:buChar char="•"/>
            </a:pPr>
            <a:r>
              <a:rPr lang="en-US" dirty="0">
                <a:latin typeface="Arial" pitchFamily="34" charset="0"/>
                <a:cs typeface="Arial" pitchFamily="34" charset="0"/>
              </a:rPr>
              <a:t>  Is it a gift?  Are there any exclusions?  An excluded item is one that</a:t>
            </a:r>
            <a:r>
              <a:rPr lang="en-US" baseline="0" dirty="0">
                <a:latin typeface="Arial" pitchFamily="34" charset="0"/>
                <a:cs typeface="Arial" pitchFamily="34" charset="0"/>
              </a:rPr>
              <a:t> otherwise meets the definition of a gift, but is not considered a gift under standards of ethical conduct gift rules.</a:t>
            </a:r>
            <a:endParaRPr lang="en-US" dirty="0">
              <a:latin typeface="Arial" pitchFamily="34" charset="0"/>
              <a:cs typeface="Arial" pitchFamily="34" charset="0"/>
            </a:endParaRPr>
          </a:p>
          <a:p>
            <a:pPr marL="173947" lvl="0">
              <a:buFontTx/>
              <a:buChar char="•"/>
            </a:pPr>
            <a:r>
              <a:rPr lang="en-US" dirty="0">
                <a:latin typeface="Arial" pitchFamily="34" charset="0"/>
                <a:cs typeface="Arial" pitchFamily="34" charset="0"/>
              </a:rPr>
              <a:t>  If it is a gift, are there any exceptions?</a:t>
            </a:r>
          </a:p>
        </p:txBody>
      </p:sp>
    </p:spTree>
    <p:extLst>
      <p:ext uri="{BB962C8B-B14F-4D97-AF65-F5344CB8AC3E}">
        <p14:creationId xmlns:p14="http://schemas.microsoft.com/office/powerpoint/2010/main" val="4026663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76275"/>
            <a:ext cx="6248400" cy="3514725"/>
          </a:xfrm>
        </p:spPr>
      </p:sp>
      <p:sp>
        <p:nvSpPr>
          <p:cNvPr id="3" name="Notes Placeholder 2"/>
          <p:cNvSpPr>
            <a:spLocks noGrp="1"/>
          </p:cNvSpPr>
          <p:nvPr>
            <p:ph type="body" idx="1"/>
          </p:nvPr>
        </p:nvSpPr>
        <p:spPr/>
        <p:txBody>
          <a:bodyPr/>
          <a:lstStyle/>
          <a:p>
            <a:r>
              <a:rPr lang="en-US" baseline="0" dirty="0">
                <a:latin typeface="Arial" pitchFamily="34" charset="0"/>
                <a:cs typeface="Arial" pitchFamily="34" charset="0"/>
              </a:rPr>
              <a:t>5 C.F.R. </a:t>
            </a:r>
            <a:r>
              <a:rPr lang="en-US" sz="1000" dirty="0"/>
              <a:t>§ </a:t>
            </a:r>
            <a:r>
              <a:rPr lang="en-US" baseline="0" dirty="0">
                <a:latin typeface="Arial" pitchFamily="34" charset="0"/>
                <a:cs typeface="Arial" pitchFamily="34" charset="0"/>
              </a:rPr>
              <a:t>2635.201(b) </a:t>
            </a:r>
            <a:endParaRPr lang="en-US" dirty="0"/>
          </a:p>
        </p:txBody>
      </p:sp>
    </p:spTree>
    <p:extLst>
      <p:ext uri="{BB962C8B-B14F-4D97-AF65-F5344CB8AC3E}">
        <p14:creationId xmlns:p14="http://schemas.microsoft.com/office/powerpoint/2010/main" val="1482886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76275"/>
            <a:ext cx="6248400" cy="3514725"/>
          </a:xfrm>
        </p:spPr>
      </p:sp>
      <p:sp>
        <p:nvSpPr>
          <p:cNvPr id="3" name="Notes Placeholder 2"/>
          <p:cNvSpPr>
            <a:spLocks noGrp="1"/>
          </p:cNvSpPr>
          <p:nvPr>
            <p:ph type="body" idx="1"/>
          </p:nvPr>
        </p:nvSpPr>
        <p:spPr/>
        <p:txBody>
          <a:bodyPr/>
          <a:lstStyle/>
          <a:p>
            <a:r>
              <a:rPr lang="en-US" dirty="0"/>
              <a:t>Factors to consider in answering</a:t>
            </a:r>
            <a:r>
              <a:rPr lang="en-US" baseline="0" dirty="0"/>
              <a:t> the threshold question. </a:t>
            </a:r>
            <a:r>
              <a:rPr lang="en-US" baseline="0" dirty="0">
                <a:latin typeface="Arial" pitchFamily="34" charset="0"/>
                <a:cs typeface="Arial" pitchFamily="34" charset="0"/>
              </a:rPr>
              <a:t>5 C.F.R. </a:t>
            </a:r>
            <a:r>
              <a:rPr lang="en-US" sz="1000" dirty="0"/>
              <a:t>§</a:t>
            </a:r>
            <a:r>
              <a:rPr lang="en-US" baseline="0" dirty="0">
                <a:latin typeface="Arial" pitchFamily="34" charset="0"/>
                <a:cs typeface="Arial" pitchFamily="34" charset="0"/>
              </a:rPr>
              <a:t> 2635.201(b). </a:t>
            </a:r>
            <a:endParaRPr lang="en-US" dirty="0"/>
          </a:p>
        </p:txBody>
      </p:sp>
    </p:spTree>
    <p:extLst>
      <p:ext uri="{BB962C8B-B14F-4D97-AF65-F5344CB8AC3E}">
        <p14:creationId xmlns:p14="http://schemas.microsoft.com/office/powerpoint/2010/main" val="113770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342900" y="676275"/>
            <a:ext cx="6248400" cy="3514725"/>
          </a:xfrm>
          <a:ln/>
        </p:spPr>
      </p:sp>
      <p:sp>
        <p:nvSpPr>
          <p:cNvPr id="183299" name="Rectangle 3"/>
          <p:cNvSpPr>
            <a:spLocks noGrp="1" noChangeArrowheads="1"/>
          </p:cNvSpPr>
          <p:nvPr>
            <p:ph type="body" idx="1"/>
          </p:nvPr>
        </p:nvSpPr>
        <p:spPr>
          <a:noFill/>
          <a:ln/>
        </p:spPr>
        <p:txBody>
          <a:bodyPr/>
          <a:lstStyle/>
          <a:p>
            <a:pPr>
              <a:buFontTx/>
              <a:buNone/>
            </a:pPr>
            <a:r>
              <a:rPr lang="en-US" b="1" dirty="0">
                <a:latin typeface="Arial" pitchFamily="34" charset="0"/>
                <a:cs typeface="Arial" pitchFamily="34" charset="0"/>
              </a:rPr>
              <a:t>Instructor Comments:</a:t>
            </a:r>
          </a:p>
          <a:p>
            <a:pPr marL="171450" indent="-171450">
              <a:buFont typeface="Arial" panose="020B0604020202020204" pitchFamily="34" charset="0"/>
              <a:buChar char="•"/>
            </a:pPr>
            <a:r>
              <a:rPr lang="en-US" dirty="0">
                <a:latin typeface="Arial" pitchFamily="34" charset="0"/>
                <a:cs typeface="Arial" pitchFamily="34" charset="0"/>
              </a:rPr>
              <a:t>You are already familiar with the first question, “Is it a gift?” – Recall that a gift is anything with monetary value.  However, there are certain things that have monetary value that are not considered gifts.  There</a:t>
            </a:r>
            <a:r>
              <a:rPr lang="en-US" baseline="0" dirty="0">
                <a:latin typeface="Arial" pitchFamily="34" charset="0"/>
                <a:cs typeface="Arial" pitchFamily="34" charset="0"/>
              </a:rPr>
              <a:t> are 10 exclusions from the definition of gift.  </a:t>
            </a:r>
            <a:r>
              <a:rPr lang="en-US" dirty="0">
                <a:latin typeface="Arial" pitchFamily="34" charset="0"/>
                <a:cs typeface="Arial" pitchFamily="34" charset="0"/>
              </a:rPr>
              <a:t>These exclusions include:</a:t>
            </a:r>
          </a:p>
          <a:p>
            <a:pPr marL="171450" indent="-171450">
              <a:buFont typeface="Arial" panose="020B0604020202020204" pitchFamily="34" charset="0"/>
              <a:buChar char="•"/>
            </a:pPr>
            <a:r>
              <a:rPr lang="en-US" dirty="0">
                <a:latin typeface="Arial" pitchFamily="34" charset="0"/>
                <a:cs typeface="Arial" pitchFamily="34" charset="0"/>
              </a:rPr>
              <a:t>1. Modest items of food and non-alcoholic refreshments, such as soft drinks, coffee and donuts, offered other than as part of a meal</a:t>
            </a:r>
          </a:p>
          <a:p>
            <a:pPr marL="171450" indent="-171450">
              <a:buFont typeface="Arial" panose="020B0604020202020204" pitchFamily="34" charset="0"/>
              <a:buChar char="•"/>
            </a:pPr>
            <a:r>
              <a:rPr lang="en-US" dirty="0">
                <a:latin typeface="Arial" pitchFamily="34" charset="0"/>
                <a:cs typeface="Arial" pitchFamily="34" charset="0"/>
              </a:rPr>
              <a:t>2. Greeting cards and items with little intrinsic value, such as plaques, certificates, and trophies, which are intended primarily for presentation</a:t>
            </a:r>
          </a:p>
          <a:p>
            <a:pPr marL="171450" indent="-171450">
              <a:buFont typeface="Arial" panose="020B0604020202020204" pitchFamily="34" charset="0"/>
              <a:buChar char="•"/>
            </a:pPr>
            <a:r>
              <a:rPr lang="en-US" dirty="0">
                <a:latin typeface="Arial" pitchFamily="34" charset="0"/>
                <a:cs typeface="Arial" pitchFamily="34" charset="0"/>
              </a:rPr>
              <a:t>3. Loans from banks and other financial institutions on terms generally available to the public</a:t>
            </a:r>
          </a:p>
          <a:p>
            <a:pPr marL="171450" indent="-171450">
              <a:buFont typeface="Arial" panose="020B0604020202020204" pitchFamily="34" charset="0"/>
              <a:buChar char="•"/>
            </a:pPr>
            <a:r>
              <a:rPr lang="en-US" dirty="0">
                <a:latin typeface="Arial" pitchFamily="34" charset="0"/>
                <a:cs typeface="Arial" pitchFamily="34" charset="0"/>
              </a:rPr>
              <a:t>4. Opportunities and benefits, including favorable rates and commercial discounts, available to the public or to a class consisting of all Government employees or all uniformed military personnel, whether or not restricted on the basis of geographic considerations</a:t>
            </a:r>
          </a:p>
          <a:p>
            <a:pPr marL="171450" indent="-171450">
              <a:buFont typeface="Arial" panose="020B0604020202020204" pitchFamily="34" charset="0"/>
              <a:buChar char="•"/>
            </a:pPr>
            <a:r>
              <a:rPr lang="en-US" u="none" dirty="0">
                <a:latin typeface="Arial" pitchFamily="34" charset="0"/>
                <a:cs typeface="Arial" pitchFamily="34" charset="0"/>
              </a:rPr>
              <a:t>5. Rewards and prizes given to competitors in contests or events, including random drawings, open to the public unless the employee's entry into the contest or event is required as part of the employee's official duties</a:t>
            </a:r>
          </a:p>
          <a:p>
            <a:pPr marL="171450" indent="-171450">
              <a:buFont typeface="Arial" panose="020B0604020202020204" pitchFamily="34" charset="0"/>
              <a:buChar char="•"/>
            </a:pPr>
            <a:r>
              <a:rPr lang="en-US" u="none" dirty="0">
                <a:latin typeface="Arial" pitchFamily="34" charset="0"/>
                <a:cs typeface="Arial" pitchFamily="34" charset="0"/>
              </a:rPr>
              <a:t>6. Pension and other benefits resulting from continued participation in an employee welfare and benefits plan maintained by a current or former employee</a:t>
            </a:r>
          </a:p>
          <a:p>
            <a:pPr marL="171450" indent="-171450">
              <a:buFont typeface="Arial" panose="020B0604020202020204" pitchFamily="34" charset="0"/>
              <a:buChar char="•"/>
            </a:pPr>
            <a:r>
              <a:rPr lang="en-US" u="none" dirty="0">
                <a:latin typeface="Arial" pitchFamily="34" charset="0"/>
                <a:cs typeface="Arial" pitchFamily="34" charset="0"/>
              </a:rPr>
              <a:t>7. Anything which is paid for by the Government or secured by the Government under Government contract</a:t>
            </a:r>
          </a:p>
          <a:p>
            <a:pPr marL="171450" indent="-171450">
              <a:buFont typeface="Arial" panose="020B0604020202020204" pitchFamily="34" charset="0"/>
              <a:buChar char="•"/>
            </a:pPr>
            <a:r>
              <a:rPr lang="en-US" sz="2200" u="none" dirty="0">
                <a:solidFill>
                  <a:srgbClr val="FFFF00"/>
                </a:solidFill>
                <a:latin typeface="Arial" pitchFamily="34" charset="0"/>
                <a:cs typeface="Arial" pitchFamily="34" charset="0"/>
              </a:rPr>
              <a:t>8. </a:t>
            </a:r>
            <a:r>
              <a:rPr lang="en-US" sz="2200" dirty="0">
                <a:solidFill>
                  <a:srgbClr val="FFFF00"/>
                </a:solidFill>
              </a:rPr>
              <a:t>Free attendance to an event </a:t>
            </a:r>
            <a:r>
              <a:rPr lang="en-US" sz="2200" dirty="0"/>
              <a:t>provided by the sponsor of the event to an employee who is </a:t>
            </a:r>
            <a:r>
              <a:rPr lang="en-US" sz="2200" dirty="0">
                <a:solidFill>
                  <a:srgbClr val="FFFF00"/>
                </a:solidFill>
              </a:rPr>
              <a:t>assigned to present information </a:t>
            </a:r>
            <a:r>
              <a:rPr lang="en-US" sz="2200" dirty="0"/>
              <a:t>on behalf of the agency at the event on any day when the employee is presenting</a:t>
            </a:r>
            <a:endParaRPr lang="en-US" sz="2200" u="none" dirty="0">
              <a:latin typeface="Arial" pitchFamily="34" charset="0"/>
              <a:cs typeface="Arial" pitchFamily="34" charset="0"/>
            </a:endParaRPr>
          </a:p>
          <a:p>
            <a:pPr marL="171450" indent="-171450">
              <a:buFont typeface="Arial" panose="020B0604020202020204" pitchFamily="34" charset="0"/>
              <a:buChar char="•"/>
            </a:pPr>
            <a:r>
              <a:rPr lang="en-US" sz="2200" dirty="0"/>
              <a:t>9. Any gift accepted by the Government under </a:t>
            </a:r>
            <a:r>
              <a:rPr lang="en-US" sz="2200" dirty="0">
                <a:solidFill>
                  <a:srgbClr val="FFFF00"/>
                </a:solidFill>
              </a:rPr>
              <a:t>specific statutory authority</a:t>
            </a:r>
            <a:r>
              <a:rPr lang="en-US" sz="2200" dirty="0"/>
              <a:t>, including travel, subsistence, and related expenses accepted by an agency under the authority of </a:t>
            </a:r>
            <a:r>
              <a:rPr lang="en-US" sz="2200" dirty="0">
                <a:solidFill>
                  <a:srgbClr val="FFFF00"/>
                </a:solidFill>
              </a:rPr>
              <a:t>31 U.S.C. 1353</a:t>
            </a:r>
            <a:r>
              <a:rPr lang="en-US" sz="2200" dirty="0"/>
              <a:t> in connection with an employee's attendance</a:t>
            </a:r>
          </a:p>
          <a:p>
            <a:pPr marL="171450" indent="-171450">
              <a:buFont typeface="Arial" panose="020B0604020202020204" pitchFamily="34" charset="0"/>
              <a:buChar char="•"/>
            </a:pPr>
            <a:r>
              <a:rPr lang="en-US" sz="2200" u="none" dirty="0">
                <a:latin typeface="Arial" pitchFamily="34" charset="0"/>
                <a:cs typeface="Arial" pitchFamily="34" charset="0"/>
              </a:rPr>
              <a:t>10. Anything for which market value is paid by the employee</a:t>
            </a:r>
            <a:endParaRPr lang="en-US" u="none" dirty="0">
              <a:latin typeface="Arial" pitchFamily="34" charset="0"/>
              <a:cs typeface="Arial" pitchFamily="34" charset="0"/>
            </a:endParaRPr>
          </a:p>
          <a:p>
            <a:pPr marL="173947" lvl="0">
              <a:buFontTx/>
              <a:buNone/>
            </a:pPr>
            <a:endParaRPr lang="en-US" u="sng" dirty="0">
              <a:latin typeface="Arial" pitchFamily="34" charset="0"/>
              <a:cs typeface="Arial" pitchFamily="34" charset="0"/>
            </a:endParaRPr>
          </a:p>
          <a:p>
            <a:pPr marL="173947" lvl="0">
              <a:buFontTx/>
              <a:buNone/>
            </a:pPr>
            <a:r>
              <a:rPr lang="en-US" u="sng" dirty="0">
                <a:latin typeface="Arial" pitchFamily="34" charset="0"/>
                <a:cs typeface="Arial" pitchFamily="34" charset="0"/>
              </a:rPr>
              <a:t>Background</a:t>
            </a:r>
            <a:endParaRPr lang="en-US" u="none" dirty="0">
              <a:latin typeface="Arial" pitchFamily="34" charset="0"/>
              <a:cs typeface="Arial" pitchFamily="34" charset="0"/>
            </a:endParaRPr>
          </a:p>
          <a:p>
            <a:pPr marL="173947" marR="0" lvl="0" indent="0" algn="l" defTabSz="914400" rtl="0" eaLnBrk="0" fontAlgn="base" latinLnBrk="0" hangingPunct="0">
              <a:lnSpc>
                <a:spcPct val="100000"/>
              </a:lnSpc>
              <a:spcBef>
                <a:spcPct val="30000"/>
              </a:spcBef>
              <a:spcAft>
                <a:spcPct val="0"/>
              </a:spcAft>
              <a:buClrTx/>
              <a:buSzTx/>
              <a:buFontTx/>
              <a:buNone/>
              <a:tabLst/>
              <a:defRPr/>
            </a:pPr>
            <a:r>
              <a:rPr lang="en-US" sz="1000" dirty="0"/>
              <a:t>5 C.F.R. § 2635.203(b) – Gift definition and gift exclusions</a:t>
            </a:r>
          </a:p>
          <a:p>
            <a:pPr marL="173947" lvl="0">
              <a:buFontTx/>
              <a:buNone/>
            </a:pPr>
            <a:endParaRPr lang="en-US" u="sng" dirty="0">
              <a:latin typeface="Arial" pitchFamily="34" charset="0"/>
              <a:cs typeface="Arial" pitchFamily="34" charset="0"/>
            </a:endParaRPr>
          </a:p>
          <a:p>
            <a:r>
              <a:rPr lang="en-US" dirty="0"/>
              <a:t> </a:t>
            </a:r>
          </a:p>
        </p:txBody>
      </p:sp>
    </p:spTree>
    <p:extLst>
      <p:ext uri="{BB962C8B-B14F-4D97-AF65-F5344CB8AC3E}">
        <p14:creationId xmlns:p14="http://schemas.microsoft.com/office/powerpoint/2010/main" val="1768760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342900" y="676275"/>
            <a:ext cx="6248400" cy="3514725"/>
          </a:xfrm>
          <a:ln/>
        </p:spPr>
      </p:sp>
      <p:sp>
        <p:nvSpPr>
          <p:cNvPr id="183299" name="Rectangle 3"/>
          <p:cNvSpPr>
            <a:spLocks noGrp="1" noChangeArrowheads="1"/>
          </p:cNvSpPr>
          <p:nvPr>
            <p:ph type="body" idx="1"/>
          </p:nvPr>
        </p:nvSpPr>
        <p:spPr>
          <a:xfrm>
            <a:off x="680684" y="4342565"/>
            <a:ext cx="5628359" cy="4333014"/>
          </a:xfrm>
          <a:ln/>
        </p:spPr>
        <p:txBody>
          <a:bodyPr/>
          <a:lstStyle/>
          <a:p>
            <a:pPr>
              <a:buFont typeface="Arial" pitchFamily="34" charset="0"/>
              <a:buNone/>
              <a:defRPr/>
            </a:pPr>
            <a:r>
              <a:rPr lang="en-US" sz="900" b="1" dirty="0">
                <a:latin typeface="Arial" pitchFamily="34" charset="0"/>
                <a:cs typeface="Arial" pitchFamily="34" charset="0"/>
              </a:rPr>
              <a:t>Instructor Comments:</a:t>
            </a:r>
          </a:p>
          <a:p>
            <a:pPr marL="171450" indent="-171450">
              <a:buFont typeface="Arial" panose="020B0604020202020204" pitchFamily="34" charset="0"/>
              <a:buChar char="•"/>
              <a:defRPr/>
            </a:pPr>
            <a:r>
              <a:rPr lang="en-US" sz="900" dirty="0">
                <a:latin typeface="Arial" pitchFamily="34" charset="0"/>
                <a:cs typeface="Arial" pitchFamily="34" charset="0"/>
              </a:rPr>
              <a:t>The third question that must be asked if you determine that you indeed have a gift on your hands is:  “Is there an exception that will permit acceptance of the gift?”  Let’s talk about the common exceptions (there are 13 total) to the prohibitions on accepting gifts from outside sources and gifts offered because of your official position.  We will focus on three common exceptions: 1) the $20/$50 exception; 2) gifts based on a personal relationship; and 3) discounts and similar benefits,</a:t>
            </a:r>
            <a:r>
              <a:rPr lang="en-US" sz="900" baseline="0" dirty="0">
                <a:latin typeface="Arial" pitchFamily="34" charset="0"/>
                <a:cs typeface="Arial" pitchFamily="34" charset="0"/>
              </a:rPr>
              <a:t> as well as a recent change in policy enacted by Secretary of Defense Hagel</a:t>
            </a:r>
            <a:r>
              <a:rPr lang="en-US" sz="900" dirty="0">
                <a:latin typeface="Arial" pitchFamily="34" charset="0"/>
                <a:cs typeface="Arial" pitchFamily="34" charset="0"/>
              </a:rPr>
              <a:t>.</a:t>
            </a:r>
          </a:p>
          <a:p>
            <a:pPr marL="171450" indent="-171450">
              <a:buFont typeface="Arial" panose="020B0604020202020204" pitchFamily="34" charset="0"/>
              <a:buChar char="•"/>
              <a:defRPr/>
            </a:pPr>
            <a:r>
              <a:rPr lang="en-US" sz="900" u="sng" dirty="0">
                <a:latin typeface="Arial" pitchFamily="34" charset="0"/>
                <a:cs typeface="Arial" pitchFamily="34" charset="0"/>
              </a:rPr>
              <a:t>The $20/$50 Exception</a:t>
            </a:r>
            <a:r>
              <a:rPr lang="en-US" sz="900" dirty="0">
                <a:latin typeface="Arial" pitchFamily="34" charset="0"/>
                <a:cs typeface="Arial" pitchFamily="34" charset="0"/>
              </a:rPr>
              <a:t>:  You may accept an unsolicited gift (no cash) with a market value of $20 or less from a given source on a given occasion, so long as the total value of all gifts from that single source during a calendar year does not exceed $50.  Employees may not pay the differential over $20 to keep the value of the gift under $20 or under $50 in order to keep the gift (no “buy down” rule).</a:t>
            </a:r>
          </a:p>
          <a:p>
            <a:pPr marL="171450" indent="-171450">
              <a:buFont typeface="Arial" panose="020B0604020202020204" pitchFamily="34" charset="0"/>
              <a:buChar char="•"/>
              <a:defRPr/>
            </a:pPr>
            <a:r>
              <a:rPr lang="en-US" sz="900" dirty="0">
                <a:latin typeface="Arial" pitchFamily="34" charset="0"/>
                <a:cs typeface="Arial" pitchFamily="34" charset="0"/>
              </a:rPr>
              <a:t>So, if you are offered a gift that is worth $30, can you pay $10 and keep the gift?  No.  If the market value of the gift exceeds the $20 limit, you must either decline the gift, or, if you want to accept the gift, you must pay the full market value of $30.  But if you are offered gifts with an aggregate market value of more than $20, you may accept items adding up to $20 and decline the rest.  So, if you are offered three items, one with a market value of $5, another $15, and another $25.  You may keep the items for $5 and $15, but must decline the $25 gift.</a:t>
            </a:r>
          </a:p>
          <a:p>
            <a:pPr marL="171450" indent="-171450">
              <a:buFont typeface="Arial" panose="020B0604020202020204" pitchFamily="34" charset="0"/>
              <a:buChar char="•"/>
              <a:defRPr/>
            </a:pPr>
            <a:r>
              <a:rPr lang="en-US" sz="900" u="sng" dirty="0">
                <a:latin typeface="Arial" pitchFamily="34" charset="0"/>
                <a:cs typeface="Arial" pitchFamily="34" charset="0"/>
              </a:rPr>
              <a:t>Gifts Based on Personal Relationship</a:t>
            </a:r>
            <a:r>
              <a:rPr lang="en-US" sz="900" dirty="0">
                <a:latin typeface="Arial" pitchFamily="34" charset="0"/>
                <a:cs typeface="Arial" pitchFamily="34" charset="0"/>
              </a:rPr>
              <a:t>.  You may accept a gift when it is clearly based on a personal relationship, not your official position.  Relevant factors to consider in making a determination include history of the relationship and whether the family member or friend personally paid for the gift.  </a:t>
            </a:r>
          </a:p>
          <a:p>
            <a:pPr marL="171450" indent="-171450">
              <a:buFont typeface="Arial" panose="020B0604020202020204" pitchFamily="34" charset="0"/>
              <a:buChar char="•"/>
              <a:defRPr/>
            </a:pPr>
            <a:r>
              <a:rPr lang="en-US" sz="900" u="sng" dirty="0">
                <a:latin typeface="Arial" pitchFamily="34" charset="0"/>
                <a:cs typeface="Arial" pitchFamily="34" charset="0"/>
              </a:rPr>
              <a:t>Discounts and Similar Benefits.</a:t>
            </a:r>
            <a:r>
              <a:rPr lang="en-US" sz="900" dirty="0">
                <a:latin typeface="Arial" pitchFamily="34" charset="0"/>
                <a:cs typeface="Arial" pitchFamily="34" charset="0"/>
              </a:rPr>
              <a:t>  You may accept commercial discounts available to the general public or to all Government or military personnel.  In addition, you</a:t>
            </a:r>
            <a:r>
              <a:rPr lang="en-US" sz="900" baseline="0" dirty="0">
                <a:latin typeface="Arial" pitchFamily="34" charset="0"/>
                <a:cs typeface="Arial" pitchFamily="34" charset="0"/>
              </a:rPr>
              <a:t> may accept discounts and similar benefits available to a more specific class of employee, as long as there is no discrimination based on rank or position of authority </a:t>
            </a:r>
            <a:r>
              <a:rPr lang="en-US" sz="900" dirty="0">
                <a:latin typeface="Arial" pitchFamily="34" charset="0"/>
                <a:cs typeface="Arial" pitchFamily="34" charset="0"/>
              </a:rPr>
              <a:t>(i.e. “all officers” or “all members of XYZ unit”)</a:t>
            </a:r>
            <a:r>
              <a:rPr lang="en-US" sz="900" baseline="0" dirty="0">
                <a:latin typeface="Arial" pitchFamily="34" charset="0"/>
                <a:cs typeface="Arial" pitchFamily="34" charset="0"/>
              </a:rPr>
              <a:t> and the source is not a prohibited source.</a:t>
            </a:r>
          </a:p>
          <a:p>
            <a:pPr marL="171450" indent="-171450">
              <a:buFont typeface="Arial" panose="020B0604020202020204" pitchFamily="34" charset="0"/>
              <a:buChar char="•"/>
              <a:defRPr/>
            </a:pPr>
            <a:r>
              <a:rPr lang="en-US" sz="900" u="sng" dirty="0">
                <a:latin typeface="Arial" pitchFamily="34" charset="0"/>
                <a:cs typeface="Arial" pitchFamily="34" charset="0"/>
              </a:rPr>
              <a:t>Waiver of Application of the Standards of Conduct Prohibition on the Acceptance</a:t>
            </a:r>
            <a:r>
              <a:rPr lang="en-US" sz="900" u="sng" baseline="0" dirty="0">
                <a:latin typeface="Arial" pitchFamily="34" charset="0"/>
                <a:cs typeface="Arial" pitchFamily="34" charset="0"/>
              </a:rPr>
              <a:t> of Gifts From Outside Sources for Enlisted Personnel, E-6 and Below, for the Limited Purpose of Gift Acceptance From Charitable and Veterans Service Tax-Exempt Organizations</a:t>
            </a:r>
            <a:r>
              <a:rPr lang="en-US" sz="900" u="none" baseline="0" dirty="0">
                <a:latin typeface="Arial" pitchFamily="34" charset="0"/>
                <a:cs typeface="Arial" pitchFamily="34" charset="0"/>
              </a:rPr>
              <a:t>.  On 16 May 2013, Secretary </a:t>
            </a:r>
            <a:r>
              <a:rPr lang="en-US" sz="900" u="none" baseline="0" dirty="0" err="1">
                <a:latin typeface="Arial" pitchFamily="34" charset="0"/>
                <a:cs typeface="Arial" pitchFamily="34" charset="0"/>
              </a:rPr>
              <a:t>Hagel</a:t>
            </a:r>
            <a:r>
              <a:rPr lang="en-US" sz="900" u="none" baseline="0" dirty="0">
                <a:latin typeface="Arial" pitchFamily="34" charset="0"/>
                <a:cs typeface="Arial" pitchFamily="34" charset="0"/>
              </a:rPr>
              <a:t> waived JER provisions related to gifts (other than cash) from outside sources to enlisted personnel, E-6 and below, for the limited purpose of permitting them to accept gifts from charitable and veterans service tax-exempt organizations.  However, gifts intended to influence enlisted members in the performance of duties or to supplement salary are still prohibited by other provisions of the JER.</a:t>
            </a:r>
          </a:p>
          <a:p>
            <a:pPr marL="171450" indent="-171450">
              <a:buFont typeface="Arial" panose="020B0604020202020204" pitchFamily="34" charset="0"/>
              <a:buChar char="•"/>
              <a:defRPr/>
            </a:pPr>
            <a:r>
              <a:rPr lang="en-US" sz="900" u="none" baseline="0" dirty="0">
                <a:latin typeface="Arial" pitchFamily="34" charset="0"/>
                <a:cs typeface="Arial" pitchFamily="34" charset="0"/>
              </a:rPr>
              <a:t>NOTE: An unsolicited offer of free attendance or free food at a widely attended gathering (WAG) is also an exception to the general prohibition on accepting gifts from outside sources.  See slides 98-99 for further discussion of WAGs. </a:t>
            </a:r>
          </a:p>
          <a:p>
            <a:pPr lvl="1">
              <a:buFont typeface="Arial" pitchFamily="34" charset="0"/>
              <a:buChar char="•"/>
              <a:defRPr/>
            </a:pPr>
            <a:endParaRPr lang="en-US" sz="900" dirty="0">
              <a:latin typeface="Arial" pitchFamily="34" charset="0"/>
              <a:cs typeface="Arial" pitchFamily="34" charset="0"/>
            </a:endParaRPr>
          </a:p>
          <a:p>
            <a:pPr eaLnBrk="1" hangingPunct="1">
              <a:defRPr/>
            </a:pPr>
            <a:r>
              <a:rPr lang="en-US" sz="900" u="sng" dirty="0">
                <a:latin typeface="Arial" pitchFamily="34" charset="0"/>
              </a:rPr>
              <a:t>Background:</a:t>
            </a:r>
          </a:p>
          <a:p>
            <a:pPr>
              <a:buFont typeface="Arial" pitchFamily="34" charset="0"/>
              <a:buChar char="•"/>
              <a:defRPr/>
            </a:pPr>
            <a:r>
              <a:rPr lang="en-US" sz="900" dirty="0">
                <a:latin typeface="Arial" pitchFamily="34" charset="0"/>
                <a:cs typeface="Arial" pitchFamily="34" charset="0"/>
              </a:rPr>
              <a:t> 5 C.F.R. </a:t>
            </a:r>
            <a:r>
              <a:rPr lang="en-US" sz="900" dirty="0"/>
              <a:t>§</a:t>
            </a:r>
            <a:r>
              <a:rPr lang="en-US" sz="900" dirty="0">
                <a:latin typeface="Arial" pitchFamily="34" charset="0"/>
                <a:cs typeface="Arial" pitchFamily="34" charset="0"/>
              </a:rPr>
              <a:t> 2635.204</a:t>
            </a:r>
          </a:p>
          <a:p>
            <a:pPr>
              <a:buFont typeface="Arial" pitchFamily="34" charset="0"/>
              <a:buChar char="•"/>
              <a:defRPr/>
            </a:pPr>
            <a:r>
              <a:rPr lang="en-US" sz="900" dirty="0">
                <a:latin typeface="Arial" pitchFamily="34" charset="0"/>
                <a:cs typeface="Arial" pitchFamily="34" charset="0"/>
              </a:rPr>
              <a:t> 5 C.F.R. </a:t>
            </a:r>
            <a:r>
              <a:rPr lang="en-US" sz="900" dirty="0"/>
              <a:t>§</a:t>
            </a:r>
            <a:r>
              <a:rPr lang="en-US" sz="900" dirty="0">
                <a:latin typeface="Arial" pitchFamily="34" charset="0"/>
                <a:cs typeface="Arial" pitchFamily="34" charset="0"/>
              </a:rPr>
              <a:t> 2635.203(b)(4)</a:t>
            </a:r>
          </a:p>
        </p:txBody>
      </p:sp>
    </p:spTree>
    <p:extLst>
      <p:ext uri="{BB962C8B-B14F-4D97-AF65-F5344CB8AC3E}">
        <p14:creationId xmlns:p14="http://schemas.microsoft.com/office/powerpoint/2010/main" val="27136749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342900" y="676275"/>
            <a:ext cx="6248400" cy="3514725"/>
          </a:xfrm>
          <a:ln/>
        </p:spPr>
      </p:sp>
      <p:sp>
        <p:nvSpPr>
          <p:cNvPr id="185347" name="Rectangle 3"/>
          <p:cNvSpPr>
            <a:spLocks noGrp="1" noChangeArrowheads="1"/>
          </p:cNvSpPr>
          <p:nvPr>
            <p:ph type="body" idx="1"/>
          </p:nvPr>
        </p:nvSpPr>
        <p:spPr>
          <a:xfrm>
            <a:off x="757022" y="4418974"/>
            <a:ext cx="5607684" cy="4183380"/>
          </a:xfrm>
          <a:ln/>
        </p:spPr>
        <p:txBody>
          <a:bodyPr/>
          <a:lstStyle/>
          <a:p>
            <a:pPr>
              <a:buFont typeface="Arial" pitchFamily="34" charset="0"/>
              <a:buNone/>
              <a:defRPr/>
            </a:pPr>
            <a:r>
              <a:rPr lang="en-US" b="1" dirty="0">
                <a:latin typeface="Arial" pitchFamily="34" charset="0"/>
                <a:cs typeface="Arial" pitchFamily="34" charset="0"/>
              </a:rPr>
              <a:t>Instructor Comments:</a:t>
            </a:r>
          </a:p>
          <a:p>
            <a:pPr marL="171450" indent="-171450">
              <a:buFont typeface="Arial" panose="020B0604020202020204" pitchFamily="34" charset="0"/>
              <a:buChar char="•"/>
              <a:defRPr/>
            </a:pPr>
            <a:r>
              <a:rPr lang="en-US" dirty="0">
                <a:latin typeface="Arial" pitchFamily="34" charset="0"/>
                <a:cs typeface="Arial" pitchFamily="34" charset="0"/>
              </a:rPr>
              <a:t>Handling Improper Gifts from Outside Sources</a:t>
            </a:r>
            <a:r>
              <a:rPr lang="en-US" baseline="0" dirty="0">
                <a:latin typeface="Arial" pitchFamily="34" charset="0"/>
                <a:cs typeface="Arial" pitchFamily="34" charset="0"/>
              </a:rPr>
              <a:t> – </a:t>
            </a:r>
            <a:r>
              <a:rPr lang="en-US" dirty="0">
                <a:latin typeface="Arial" pitchFamily="34" charset="0"/>
                <a:cs typeface="Arial" pitchFamily="34" charset="0"/>
              </a:rPr>
              <a:t>When an employee cannot  accept a gift, the employee should:</a:t>
            </a:r>
          </a:p>
          <a:p>
            <a:pPr lvl="1">
              <a:buFont typeface="Arial" pitchFamily="34" charset="0"/>
              <a:buChar char="•"/>
              <a:defRPr/>
            </a:pPr>
            <a:r>
              <a:rPr lang="en-US" dirty="0">
                <a:latin typeface="Arial" pitchFamily="34" charset="0"/>
                <a:cs typeface="Arial" pitchFamily="34" charset="0"/>
              </a:rPr>
              <a:t>  Refuse the gift (if possible) or return the item and diplomatically explain the restrictions on acceptance of gifts by Federal employees.</a:t>
            </a:r>
          </a:p>
          <a:p>
            <a:pPr lvl="1">
              <a:buFont typeface="Arial" pitchFamily="34" charset="0"/>
              <a:buChar char="•"/>
              <a:defRPr/>
            </a:pPr>
            <a:r>
              <a:rPr lang="en-US" dirty="0">
                <a:latin typeface="Arial" pitchFamily="34" charset="0"/>
                <a:cs typeface="Arial" pitchFamily="34" charset="0"/>
              </a:rPr>
              <a:t>  Pay the donor the fair market value of the gift and keep a copy of the receipt/check for your records.</a:t>
            </a:r>
          </a:p>
          <a:p>
            <a:pPr lvl="1">
              <a:buFont typeface="Arial" pitchFamily="34" charset="0"/>
              <a:buChar char="•"/>
              <a:defRPr/>
            </a:pPr>
            <a:r>
              <a:rPr lang="en-US" dirty="0">
                <a:latin typeface="Arial" pitchFamily="34" charset="0"/>
                <a:cs typeface="Arial" pitchFamily="34" charset="0"/>
              </a:rPr>
              <a:t>  Perishable items may be donated to charity, shared within the office, or destroyed with the approval of the supervisor or ethics official.</a:t>
            </a:r>
          </a:p>
          <a:p>
            <a:pPr lvl="1">
              <a:buFont typeface="Arial" pitchFamily="34" charset="0"/>
              <a:buChar char="•"/>
              <a:defRPr/>
            </a:pPr>
            <a:r>
              <a:rPr lang="en-US" dirty="0">
                <a:latin typeface="Arial" pitchFamily="34" charset="0"/>
                <a:cs typeface="Arial" pitchFamily="34" charset="0"/>
              </a:rPr>
              <a:t>  Tangible items may also</a:t>
            </a:r>
            <a:r>
              <a:rPr lang="en-US" baseline="0" dirty="0">
                <a:latin typeface="Arial" pitchFamily="34" charset="0"/>
                <a:cs typeface="Arial" pitchFamily="34" charset="0"/>
              </a:rPr>
              <a:t> be destroyed IF they are under $100 (new rule as of 1 Jan 2017).</a:t>
            </a:r>
            <a:endParaRPr lang="en-US" dirty="0">
              <a:latin typeface="Arial" pitchFamily="34" charset="0"/>
              <a:cs typeface="Arial" pitchFamily="34" charset="0"/>
            </a:endParaRPr>
          </a:p>
          <a:p>
            <a:pPr marL="229126" indent="-229126">
              <a:defRPr/>
            </a:pPr>
            <a:endParaRPr lang="en-US" b="1" dirty="0">
              <a:latin typeface="Arial" pitchFamily="34" charset="0"/>
              <a:cs typeface="Arial" pitchFamily="34" charset="0"/>
            </a:endParaRPr>
          </a:p>
          <a:p>
            <a:pPr eaLnBrk="1" hangingPunct="1">
              <a:defRPr/>
            </a:pPr>
            <a:r>
              <a:rPr lang="en-US" u="sng" dirty="0">
                <a:latin typeface="Arial" pitchFamily="34" charset="0"/>
              </a:rPr>
              <a:t>Background:</a:t>
            </a:r>
          </a:p>
          <a:p>
            <a:pPr>
              <a:buFont typeface="Arial" pitchFamily="34" charset="0"/>
              <a:buChar char="•"/>
              <a:defRPr/>
            </a:pPr>
            <a:r>
              <a:rPr lang="en-US" dirty="0">
                <a:latin typeface="Arial" pitchFamily="34" charset="0"/>
                <a:cs typeface="Arial" pitchFamily="34" charset="0"/>
              </a:rPr>
              <a:t> 5 C.F.R. </a:t>
            </a:r>
            <a:r>
              <a:rPr lang="en-US" sz="1000" dirty="0"/>
              <a:t>§</a:t>
            </a:r>
            <a:r>
              <a:rPr lang="en-US" dirty="0">
                <a:latin typeface="Arial" pitchFamily="34" charset="0"/>
                <a:cs typeface="Arial" pitchFamily="34" charset="0"/>
              </a:rPr>
              <a:t> 2635.205</a:t>
            </a:r>
          </a:p>
        </p:txBody>
      </p:sp>
    </p:spTree>
    <p:extLst>
      <p:ext uri="{BB962C8B-B14F-4D97-AF65-F5344CB8AC3E}">
        <p14:creationId xmlns:p14="http://schemas.microsoft.com/office/powerpoint/2010/main" val="3078656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0078EFFD-729A-4684-8046-0AD0C8C458E6}" type="slidenum">
              <a:rPr lang="en-US" smtClean="0"/>
              <a:pPr/>
              <a:t>4</a:t>
            </a:fld>
            <a:endParaRPr lang="en-US"/>
          </a:p>
        </p:txBody>
      </p:sp>
      <p:sp>
        <p:nvSpPr>
          <p:cNvPr id="144387" name="Rectangle 2"/>
          <p:cNvSpPr>
            <a:spLocks noGrp="1" noRot="1" noChangeAspect="1" noChangeArrowheads="1" noTextEdit="1"/>
          </p:cNvSpPr>
          <p:nvPr>
            <p:ph type="sldImg"/>
          </p:nvPr>
        </p:nvSpPr>
        <p:spPr>
          <a:xfrm>
            <a:off x="342900" y="676275"/>
            <a:ext cx="6248400" cy="3514725"/>
          </a:xfrm>
          <a:ln/>
        </p:spPr>
      </p:sp>
      <p:sp>
        <p:nvSpPr>
          <p:cNvPr id="144388" name="Rectangle 3"/>
          <p:cNvSpPr>
            <a:spLocks noGrp="1" noChangeArrowheads="1"/>
          </p:cNvSpPr>
          <p:nvPr>
            <p:ph type="body" idx="1"/>
          </p:nvPr>
        </p:nvSpPr>
        <p:spPr>
          <a:xfrm>
            <a:off x="701359" y="4648200"/>
            <a:ext cx="5607684" cy="4183380"/>
          </a:xfrm>
          <a:noFill/>
          <a:ln/>
        </p:spPr>
        <p:txBody>
          <a:bodyPr/>
          <a:lstStyle/>
          <a:p>
            <a:pPr eaLnBrk="1" hangingPunct="1">
              <a:buFontTx/>
              <a:buNone/>
            </a:pPr>
            <a:r>
              <a:rPr lang="en-US" sz="900" b="1" dirty="0">
                <a:latin typeface="Arial" pitchFamily="34" charset="0"/>
              </a:rPr>
              <a:t>Instructor Comments:  </a:t>
            </a:r>
          </a:p>
          <a:p>
            <a:pPr lvl="0" eaLnBrk="1" hangingPunct="1">
              <a:buFontTx/>
              <a:buChar char="•"/>
            </a:pPr>
            <a:r>
              <a:rPr lang="en-US" sz="900" dirty="0">
                <a:latin typeface="Arial" pitchFamily="34" charset="0"/>
              </a:rPr>
              <a:t>  As Soldiers and DA Civilians, we act for the benefit of the American public, not for private interests.  The ethics rules are intended to ensure that we perform our mission with that public interest in mind.  Our adherence to ethics principles, and the rules that implement them, is important because it upholds the public</a:t>
            </a:r>
            <a:r>
              <a:rPr lang="en-US" sz="900" dirty="0">
                <a:latin typeface="Arial" pitchFamily="34" charset="0"/>
                <a:sym typeface="WP TypographicSymbols"/>
              </a:rPr>
              <a:t>’</a:t>
            </a:r>
            <a:r>
              <a:rPr lang="en-US" sz="900" dirty="0">
                <a:latin typeface="Arial" pitchFamily="34" charset="0"/>
              </a:rPr>
              <a:t>s confidence in the integrity of our Government. </a:t>
            </a:r>
          </a:p>
        </p:txBody>
      </p:sp>
    </p:spTree>
    <p:extLst>
      <p:ext uri="{BB962C8B-B14F-4D97-AF65-F5344CB8AC3E}">
        <p14:creationId xmlns:p14="http://schemas.microsoft.com/office/powerpoint/2010/main" val="28436199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xfrm>
            <a:off x="342900" y="676275"/>
            <a:ext cx="6248400" cy="3514725"/>
          </a:xfrm>
          <a:ln/>
        </p:spPr>
      </p:sp>
      <p:sp>
        <p:nvSpPr>
          <p:cNvPr id="187395" name="Notes Placeholder 2"/>
          <p:cNvSpPr>
            <a:spLocks noGrp="1"/>
          </p:cNvSpPr>
          <p:nvPr>
            <p:ph type="body" idx="1"/>
          </p:nvPr>
        </p:nvSpPr>
        <p:spPr>
          <a:noFill/>
          <a:ln/>
        </p:spPr>
        <p:txBody>
          <a:bodyPr/>
          <a:lstStyle/>
          <a:p>
            <a:endParaRPr lang="en-US"/>
          </a:p>
        </p:txBody>
      </p:sp>
      <p:sp>
        <p:nvSpPr>
          <p:cNvPr id="187396"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876A89F5-A92A-45B3-80C8-D0A6690715D7}" type="slidenum">
              <a:rPr lang="en-US" smtClean="0"/>
              <a:pPr/>
              <a:t>40</a:t>
            </a:fld>
            <a:endParaRPr lang="en-US"/>
          </a:p>
        </p:txBody>
      </p:sp>
    </p:spTree>
    <p:extLst>
      <p:ext uri="{BB962C8B-B14F-4D97-AF65-F5344CB8AC3E}">
        <p14:creationId xmlns:p14="http://schemas.microsoft.com/office/powerpoint/2010/main" val="3345219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xfrm>
            <a:off x="342900" y="676275"/>
            <a:ext cx="6248400" cy="3514725"/>
          </a:xfrm>
          <a:ln/>
        </p:spPr>
      </p:sp>
      <p:sp>
        <p:nvSpPr>
          <p:cNvPr id="187395" name="Notes Placeholder 2"/>
          <p:cNvSpPr>
            <a:spLocks noGrp="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 Comments:</a:t>
            </a:r>
            <a:r>
              <a:rPr lang="en-US" b="1" baseline="0" dirty="0">
                <a:latin typeface="Arial" pitchFamily="34" charset="0"/>
                <a:cs typeface="Arial" pitchFamily="34" charset="0"/>
              </a:rPr>
              <a:t> </a:t>
            </a:r>
          </a:p>
          <a:p>
            <a:pPr marL="171450" indent="-171450">
              <a:buFont typeface="Arial" panose="020B0604020202020204" pitchFamily="34" charset="0"/>
              <a:buChar char="•"/>
              <a:defRPr/>
            </a:pPr>
            <a:r>
              <a:rPr lang="en-US" dirty="0">
                <a:latin typeface="Arial" pitchFamily="34" charset="0"/>
                <a:cs typeface="Arial" pitchFamily="34" charset="0"/>
              </a:rPr>
              <a:t>The contractor is an outside source.  The pastries and coffee are not intended to be a meal.  While you could make this food into a meal, it is not the intention of the donor.  The items are considered modest items of food and refreshments and are therefore excluded from the broad definition of a gift.  You may partake!</a:t>
            </a:r>
          </a:p>
        </p:txBody>
      </p:sp>
      <p:sp>
        <p:nvSpPr>
          <p:cNvPr id="188420"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F4F8F8F0-E417-4DD3-B212-C47739BF6643}" type="slidenum">
              <a:rPr lang="en-US" smtClean="0"/>
              <a:pPr/>
              <a:t>41</a:t>
            </a:fld>
            <a:endParaRPr lang="en-US"/>
          </a:p>
        </p:txBody>
      </p:sp>
    </p:spTree>
    <p:extLst>
      <p:ext uri="{BB962C8B-B14F-4D97-AF65-F5344CB8AC3E}">
        <p14:creationId xmlns:p14="http://schemas.microsoft.com/office/powerpoint/2010/main" val="2640963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xfrm>
            <a:off x="342900" y="676275"/>
            <a:ext cx="6248400" cy="3514725"/>
          </a:xfrm>
          <a:ln/>
        </p:spPr>
      </p:sp>
      <p:sp>
        <p:nvSpPr>
          <p:cNvPr id="189443" name="Notes Placeholder 2"/>
          <p:cNvSpPr>
            <a:spLocks noGrp="1"/>
          </p:cNvSpPr>
          <p:nvPr>
            <p:ph type="body" idx="1"/>
          </p:nvPr>
        </p:nvSpPr>
        <p:spPr>
          <a:noFill/>
          <a:ln/>
        </p:spPr>
        <p:txBody>
          <a:bodyPr/>
          <a:lstStyle/>
          <a:p>
            <a:endParaRPr lang="en-US" dirty="0"/>
          </a:p>
        </p:txBody>
      </p:sp>
      <p:sp>
        <p:nvSpPr>
          <p:cNvPr id="189444"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12591435-E6B4-4186-9628-83366FB67957}" type="slidenum">
              <a:rPr lang="en-US" smtClean="0"/>
              <a:pPr/>
              <a:t>42</a:t>
            </a:fld>
            <a:endParaRPr lang="en-US"/>
          </a:p>
        </p:txBody>
      </p:sp>
    </p:spTree>
    <p:extLst>
      <p:ext uri="{BB962C8B-B14F-4D97-AF65-F5344CB8AC3E}">
        <p14:creationId xmlns:p14="http://schemas.microsoft.com/office/powerpoint/2010/main" val="2596521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xfrm>
            <a:off x="342900" y="676275"/>
            <a:ext cx="6248400" cy="3514725"/>
          </a:xfrm>
          <a:ln/>
        </p:spPr>
      </p:sp>
      <p:sp>
        <p:nvSpPr>
          <p:cNvPr id="189443" name="Notes Placeholder 2"/>
          <p:cNvSpPr>
            <a:spLocks noGrp="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 Comments:</a:t>
            </a:r>
          </a:p>
          <a:p>
            <a:pPr marL="171450" indent="-171450">
              <a:buFont typeface="Arial" panose="020B0604020202020204" pitchFamily="34" charset="0"/>
              <a:buChar char="•"/>
              <a:defRPr/>
            </a:pPr>
            <a:r>
              <a:rPr lang="en-US" dirty="0">
                <a:latin typeface="Arial" pitchFamily="34" charset="0"/>
                <a:cs typeface="Arial" pitchFamily="34" charset="0"/>
              </a:rPr>
              <a:t>The food items are intended by the donor, an outside source, to be more than just a snack.  The gift is therefore generally not acceptable.  However, under the exceptions to the prohibition, you may accept an unsolicited gift of not more than $20 so long as you do not exceed the $50 total from a single source during a calendar year.</a:t>
            </a:r>
          </a:p>
          <a:p>
            <a:pPr marL="171450" indent="-171450">
              <a:buFont typeface="Arial" panose="020B0604020202020204" pitchFamily="34" charset="0"/>
              <a:buChar char="•"/>
              <a:defRPr/>
            </a:pPr>
            <a:r>
              <a:rPr lang="en-US" dirty="0">
                <a:latin typeface="Arial" pitchFamily="34" charset="0"/>
                <a:cs typeface="Arial" pitchFamily="34" charset="0"/>
              </a:rPr>
              <a:t>If the market value of the gift exceeds $20, you cannot pay the difference.  You must either decline the gift or pay its full market value if you want to keep the gift.</a:t>
            </a:r>
          </a:p>
        </p:txBody>
      </p:sp>
      <p:sp>
        <p:nvSpPr>
          <p:cNvPr id="190468"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60D5E6CB-6B57-430D-8490-6F5C2ED53C3D}" type="slidenum">
              <a:rPr lang="en-US" smtClean="0"/>
              <a:pPr/>
              <a:t>43</a:t>
            </a:fld>
            <a:endParaRPr lang="en-US"/>
          </a:p>
        </p:txBody>
      </p:sp>
    </p:spTree>
    <p:extLst>
      <p:ext uri="{BB962C8B-B14F-4D97-AF65-F5344CB8AC3E}">
        <p14:creationId xmlns:p14="http://schemas.microsoft.com/office/powerpoint/2010/main" val="4221971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xfrm>
            <a:off x="342900" y="676275"/>
            <a:ext cx="6248400" cy="3514725"/>
          </a:xfrm>
          <a:ln/>
        </p:spPr>
      </p:sp>
      <p:sp>
        <p:nvSpPr>
          <p:cNvPr id="191491" name="Notes Placeholder 2"/>
          <p:cNvSpPr>
            <a:spLocks noGrp="1"/>
          </p:cNvSpPr>
          <p:nvPr>
            <p:ph type="body" idx="1"/>
          </p:nvPr>
        </p:nvSpPr>
        <p:spPr>
          <a:noFill/>
          <a:ln/>
        </p:spPr>
        <p:txBody>
          <a:bodyPr/>
          <a:lstStyle/>
          <a:p>
            <a:endParaRPr lang="en-US" dirty="0"/>
          </a:p>
        </p:txBody>
      </p:sp>
      <p:sp>
        <p:nvSpPr>
          <p:cNvPr id="191492"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E13A580D-F2A6-4CC4-B508-78C57B66DEC9}" type="slidenum">
              <a:rPr lang="en-US" smtClean="0"/>
              <a:pPr/>
              <a:t>44</a:t>
            </a:fld>
            <a:endParaRPr lang="en-US"/>
          </a:p>
        </p:txBody>
      </p:sp>
    </p:spTree>
    <p:extLst>
      <p:ext uri="{BB962C8B-B14F-4D97-AF65-F5344CB8AC3E}">
        <p14:creationId xmlns:p14="http://schemas.microsoft.com/office/powerpoint/2010/main" val="40273993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xfrm>
            <a:off x="342900" y="676275"/>
            <a:ext cx="6248400" cy="3514725"/>
          </a:xfrm>
          <a:ln/>
        </p:spPr>
      </p:sp>
      <p:sp>
        <p:nvSpPr>
          <p:cNvPr id="192515" name="Notes Placeholder 2"/>
          <p:cNvSpPr>
            <a:spLocks noGrp="1"/>
          </p:cNvSpPr>
          <p:nvPr>
            <p:ph type="body" idx="1"/>
          </p:nvPr>
        </p:nvSpPr>
        <p:spPr>
          <a:noFill/>
          <a:ln/>
        </p:spPr>
        <p:txBody>
          <a:bodyPr/>
          <a:lstStyle/>
          <a:p>
            <a:endParaRPr lang="en-US"/>
          </a:p>
        </p:txBody>
      </p:sp>
      <p:sp>
        <p:nvSpPr>
          <p:cNvPr id="192516"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D5F7FE2A-B97A-43F5-AD74-F957180A191C}" type="slidenum">
              <a:rPr lang="en-US" smtClean="0"/>
              <a:pPr/>
              <a:t>45</a:t>
            </a:fld>
            <a:endParaRPr lang="en-US"/>
          </a:p>
        </p:txBody>
      </p:sp>
    </p:spTree>
    <p:extLst>
      <p:ext uri="{BB962C8B-B14F-4D97-AF65-F5344CB8AC3E}">
        <p14:creationId xmlns:p14="http://schemas.microsoft.com/office/powerpoint/2010/main" val="5386185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xfrm>
            <a:off x="342900" y="676275"/>
            <a:ext cx="6248400" cy="3514725"/>
          </a:xfrm>
          <a:ln/>
        </p:spPr>
      </p:sp>
      <p:sp>
        <p:nvSpPr>
          <p:cNvPr id="193539" name="Notes Placeholder 2"/>
          <p:cNvSpPr>
            <a:spLocks noGrp="1"/>
          </p:cNvSpPr>
          <p:nvPr>
            <p:ph type="body" idx="1"/>
          </p:nvPr>
        </p:nvSpPr>
        <p:spPr>
          <a:noFill/>
          <a:ln/>
        </p:spPr>
        <p:txBody>
          <a:bodyPr/>
          <a:lstStyle/>
          <a:p>
            <a:pPr>
              <a:buFontTx/>
              <a:buNone/>
            </a:pPr>
            <a:r>
              <a:rPr lang="en-US" b="1" dirty="0">
                <a:latin typeface="Arial" pitchFamily="34" charset="0"/>
                <a:cs typeface="Arial" pitchFamily="34" charset="0"/>
              </a:rPr>
              <a:t>Instructor Comments:</a:t>
            </a:r>
          </a:p>
          <a:p>
            <a:pPr marL="171450" indent="-171450">
              <a:buFont typeface="Arial" panose="020B0604020202020204" pitchFamily="34" charset="0"/>
              <a:buChar char="•"/>
            </a:pPr>
            <a:r>
              <a:rPr lang="en-US" dirty="0">
                <a:latin typeface="Arial" pitchFamily="34" charset="0"/>
                <a:cs typeface="Arial" pitchFamily="34" charset="0"/>
              </a:rPr>
              <a:t>#1 is not correct.  Though the value of the meal does not exceed $20, you must aggregate all gifts received from a single source during the calendar year.  You are then guided by the $20/$50 rule.  You may not accept this fourth meal as it  would exceed the $20/$50 rule ($65). </a:t>
            </a:r>
          </a:p>
          <a:p>
            <a:pPr marL="171450" indent="-171450">
              <a:buFont typeface="Arial" panose="020B0604020202020204" pitchFamily="34" charset="0"/>
              <a:buChar char="•"/>
            </a:pPr>
            <a:r>
              <a:rPr lang="en-US" dirty="0">
                <a:latin typeface="Arial" pitchFamily="34" charset="0"/>
                <a:cs typeface="Arial" pitchFamily="34" charset="0"/>
              </a:rPr>
              <a:t>#2 is not correct.  You can never buy down a gift.  If you exceed the 20/50 rule, you must either decline or pay full market value for the gift.</a:t>
            </a:r>
          </a:p>
          <a:p>
            <a:pPr marL="171450" indent="-171450">
              <a:buFont typeface="Arial" panose="020B0604020202020204" pitchFamily="34" charset="0"/>
              <a:buChar char="•"/>
            </a:pPr>
            <a:r>
              <a:rPr lang="en-US" dirty="0">
                <a:latin typeface="Arial" pitchFamily="34" charset="0"/>
                <a:cs typeface="Arial" pitchFamily="34" charset="0"/>
              </a:rPr>
              <a:t>#3 is correct!  You may not accept this fourth meal as it  would exceed the $20/$50 rule ($65).  You should politely decline or pay the full market value of the meal.</a:t>
            </a:r>
          </a:p>
          <a:p>
            <a:pPr marL="171450" indent="-171450">
              <a:buFont typeface="Arial" panose="020B0604020202020204" pitchFamily="34" charset="0"/>
              <a:buChar char="•"/>
            </a:pPr>
            <a:r>
              <a:rPr lang="en-US" dirty="0">
                <a:latin typeface="Arial" pitchFamily="34" charset="0"/>
                <a:cs typeface="Arial" pitchFamily="34" charset="0"/>
              </a:rPr>
              <a:t>#4 is not correct.  You cannot cut a sandwich into pieces to keep it within acceptable gift limits.</a:t>
            </a:r>
          </a:p>
        </p:txBody>
      </p:sp>
      <p:sp>
        <p:nvSpPr>
          <p:cNvPr id="193540"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26272D8D-7166-4CDD-849C-C946C1CC303B}" type="slidenum">
              <a:rPr lang="en-US" smtClean="0"/>
              <a:pPr/>
              <a:t>46</a:t>
            </a:fld>
            <a:endParaRPr lang="en-US"/>
          </a:p>
        </p:txBody>
      </p:sp>
    </p:spTree>
    <p:extLst>
      <p:ext uri="{BB962C8B-B14F-4D97-AF65-F5344CB8AC3E}">
        <p14:creationId xmlns:p14="http://schemas.microsoft.com/office/powerpoint/2010/main" val="22171590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xfrm>
            <a:off x="342900" y="676275"/>
            <a:ext cx="6248400" cy="3514725"/>
          </a:xfrm>
          <a:ln/>
        </p:spPr>
      </p:sp>
      <p:sp>
        <p:nvSpPr>
          <p:cNvPr id="193539" name="Rectangle 3"/>
          <p:cNvSpPr>
            <a:spLocks noGrp="1" noChangeArrowheads="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 Comments:</a:t>
            </a:r>
          </a:p>
          <a:p>
            <a:pPr>
              <a:buFont typeface="Arial" pitchFamily="34" charset="0"/>
              <a:buNone/>
              <a:defRPr/>
            </a:pPr>
            <a:r>
              <a:rPr lang="en-US" dirty="0">
                <a:latin typeface="Arial" pitchFamily="34" charset="0"/>
                <a:cs typeface="Arial" pitchFamily="34" charset="0"/>
              </a:rPr>
              <a:t>You may never solicit a gift from a foreign Government and you generally may not accept a gift from a foreign Government.  </a:t>
            </a:r>
          </a:p>
          <a:p>
            <a:pPr>
              <a:buFont typeface="Arial" pitchFamily="34" charset="0"/>
              <a:buNone/>
              <a:defRPr/>
            </a:pPr>
            <a:r>
              <a:rPr lang="en-US" dirty="0">
                <a:latin typeface="Arial" pitchFamily="34" charset="0"/>
                <a:cs typeface="Arial" pitchFamily="34" charset="0"/>
              </a:rPr>
              <a:t>A “foreign Government” includes any foreign national, state, local, and municipal Government, and any international or multinational organization whose members are foreign governments.</a:t>
            </a:r>
          </a:p>
          <a:p>
            <a:pPr>
              <a:buFont typeface="Arial" pitchFamily="34" charset="0"/>
              <a:buNone/>
              <a:defRPr/>
            </a:pPr>
            <a:r>
              <a:rPr lang="en-US" dirty="0">
                <a:latin typeface="Arial" pitchFamily="34" charset="0"/>
                <a:cs typeface="Arial" pitchFamily="34" charset="0"/>
              </a:rPr>
              <a:t>So, if you visit England and a London city official gives you a silver tray, it is a gift from a foreign Government.  Similarly, if you receive a gift from the head of a village or a member of a foreign nation’s military, it is a gift from a foreign Government.</a:t>
            </a:r>
          </a:p>
          <a:p>
            <a:pPr>
              <a:buFont typeface="Arial" pitchFamily="34" charset="0"/>
              <a:buNone/>
              <a:defRPr/>
            </a:pPr>
            <a:r>
              <a:rPr lang="en-US" dirty="0">
                <a:latin typeface="Arial" pitchFamily="34" charset="0"/>
                <a:cs typeface="Arial" pitchFamily="34" charset="0"/>
              </a:rPr>
              <a:t>The rules governing foreign gifts are different from the rules governing gifts from outside sources.   If you are given a gift from a foreign Government, you do not go through the three part analysis that you used for gifts from outside sources.  It does not matter whether or not the gift is given to you because of your official position, all that matters is that the gift is from a foreign Government.</a:t>
            </a:r>
          </a:p>
          <a:p>
            <a:pPr>
              <a:buFont typeface="Arial" pitchFamily="34" charset="0"/>
              <a:buNone/>
              <a:defRPr/>
            </a:pPr>
            <a:r>
              <a:rPr lang="en-US" dirty="0">
                <a:latin typeface="Arial" pitchFamily="34" charset="0"/>
                <a:cs typeface="Arial" pitchFamily="34" charset="0"/>
              </a:rPr>
              <a:t>The definition of a “gift” is also a bit different when it comes to gifts from foreign governments.  A gift is anything a foreign Government offers you that is of tangible or intangible value, except for an educational scholarship or medical treatment.</a:t>
            </a:r>
          </a:p>
          <a:p>
            <a:pPr>
              <a:defRPr/>
            </a:pPr>
            <a:endParaRPr lang="en-US" dirty="0">
              <a:latin typeface="Arial" pitchFamily="34" charset="0"/>
              <a:cs typeface="Arial" pitchFamily="34" charset="0"/>
            </a:endParaRPr>
          </a:p>
          <a:p>
            <a:pPr eaLnBrk="1" hangingPunct="1">
              <a:defRPr/>
            </a:pPr>
            <a:r>
              <a:rPr lang="en-US" u="sng" dirty="0">
                <a:latin typeface="Arial" pitchFamily="34" charset="0"/>
              </a:rPr>
              <a:t>Background:</a:t>
            </a:r>
          </a:p>
          <a:p>
            <a:pPr>
              <a:buFont typeface="Arial" pitchFamily="34" charset="0"/>
              <a:buChar char="•"/>
              <a:defRPr/>
            </a:pPr>
            <a:r>
              <a:rPr lang="en-US" dirty="0">
                <a:latin typeface="Arial" pitchFamily="34" charset="0"/>
                <a:cs typeface="Arial" pitchFamily="34" charset="0"/>
              </a:rPr>
              <a:t>  Art I, Sec. 9, Cl. 8</a:t>
            </a:r>
          </a:p>
          <a:p>
            <a:pPr>
              <a:buFont typeface="Arial" pitchFamily="34" charset="0"/>
              <a:buChar char="•"/>
              <a:defRPr/>
            </a:pPr>
            <a:r>
              <a:rPr lang="en-US" dirty="0">
                <a:latin typeface="Arial" pitchFamily="34" charset="0"/>
                <a:cs typeface="Arial" pitchFamily="34" charset="0"/>
              </a:rPr>
              <a:t>  5 U.S.C. </a:t>
            </a:r>
            <a:r>
              <a:rPr lang="en-US" sz="1000" dirty="0"/>
              <a:t>§ </a:t>
            </a:r>
            <a:r>
              <a:rPr lang="en-US" dirty="0">
                <a:latin typeface="Arial" pitchFamily="34" charset="0"/>
                <a:cs typeface="Arial" pitchFamily="34" charset="0"/>
              </a:rPr>
              <a:t>7342</a:t>
            </a:r>
          </a:p>
          <a:p>
            <a:pPr>
              <a:buFont typeface="Arial" pitchFamily="34" charset="0"/>
              <a:buChar char="•"/>
              <a:defRPr/>
            </a:pPr>
            <a:r>
              <a:rPr lang="en-US" dirty="0">
                <a:latin typeface="Arial" pitchFamily="34" charset="0"/>
                <a:cs typeface="Arial" pitchFamily="34" charset="0"/>
              </a:rPr>
              <a:t>  </a:t>
            </a:r>
            <a:r>
              <a:rPr lang="en-US" dirty="0" err="1">
                <a:latin typeface="Arial" pitchFamily="34" charset="0"/>
                <a:cs typeface="Arial" pitchFamily="34" charset="0"/>
              </a:rPr>
              <a:t>DoDD</a:t>
            </a:r>
            <a:r>
              <a:rPr lang="en-US" dirty="0">
                <a:latin typeface="Arial" pitchFamily="34" charset="0"/>
                <a:cs typeface="Arial" pitchFamily="34" charset="0"/>
              </a:rPr>
              <a:t> 1005.13</a:t>
            </a:r>
          </a:p>
          <a:p>
            <a:pPr>
              <a:buFont typeface="Arial" pitchFamily="34" charset="0"/>
              <a:buChar char="•"/>
              <a:defRPr/>
            </a:pPr>
            <a:r>
              <a:rPr lang="en-US" dirty="0">
                <a:latin typeface="Arial" pitchFamily="34" charset="0"/>
                <a:cs typeface="Arial" pitchFamily="34" charset="0"/>
              </a:rPr>
              <a:t> </a:t>
            </a:r>
            <a:endParaRPr lang="en-US" dirty="0"/>
          </a:p>
        </p:txBody>
      </p:sp>
    </p:spTree>
    <p:extLst>
      <p:ext uri="{BB962C8B-B14F-4D97-AF65-F5344CB8AC3E}">
        <p14:creationId xmlns:p14="http://schemas.microsoft.com/office/powerpoint/2010/main" val="25544512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342900" y="676275"/>
            <a:ext cx="6248400" cy="3514725"/>
          </a:xfrm>
          <a:ln/>
        </p:spPr>
      </p:sp>
      <p:sp>
        <p:nvSpPr>
          <p:cNvPr id="194563" name="Rectangle 3"/>
          <p:cNvSpPr>
            <a:spLocks noGrp="1" noChangeArrowheads="1"/>
          </p:cNvSpPr>
          <p:nvPr>
            <p:ph type="body" idx="1"/>
          </p:nvPr>
        </p:nvSpPr>
        <p:spPr>
          <a:xfrm>
            <a:off x="680684" y="4415791"/>
            <a:ext cx="5628359" cy="4880610"/>
          </a:xfrm>
          <a:ln/>
        </p:spPr>
        <p:txBody>
          <a:bodyPr/>
          <a:lstStyle/>
          <a:p>
            <a:pPr>
              <a:buFont typeface="Arial" pitchFamily="34" charset="0"/>
              <a:buNone/>
              <a:defRPr/>
            </a:pPr>
            <a:r>
              <a:rPr lang="en-US" b="1" dirty="0">
                <a:latin typeface="Arial" pitchFamily="34" charset="0"/>
                <a:cs typeface="Arial" pitchFamily="34" charset="0"/>
              </a:rPr>
              <a:t>Instructor’s Comments:</a:t>
            </a:r>
          </a:p>
          <a:p>
            <a:pPr marL="171450" indent="-171450">
              <a:buFont typeface="Arial" panose="020B0604020202020204" pitchFamily="34" charset="0"/>
              <a:buChar char="•"/>
              <a:defRPr/>
            </a:pPr>
            <a:r>
              <a:rPr lang="en-US" dirty="0">
                <a:latin typeface="Arial" pitchFamily="34" charset="0"/>
                <a:cs typeface="Arial" pitchFamily="34" charset="0"/>
              </a:rPr>
              <a:t>There are two kinds of gifts that you may accept from a foreign Government.  </a:t>
            </a:r>
          </a:p>
          <a:p>
            <a:pPr marL="171450" indent="-171450">
              <a:buFont typeface="Arial" panose="020B0604020202020204" pitchFamily="34" charset="0"/>
              <a:buChar char="•"/>
              <a:defRPr/>
            </a:pPr>
            <a:r>
              <a:rPr lang="en-US" dirty="0">
                <a:latin typeface="Arial" pitchFamily="34" charset="0"/>
                <a:cs typeface="Arial" pitchFamily="34" charset="0"/>
              </a:rPr>
              <a:t>First, you may accept and keep gifts for yourself that are of minimal value.  Minimal value means having a retail value in the United States at the time of acceptance of $415 or less.  “Minimum value” is established by GSA (U.S. General Services Administration) and is adjusted every 3 years based on the Consumer Price Index.  (The minimal value was raised to $480 in 2022</a:t>
            </a:r>
            <a:r>
              <a:rPr lang="en-US" baseline="0" dirty="0">
                <a:latin typeface="Arial" pitchFamily="34" charset="0"/>
                <a:cs typeface="Arial" pitchFamily="34" charset="0"/>
              </a:rPr>
              <a:t>)</a:t>
            </a:r>
            <a:endParaRPr lang="en-US" dirty="0">
              <a:latin typeface="Arial" pitchFamily="34" charset="0"/>
              <a:cs typeface="Arial" pitchFamily="34" charset="0"/>
            </a:endParaRPr>
          </a:p>
          <a:p>
            <a:pPr marL="171450" indent="-171450">
              <a:buFont typeface="Arial" panose="020B0604020202020204" pitchFamily="34" charset="0"/>
              <a:buChar char="•"/>
              <a:defRPr/>
            </a:pPr>
            <a:r>
              <a:rPr lang="en-US" dirty="0">
                <a:latin typeface="Arial" pitchFamily="34" charset="0"/>
                <a:cs typeface="Arial" pitchFamily="34" charset="0"/>
              </a:rPr>
              <a:t>Second, if a gift exceeds the “minimum value,” it may be accepted if it appears that refusal is likely to cause offense, embarrassment, or adversely affect foreign relations.  Such gifts should be accepted on behalf of the United States and upon acceptance, become property of the U.S. Government.  (Note: These gifts must be reported to the Army</a:t>
            </a:r>
            <a:r>
              <a:rPr lang="en-US" baseline="0" dirty="0">
                <a:latin typeface="Arial" pitchFamily="34" charset="0"/>
                <a:cs typeface="Arial" pitchFamily="34" charset="0"/>
              </a:rPr>
              <a:t> Gift Program Coordinator, </a:t>
            </a:r>
            <a:r>
              <a:rPr lang="en-US" sz="1200" dirty="0">
                <a:latin typeface="Times New Roman" pitchFamily="18" charset="0"/>
              </a:rPr>
              <a:t>Office of the Administrative Assistant to the Secretary of the Army, ATTN:  Army Gift Program Coordinator, 105 Army Pentagon, Washington D.C. 20310-0105; telephone: 703-697-3067</a:t>
            </a:r>
            <a:r>
              <a:rPr lang="en-US" dirty="0">
                <a:latin typeface="Arial" pitchFamily="34" charset="0"/>
                <a:cs typeface="Arial" pitchFamily="34" charset="0"/>
              </a:rPr>
              <a:t>).</a:t>
            </a:r>
          </a:p>
          <a:p>
            <a:pPr marL="171450" indent="-171450">
              <a:buFont typeface="Arial" panose="020B0604020202020204" pitchFamily="34" charset="0"/>
              <a:buChar char="•"/>
              <a:defRPr/>
            </a:pPr>
            <a:r>
              <a:rPr lang="en-US" dirty="0">
                <a:latin typeface="Arial" pitchFamily="34" charset="0"/>
                <a:cs typeface="Arial" pitchFamily="34" charset="0"/>
              </a:rPr>
              <a:t> It may not always be clear whether the aggregate U.S. retail value of gifts that you receive at a presentation is within the minimal value.  If you are not sure, then you should treat the gifts as exceeding the minimal value.  Be sure to contact your ethics official.</a:t>
            </a:r>
          </a:p>
          <a:p>
            <a:pPr>
              <a:defRPr/>
            </a:pPr>
            <a:endParaRPr lang="en-US" dirty="0">
              <a:latin typeface="Arial" pitchFamily="34" charset="0"/>
              <a:cs typeface="Arial" pitchFamily="34" charset="0"/>
            </a:endParaRPr>
          </a:p>
          <a:p>
            <a:pPr eaLnBrk="1" hangingPunct="1">
              <a:defRPr/>
            </a:pPr>
            <a:r>
              <a:rPr lang="en-US" u="sng" dirty="0">
                <a:latin typeface="Arial" pitchFamily="34" charset="0"/>
              </a:rPr>
              <a:t>Background:</a:t>
            </a: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latin typeface="Arial" pitchFamily="34" charset="0"/>
                <a:cs typeface="Arial" pitchFamily="34" charset="0"/>
              </a:rPr>
              <a:t> 5 USC 7342</a:t>
            </a:r>
            <a:endParaRPr lang="en-US" u="sng" dirty="0">
              <a:latin typeface="Arial"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a:latin typeface="Arial" pitchFamily="34" charset="0"/>
                <a:cs typeface="Arial" pitchFamily="34" charset="0"/>
              </a:rPr>
              <a:t> DODD 1005.13</a:t>
            </a:r>
            <a:endParaRPr lang="en-US" u="sng" dirty="0">
              <a:latin typeface="Arial" pitchFamily="34" charset="0"/>
            </a:endParaRPr>
          </a:p>
          <a:p>
            <a:pPr>
              <a:buFont typeface="Arial" pitchFamily="34" charset="0"/>
              <a:buChar char="•"/>
              <a:defRPr/>
            </a:pPr>
            <a:endParaRPr lang="en-US" dirty="0">
              <a:latin typeface="Arial" pitchFamily="34" charset="0"/>
              <a:cs typeface="Arial" pitchFamily="34" charset="0"/>
            </a:endParaRPr>
          </a:p>
          <a:p>
            <a:pPr>
              <a:defRPr/>
            </a:pPr>
            <a:endParaRPr lang="en-US" dirty="0"/>
          </a:p>
        </p:txBody>
      </p:sp>
    </p:spTree>
    <p:extLst>
      <p:ext uri="{BB962C8B-B14F-4D97-AF65-F5344CB8AC3E}">
        <p14:creationId xmlns:p14="http://schemas.microsoft.com/office/powerpoint/2010/main" val="3291379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xfrm>
            <a:off x="342900" y="676275"/>
            <a:ext cx="6248400" cy="3514725"/>
          </a:xfrm>
          <a:ln/>
        </p:spPr>
      </p:sp>
      <p:sp>
        <p:nvSpPr>
          <p:cNvPr id="195587" name="Notes Placeholder 2"/>
          <p:cNvSpPr>
            <a:spLocks noGrp="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 Comments:</a:t>
            </a:r>
          </a:p>
          <a:p>
            <a:pPr marL="171450" indent="-171450">
              <a:buFont typeface="Arial" panose="020B0604020202020204" pitchFamily="34" charset="0"/>
              <a:buChar char="•"/>
              <a:defRPr/>
            </a:pPr>
            <a:r>
              <a:rPr lang="en-US" b="1" dirty="0">
                <a:latin typeface="Arial" pitchFamily="34" charset="0"/>
                <a:cs typeface="Arial" pitchFamily="34" charset="0"/>
              </a:rPr>
              <a:t>Question:  </a:t>
            </a:r>
            <a:r>
              <a:rPr lang="en-US" dirty="0">
                <a:latin typeface="Arial" pitchFamily="34" charset="0"/>
                <a:cs typeface="Arial" pitchFamily="34" charset="0"/>
              </a:rPr>
              <a:t>You are part of a U.S. delegation visiting the nation of Green Mountain.  At 1000 on Tuesday, an official of the Green Mountain Government presents you with a silver tea set that has a U.S. retail value of $150.  At 1600 that same day, but at a different ceremony, the same official presents you with a crystal vase that has a U.S. retail value of $200.  The head of the delegation told you in advance that if offered any gifts that you should accept to avoid embarrassment.  So you accepted both the tea set and the vase.  May you keep the gifts?</a:t>
            </a:r>
          </a:p>
        </p:txBody>
      </p:sp>
      <p:sp>
        <p:nvSpPr>
          <p:cNvPr id="196612"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42BE920A-D2D8-470B-9CE9-AAB3ED58A207}" type="slidenum">
              <a:rPr lang="en-US" smtClean="0"/>
              <a:pPr/>
              <a:t>49</a:t>
            </a:fld>
            <a:endParaRPr lang="en-US"/>
          </a:p>
        </p:txBody>
      </p:sp>
    </p:spTree>
    <p:extLst>
      <p:ext uri="{BB962C8B-B14F-4D97-AF65-F5344CB8AC3E}">
        <p14:creationId xmlns:p14="http://schemas.microsoft.com/office/powerpoint/2010/main" val="272685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96315F3A-DA74-4D41-8959-644EEAF569D8}" type="slidenum">
              <a:rPr lang="en-US" smtClean="0"/>
              <a:pPr/>
              <a:t>5</a:t>
            </a:fld>
            <a:endParaRPr lang="en-US"/>
          </a:p>
        </p:txBody>
      </p:sp>
      <p:sp>
        <p:nvSpPr>
          <p:cNvPr id="145411" name="Rectangle 2"/>
          <p:cNvSpPr>
            <a:spLocks noGrp="1" noRot="1" noChangeAspect="1" noChangeArrowheads="1" noTextEdit="1"/>
          </p:cNvSpPr>
          <p:nvPr>
            <p:ph type="sldImg"/>
          </p:nvPr>
        </p:nvSpPr>
        <p:spPr>
          <a:xfrm>
            <a:off x="342900" y="676275"/>
            <a:ext cx="6248400" cy="3514725"/>
          </a:xfrm>
          <a:ln/>
        </p:spPr>
      </p:sp>
      <p:sp>
        <p:nvSpPr>
          <p:cNvPr id="145412"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Standards of Conduct, or ethics, has several main sources of law and regulation.  </a:t>
            </a:r>
          </a:p>
          <a:p>
            <a:pPr lvl="0" eaLnBrk="1" hangingPunct="1">
              <a:buFontTx/>
              <a:buChar char="•"/>
            </a:pPr>
            <a:r>
              <a:rPr lang="en-US" sz="900" dirty="0">
                <a:latin typeface="Arial" pitchFamily="34" charset="0"/>
              </a:rPr>
              <a:t>  This briefing focuses primarily on DoD 5500.7-R, the Joint Ethics Regulation. </a:t>
            </a:r>
            <a:r>
              <a:rPr lang="en-US" sz="900" b="1" dirty="0">
                <a:latin typeface="Arial" pitchFamily="34" charset="0"/>
              </a:rPr>
              <a:t>The JER was republished on May 15, 2024. Many of the authorities were removed from the JER if they were restated in other laws, regulation, or policy. It is important to know the full spectrum of authority. Items removed from the previous JER still apply, but have to be cited to in other authority.</a:t>
            </a:r>
            <a:endParaRPr lang="en-US" sz="900" dirty="0">
              <a:latin typeface="Arial" pitchFamily="34" charset="0"/>
            </a:endParaRPr>
          </a:p>
          <a:p>
            <a:pPr lvl="0" eaLnBrk="1" hangingPunct="1">
              <a:buFontTx/>
              <a:buChar char="•"/>
            </a:pPr>
            <a:r>
              <a:rPr lang="en-US" sz="900" dirty="0">
                <a:latin typeface="Arial" pitchFamily="34" charset="0"/>
              </a:rPr>
              <a:t>  The JER applies to all of the services and DOD components, including Reserve and National Guard. See JER para. 2-100, 2-101</a:t>
            </a:r>
          </a:p>
          <a:p>
            <a:pPr lvl="0" eaLnBrk="1" hangingPunct="1">
              <a:buFontTx/>
              <a:buChar char="•"/>
            </a:pPr>
            <a:r>
              <a:rPr lang="en-US" sz="900" dirty="0">
                <a:latin typeface="Arial" pitchFamily="34" charset="0"/>
              </a:rPr>
              <a:t>  Portions of the JER are punitive.  Any of the Rules that are printed in </a:t>
            </a:r>
            <a:r>
              <a:rPr lang="en-US" sz="900" b="1" i="1" dirty="0">
                <a:latin typeface="Arial" pitchFamily="34" charset="0"/>
              </a:rPr>
              <a:t>bold italics </a:t>
            </a:r>
            <a:r>
              <a:rPr lang="en-US" sz="900" dirty="0">
                <a:latin typeface="Arial" pitchFamily="34" charset="0"/>
              </a:rPr>
              <a:t>are the same as a General Order.  If you violate these provisions of the JER you can face up to two years in jail and a punitive discharge. </a:t>
            </a:r>
          </a:p>
          <a:p>
            <a:pPr eaLnBrk="1" hangingPunct="1"/>
            <a:endParaRPr lang="en-US" sz="900" u="sng" dirty="0">
              <a:latin typeface="Arial" pitchFamily="34" charset="0"/>
            </a:endParaRPr>
          </a:p>
          <a:p>
            <a:pPr eaLnBrk="1" hangingPunct="1"/>
            <a:r>
              <a:rPr lang="en-US" sz="900" u="sng" dirty="0">
                <a:latin typeface="Arial" pitchFamily="34" charset="0"/>
              </a:rPr>
              <a:t>Background:</a:t>
            </a:r>
          </a:p>
          <a:p>
            <a:pPr eaLnBrk="1" hangingPunct="1">
              <a:buClr>
                <a:srgbClr val="000000"/>
              </a:buClr>
              <a:buFontTx/>
              <a:buChar char="•"/>
            </a:pPr>
            <a:r>
              <a:rPr lang="en-US" sz="900" dirty="0">
                <a:solidFill>
                  <a:srgbClr val="000000"/>
                </a:solidFill>
                <a:latin typeface="Arial" pitchFamily="34" charset="0"/>
              </a:rPr>
              <a:t>  Standards of Ethical Conduct for Executive Branch Employees 5 C.F.R. Part 2635</a:t>
            </a:r>
          </a:p>
          <a:p>
            <a:pPr eaLnBrk="1" hangingPunct="1">
              <a:buClr>
                <a:srgbClr val="000000"/>
              </a:buClr>
              <a:buFontTx/>
              <a:buChar char="•"/>
            </a:pPr>
            <a:r>
              <a:rPr lang="en-US" sz="900" dirty="0">
                <a:solidFill>
                  <a:srgbClr val="000000"/>
                </a:solidFill>
                <a:latin typeface="Arial" pitchFamily="34" charset="0"/>
              </a:rPr>
              <a:t>  The Joint Ethics Regulation (JER), DoD 5500.07-R [Hereinafter “JER”]</a:t>
            </a:r>
          </a:p>
          <a:p>
            <a:pPr eaLnBrk="1" hangingPunct="1">
              <a:buClr>
                <a:srgbClr val="000000"/>
              </a:buClr>
              <a:buFontTx/>
              <a:buChar char="•"/>
            </a:pPr>
            <a:r>
              <a:rPr lang="en-US" sz="900" dirty="0">
                <a:solidFill>
                  <a:srgbClr val="000000"/>
                </a:solidFill>
                <a:latin typeface="Arial" pitchFamily="34" charset="0"/>
              </a:rPr>
              <a:t>  18 United States Code Sections 203, 205, 207, 208, 209</a:t>
            </a:r>
          </a:p>
          <a:p>
            <a:pPr eaLnBrk="1" hangingPunct="1">
              <a:buFontTx/>
              <a:buChar char="•"/>
            </a:pPr>
            <a:r>
              <a:rPr lang="en-US" sz="900" dirty="0">
                <a:latin typeface="Arial" pitchFamily="34" charset="0"/>
              </a:rPr>
              <a:t>  AR 210-22, Private Organizations of Department of the Army Installations</a:t>
            </a:r>
          </a:p>
          <a:p>
            <a:pPr eaLnBrk="1" hangingPunct="1">
              <a:buFontTx/>
              <a:buChar char="•"/>
            </a:pPr>
            <a:r>
              <a:rPr lang="en-US" sz="900" dirty="0">
                <a:latin typeface="Arial" pitchFamily="34" charset="0"/>
              </a:rPr>
              <a:t>  AR 608-1, Army Community Service Center</a:t>
            </a:r>
          </a:p>
          <a:p>
            <a:pPr eaLnBrk="1" hangingPunct="1">
              <a:buFontTx/>
              <a:buChar char="•"/>
            </a:pPr>
            <a:r>
              <a:rPr lang="en-US" sz="900" dirty="0">
                <a:latin typeface="Arial" pitchFamily="34" charset="0"/>
              </a:rPr>
              <a:t>  Executive Order 12674 (12 April 1989) </a:t>
            </a:r>
          </a:p>
          <a:p>
            <a:pPr eaLnBrk="1" hangingPunct="1">
              <a:buFontTx/>
              <a:buChar char="•"/>
            </a:pPr>
            <a:r>
              <a:rPr lang="en-US" sz="900" dirty="0">
                <a:latin typeface="Arial" pitchFamily="34" charset="0"/>
              </a:rPr>
              <a:t>  AR 600-20, Army Command Policy</a:t>
            </a:r>
          </a:p>
          <a:p>
            <a:pPr eaLnBrk="1" hangingPunct="1"/>
            <a:endParaRPr lang="en-US" sz="900" dirty="0">
              <a:latin typeface="Arial" pitchFamily="34" charset="0"/>
            </a:endParaRPr>
          </a:p>
          <a:p>
            <a:pPr eaLnBrk="1" hangingPunct="1"/>
            <a:endParaRPr lang="en-US" sz="900" dirty="0">
              <a:latin typeface="Arial" pitchFamily="34" charset="0"/>
            </a:endParaRPr>
          </a:p>
        </p:txBody>
      </p:sp>
    </p:spTree>
    <p:extLst>
      <p:ext uri="{BB962C8B-B14F-4D97-AF65-F5344CB8AC3E}">
        <p14:creationId xmlns:p14="http://schemas.microsoft.com/office/powerpoint/2010/main" val="17975473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xfrm>
            <a:off x="342900" y="676275"/>
            <a:ext cx="6248400" cy="3514725"/>
          </a:xfrm>
          <a:ln/>
        </p:spPr>
      </p:sp>
      <p:sp>
        <p:nvSpPr>
          <p:cNvPr id="197635" name="Notes Placeholder 2"/>
          <p:cNvSpPr>
            <a:spLocks noGrp="1"/>
          </p:cNvSpPr>
          <p:nvPr>
            <p:ph type="body" idx="1"/>
          </p:nvPr>
        </p:nvSpPr>
        <p:spPr>
          <a:noFill/>
          <a:ln/>
        </p:spPr>
        <p:txBody>
          <a:bodyPr/>
          <a:lstStyle/>
          <a:p>
            <a:pPr eaLnBrk="1" hangingPunct="1">
              <a:buFontTx/>
              <a:buNone/>
            </a:pPr>
            <a:r>
              <a:rPr lang="en-US" b="1" dirty="0">
                <a:latin typeface="Arial" pitchFamily="34" charset="0"/>
                <a:cs typeface="Arial" pitchFamily="34" charset="0"/>
              </a:rPr>
              <a:t>Instructor Comments:  </a:t>
            </a:r>
          </a:p>
          <a:p>
            <a:pPr marL="171450" indent="-171450" eaLnBrk="1" hangingPunct="1">
              <a:buFont typeface="Arial" panose="020B0604020202020204" pitchFamily="34" charset="0"/>
              <a:buChar char="•"/>
            </a:pPr>
            <a:r>
              <a:rPr lang="en-US" u="sng" dirty="0">
                <a:latin typeface="Arial" pitchFamily="34" charset="0"/>
                <a:cs typeface="Arial" pitchFamily="34" charset="0"/>
              </a:rPr>
              <a:t>Please choose the best answer</a:t>
            </a:r>
            <a:r>
              <a:rPr lang="en-US" sz="900" dirty="0">
                <a:cs typeface="Times New Roman" pitchFamily="18" charset="0"/>
              </a:rPr>
              <a:t>.</a:t>
            </a:r>
          </a:p>
          <a:p>
            <a:endParaRPr lang="en-US" dirty="0"/>
          </a:p>
        </p:txBody>
      </p:sp>
      <p:sp>
        <p:nvSpPr>
          <p:cNvPr id="197636"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ADDD708D-33E9-4C88-92C4-3ADAFDD8217F}" type="slidenum">
              <a:rPr lang="en-US" smtClean="0"/>
              <a:pPr/>
              <a:t>50</a:t>
            </a:fld>
            <a:endParaRPr lang="en-US"/>
          </a:p>
        </p:txBody>
      </p:sp>
    </p:spTree>
    <p:extLst>
      <p:ext uri="{BB962C8B-B14F-4D97-AF65-F5344CB8AC3E}">
        <p14:creationId xmlns:p14="http://schemas.microsoft.com/office/powerpoint/2010/main" val="1198332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xfrm>
            <a:off x="342900" y="676275"/>
            <a:ext cx="6248400" cy="3514725"/>
          </a:xfrm>
          <a:ln/>
        </p:spPr>
      </p:sp>
      <p:sp>
        <p:nvSpPr>
          <p:cNvPr id="197635" name="Notes Placeholder 2"/>
          <p:cNvSpPr>
            <a:spLocks noGrp="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 Comments:</a:t>
            </a:r>
          </a:p>
          <a:p>
            <a:pPr marL="171450" indent="-171450">
              <a:buFont typeface="Arial" panose="020B0604020202020204" pitchFamily="34" charset="0"/>
              <a:buChar char="•"/>
              <a:defRPr/>
            </a:pPr>
            <a:r>
              <a:rPr lang="en-US" b="1" dirty="0">
                <a:latin typeface="Arial" pitchFamily="34" charset="0"/>
                <a:cs typeface="Arial" pitchFamily="34" charset="0"/>
              </a:rPr>
              <a:t>#3 is the correct answer</a:t>
            </a:r>
            <a:r>
              <a:rPr lang="en-US" dirty="0">
                <a:latin typeface="Arial" pitchFamily="34" charset="0"/>
                <a:cs typeface="Arial" pitchFamily="34" charset="0"/>
              </a:rPr>
              <a:t>:  The minimal value refers to the aggregate value of all gifts </a:t>
            </a:r>
            <a:r>
              <a:rPr lang="en-US" b="1" dirty="0">
                <a:latin typeface="Arial" pitchFamily="34" charset="0"/>
                <a:cs typeface="Arial" pitchFamily="34" charset="0"/>
              </a:rPr>
              <a:t>made at the same presentation by the same donor</a:t>
            </a:r>
            <a:r>
              <a:rPr lang="en-US" dirty="0">
                <a:latin typeface="Arial" pitchFamily="34" charset="0"/>
                <a:cs typeface="Arial" pitchFamily="34" charset="0"/>
              </a:rPr>
              <a:t>.  Here, although the same donor offered the gifts, he did so at different presentations, one at 1000 and the other at 1600.  Therefore, you do not aggregate the values of the tea set and the vase.  Instead, you consider them separately.  Since each gift is within the minimal value, you may keep both gifts.</a:t>
            </a:r>
          </a:p>
          <a:p>
            <a:pPr marL="171450" indent="-171450">
              <a:buFont typeface="Arial" panose="020B0604020202020204" pitchFamily="34" charset="0"/>
              <a:buChar char="•"/>
              <a:defRPr/>
            </a:pPr>
            <a:r>
              <a:rPr lang="en-US" dirty="0">
                <a:latin typeface="Arial" pitchFamily="34" charset="0"/>
                <a:cs typeface="Arial" pitchFamily="34" charset="0"/>
              </a:rPr>
              <a:t>#1 is incorrect for two reasons:  First, it aggregates the retail value of gifts presented at two separate presentations.  Second, it is never acceptable to “buy down” a gift.  If the retail value of the gift exceeds the minimal value of $480, the gift becomes the property of the U.S. Government.  However, the intended recipient may have the opportunity to purchase the gift by paying for the full market value of the gifts –  the recipient should seek further guidance from his or her ethics official.</a:t>
            </a:r>
          </a:p>
          <a:p>
            <a:pPr marL="171450" indent="-171450">
              <a:buFont typeface="Arial" panose="020B0604020202020204" pitchFamily="34" charset="0"/>
              <a:buChar char="•"/>
              <a:defRPr/>
            </a:pPr>
            <a:r>
              <a:rPr lang="en-US" dirty="0">
                <a:latin typeface="Arial" pitchFamily="34" charset="0"/>
                <a:cs typeface="Arial" pitchFamily="34" charset="0"/>
              </a:rPr>
              <a:t>#2 is incorrect because it aggregates the retail value of gifts presented at separate presentations.  Despite being presented by the same donor, the gifts are considered separate gifts.</a:t>
            </a:r>
          </a:p>
        </p:txBody>
      </p:sp>
      <p:sp>
        <p:nvSpPr>
          <p:cNvPr id="198660"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192497DD-5977-4DA2-8914-6C6178555B72}" type="slidenum">
              <a:rPr lang="en-US" smtClean="0"/>
              <a:pPr/>
              <a:t>51</a:t>
            </a:fld>
            <a:endParaRPr lang="en-US"/>
          </a:p>
        </p:txBody>
      </p:sp>
    </p:spTree>
    <p:extLst>
      <p:ext uri="{BB962C8B-B14F-4D97-AF65-F5344CB8AC3E}">
        <p14:creationId xmlns:p14="http://schemas.microsoft.com/office/powerpoint/2010/main" val="32392971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xfrm>
            <a:off x="342900" y="676275"/>
            <a:ext cx="6248400" cy="3514725"/>
          </a:xfrm>
          <a:ln/>
        </p:spPr>
      </p:sp>
      <p:sp>
        <p:nvSpPr>
          <p:cNvPr id="3" name="Notes Placeholder 2"/>
          <p:cNvSpPr>
            <a:spLocks noGrp="1"/>
          </p:cNvSpPr>
          <p:nvPr>
            <p:ph type="body" idx="1"/>
          </p:nvPr>
        </p:nvSpPr>
        <p:spPr/>
        <p:txBody>
          <a:bodyPr>
            <a:normAutofit/>
          </a:bodyPr>
          <a:lstStyle/>
          <a:p>
            <a:pPr>
              <a:buFont typeface="Arial" pitchFamily="34" charset="0"/>
              <a:buNone/>
              <a:defRPr/>
            </a:pPr>
            <a:r>
              <a:rPr lang="en-US" b="1" dirty="0">
                <a:latin typeface="Arial" pitchFamily="34" charset="0"/>
                <a:cs typeface="Arial" pitchFamily="34" charset="0"/>
              </a:rPr>
              <a:t>Instructors Comments:</a:t>
            </a:r>
          </a:p>
          <a:p>
            <a:pPr marL="171450" indent="-171450">
              <a:buFont typeface="Arial" panose="020B0604020202020204" pitchFamily="34" charset="0"/>
              <a:buChar char="•"/>
              <a:defRPr/>
            </a:pPr>
            <a:r>
              <a:rPr lang="en-US" dirty="0">
                <a:latin typeface="Arial" pitchFamily="34" charset="0"/>
                <a:cs typeface="Arial" pitchFamily="34" charset="0"/>
              </a:rPr>
              <a:t>Some exchange of gifts between employees is considered to be unethical because of either the potential to abuse the rights of employees, or because of the potential for the appearance of favoritism in superior-subordinate relationships.</a:t>
            </a:r>
          </a:p>
          <a:p>
            <a:pPr>
              <a:defRPr/>
            </a:pPr>
            <a:endParaRPr lang="en-US" dirty="0">
              <a:latin typeface="Arial" pitchFamily="34" charset="0"/>
              <a:cs typeface="Arial" pitchFamily="34" charset="0"/>
            </a:endParaRPr>
          </a:p>
          <a:p>
            <a:pPr eaLnBrk="1" hangingPunct="1">
              <a:defRPr/>
            </a:pPr>
            <a:r>
              <a:rPr lang="en-US" u="sng" dirty="0">
                <a:latin typeface="Arial" pitchFamily="34" charset="0"/>
              </a:rPr>
              <a:t>Background:</a:t>
            </a:r>
          </a:p>
          <a:p>
            <a:pPr>
              <a:buFont typeface="Arial" pitchFamily="34" charset="0"/>
              <a:buChar char="•"/>
              <a:defRPr/>
            </a:pPr>
            <a:r>
              <a:rPr lang="en-US" dirty="0">
                <a:latin typeface="Arial" pitchFamily="34" charset="0"/>
                <a:cs typeface="Arial" pitchFamily="34" charset="0"/>
              </a:rPr>
              <a:t>  5 C.F.R.</a:t>
            </a:r>
            <a:r>
              <a:rPr lang="en-US" sz="1000" dirty="0"/>
              <a:t> §</a:t>
            </a:r>
            <a:r>
              <a:rPr lang="en-US" dirty="0">
                <a:latin typeface="Arial" pitchFamily="34" charset="0"/>
                <a:cs typeface="Arial" pitchFamily="34" charset="0"/>
              </a:rPr>
              <a:t> 2635.302a </a:t>
            </a:r>
          </a:p>
          <a:p>
            <a:pPr>
              <a:buFont typeface="Arial" pitchFamily="34" charset="0"/>
              <a:buChar char="•"/>
              <a:defRPr/>
            </a:pPr>
            <a:r>
              <a:rPr lang="en-US" dirty="0">
                <a:latin typeface="Arial" pitchFamily="34" charset="0"/>
                <a:cs typeface="Arial" pitchFamily="34" charset="0"/>
              </a:rPr>
              <a:t>  5 C.F.R. </a:t>
            </a:r>
            <a:r>
              <a:rPr lang="en-US" sz="1000" dirty="0"/>
              <a:t>§ </a:t>
            </a:r>
            <a:r>
              <a:rPr lang="en-US" dirty="0">
                <a:latin typeface="Arial" pitchFamily="34" charset="0"/>
                <a:cs typeface="Arial" pitchFamily="34" charset="0"/>
              </a:rPr>
              <a:t>2635.303d</a:t>
            </a:r>
          </a:p>
          <a:p>
            <a:pPr>
              <a:defRPr/>
            </a:pPr>
            <a:endParaRPr lang="en-US" dirty="0"/>
          </a:p>
          <a:p>
            <a:pPr>
              <a:defRPr/>
            </a:pPr>
            <a:endParaRPr lang="en-US" dirty="0"/>
          </a:p>
          <a:p>
            <a:pPr lvl="2" eaLnBrk="1" hangingPunct="1">
              <a:lnSpc>
                <a:spcPct val="80000"/>
              </a:lnSpc>
              <a:defRPr/>
            </a:pPr>
            <a:endParaRPr lang="en-US" sz="800" dirty="0"/>
          </a:p>
          <a:p>
            <a:pPr lvl="2" eaLnBrk="1" hangingPunct="1">
              <a:lnSpc>
                <a:spcPct val="80000"/>
              </a:lnSpc>
              <a:defRPr/>
            </a:pPr>
            <a:endParaRPr lang="en-US" sz="800" b="1" dirty="0">
              <a:solidFill>
                <a:srgbClr val="17375E"/>
              </a:solidFill>
            </a:endParaRPr>
          </a:p>
        </p:txBody>
      </p:sp>
      <p:sp>
        <p:nvSpPr>
          <p:cNvPr id="199684"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EB10BF76-7BA3-4AEA-9E55-A8E8C8DA9F4C}" type="slidenum">
              <a:rPr lang="en-US" smtClean="0"/>
              <a:pPr/>
              <a:t>52</a:t>
            </a:fld>
            <a:endParaRPr lang="en-US"/>
          </a:p>
        </p:txBody>
      </p:sp>
    </p:spTree>
    <p:extLst>
      <p:ext uri="{BB962C8B-B14F-4D97-AF65-F5344CB8AC3E}">
        <p14:creationId xmlns:p14="http://schemas.microsoft.com/office/powerpoint/2010/main" val="19286226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xfrm>
            <a:off x="438150" y="522288"/>
            <a:ext cx="6197600" cy="3486150"/>
          </a:xfrm>
          <a:ln/>
        </p:spPr>
      </p:sp>
      <p:sp>
        <p:nvSpPr>
          <p:cNvPr id="199683" name="Notes Placeholder 2"/>
          <p:cNvSpPr>
            <a:spLocks noGrp="1"/>
          </p:cNvSpPr>
          <p:nvPr>
            <p:ph type="body" idx="1"/>
          </p:nvPr>
        </p:nvSpPr>
        <p:spPr>
          <a:ln/>
        </p:spPr>
        <p:txBody>
          <a:bodyPr/>
          <a:lstStyle/>
          <a:p>
            <a:pPr>
              <a:lnSpc>
                <a:spcPct val="90000"/>
              </a:lnSpc>
              <a:buFont typeface="Arial" pitchFamily="34" charset="0"/>
              <a:buNone/>
              <a:defRPr/>
            </a:pPr>
            <a:r>
              <a:rPr lang="en-US" b="1" dirty="0">
                <a:latin typeface="Arial" pitchFamily="34" charset="0"/>
                <a:cs typeface="Arial" pitchFamily="34" charset="0"/>
              </a:rPr>
              <a:t>Instructors Comments:</a:t>
            </a:r>
          </a:p>
          <a:p>
            <a:pPr marL="171450" indent="-171450">
              <a:lnSpc>
                <a:spcPct val="90000"/>
              </a:lnSpc>
              <a:buFont typeface="Arial" panose="020B0604020202020204" pitchFamily="34" charset="0"/>
              <a:buChar char="•"/>
              <a:defRPr/>
            </a:pPr>
            <a:r>
              <a:rPr lang="en-US" u="sng" dirty="0">
                <a:latin typeface="Arial" pitchFamily="34" charset="0"/>
                <a:cs typeface="Arial" pitchFamily="34" charset="0"/>
              </a:rPr>
              <a:t>General Rules</a:t>
            </a:r>
            <a:r>
              <a:rPr lang="en-US" dirty="0">
                <a:latin typeface="Arial" pitchFamily="34" charset="0"/>
                <a:cs typeface="Arial" pitchFamily="34" charset="0"/>
              </a:rPr>
              <a:t>:  An employee shall not directly or indirectly:</a:t>
            </a:r>
          </a:p>
          <a:p>
            <a:pPr marL="628650" lvl="1" indent="-171450">
              <a:lnSpc>
                <a:spcPct val="90000"/>
              </a:lnSpc>
              <a:buFont typeface="Arial" panose="020B0604020202020204" pitchFamily="34" charset="0"/>
              <a:buChar char="•"/>
              <a:defRPr/>
            </a:pPr>
            <a:r>
              <a:rPr lang="en-US" dirty="0">
                <a:latin typeface="Arial" pitchFamily="34" charset="0"/>
                <a:cs typeface="Arial" pitchFamily="34" charset="0"/>
              </a:rPr>
              <a:t>Give a gift or make a donation toward a gift for an official superior or solicit a contribution from another employee for a gift to either his own official superior or that of another; or</a:t>
            </a:r>
          </a:p>
          <a:p>
            <a:pPr marL="628650" lvl="1" indent="-171450">
              <a:lnSpc>
                <a:spcPct val="90000"/>
              </a:lnSpc>
              <a:buFont typeface="Arial" panose="020B0604020202020204" pitchFamily="34" charset="0"/>
              <a:buChar char="•"/>
              <a:defRPr/>
            </a:pPr>
            <a:r>
              <a:rPr lang="en-US" dirty="0">
                <a:latin typeface="Arial" pitchFamily="34" charset="0"/>
                <a:cs typeface="Arial" pitchFamily="34" charset="0"/>
              </a:rPr>
              <a:t>Accept a gift from a lower-paid employee unless the donor and recipient are personal friends who are not in an official superior-subordinate relationship.</a:t>
            </a:r>
          </a:p>
          <a:p>
            <a:pPr marL="628650" lvl="1" indent="-171450">
              <a:lnSpc>
                <a:spcPct val="90000"/>
              </a:lnSpc>
              <a:buFont typeface="Arial" panose="020B0604020202020204" pitchFamily="34" charset="0"/>
              <a:buChar char="•"/>
              <a:defRPr/>
            </a:pPr>
            <a:r>
              <a:rPr lang="en-US" dirty="0">
                <a:latin typeface="Arial" pitchFamily="34" charset="0"/>
                <a:cs typeface="Arial" pitchFamily="34" charset="0"/>
              </a:rPr>
              <a:t>“Official superior” means any other employee, including but not limited to an immediate supervisor, whose official responsibilities include directing or evaluating the performance of the employee or any official superior of the employee, i.e., anyone in the employee’s chain of command.</a:t>
            </a:r>
          </a:p>
          <a:p>
            <a:pPr>
              <a:defRPr/>
            </a:pPr>
            <a:endParaRPr lang="en-US" b="1" dirty="0">
              <a:latin typeface="Arial" pitchFamily="34" charset="0"/>
              <a:cs typeface="Arial" pitchFamily="34" charset="0"/>
            </a:endParaRPr>
          </a:p>
          <a:p>
            <a:pPr>
              <a:defRPr/>
            </a:pPr>
            <a:r>
              <a:rPr lang="en-US" u="sng" dirty="0">
                <a:latin typeface="Arial" pitchFamily="34" charset="0"/>
                <a:cs typeface="Arial" pitchFamily="34" charset="0"/>
              </a:rPr>
              <a:t>Background:</a:t>
            </a:r>
          </a:p>
          <a:p>
            <a:pPr>
              <a:buFont typeface="Arial" pitchFamily="34" charset="0"/>
              <a:buChar char="•"/>
              <a:defRPr/>
            </a:pPr>
            <a:r>
              <a:rPr lang="en-US" dirty="0">
                <a:latin typeface="Arial" pitchFamily="34" charset="0"/>
                <a:cs typeface="Arial" pitchFamily="34" charset="0"/>
              </a:rPr>
              <a:t> 5 C.F.R.</a:t>
            </a:r>
            <a:r>
              <a:rPr lang="en-US" sz="1000" dirty="0"/>
              <a:t> §</a:t>
            </a:r>
            <a:r>
              <a:rPr lang="en-US" dirty="0">
                <a:latin typeface="Arial" pitchFamily="34" charset="0"/>
                <a:cs typeface="Arial" pitchFamily="34" charset="0"/>
              </a:rPr>
              <a:t> 2635.302a </a:t>
            </a:r>
          </a:p>
          <a:p>
            <a:pPr>
              <a:buFont typeface="Arial" pitchFamily="34" charset="0"/>
              <a:buChar char="•"/>
              <a:defRPr/>
            </a:pPr>
            <a:r>
              <a:rPr lang="en-US" dirty="0">
                <a:latin typeface="Arial" pitchFamily="34" charset="0"/>
                <a:cs typeface="Arial" pitchFamily="34" charset="0"/>
              </a:rPr>
              <a:t> 5 C.F.R.</a:t>
            </a:r>
            <a:r>
              <a:rPr lang="en-US" sz="1000" dirty="0"/>
              <a:t> §</a:t>
            </a:r>
            <a:r>
              <a:rPr lang="en-US" dirty="0">
                <a:latin typeface="Arial" pitchFamily="34" charset="0"/>
                <a:cs typeface="Arial" pitchFamily="34" charset="0"/>
              </a:rPr>
              <a:t> 2635.303d</a:t>
            </a:r>
          </a:p>
          <a:p>
            <a:pPr>
              <a:defRPr/>
            </a:pPr>
            <a:endParaRPr lang="en-US" dirty="0"/>
          </a:p>
        </p:txBody>
      </p:sp>
      <p:sp>
        <p:nvSpPr>
          <p:cNvPr id="200708"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F8EB90D8-59BE-4B64-92C9-B76D53B125FE}" type="slidenum">
              <a:rPr lang="en-US" smtClean="0"/>
              <a:pPr/>
              <a:t>53</a:t>
            </a:fld>
            <a:endParaRPr lang="en-US"/>
          </a:p>
        </p:txBody>
      </p:sp>
    </p:spTree>
    <p:extLst>
      <p:ext uri="{BB962C8B-B14F-4D97-AF65-F5344CB8AC3E}">
        <p14:creationId xmlns:p14="http://schemas.microsoft.com/office/powerpoint/2010/main" val="32049427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xfrm>
            <a:off x="342900" y="676275"/>
            <a:ext cx="6248400" cy="3514725"/>
          </a:xfrm>
          <a:ln/>
        </p:spPr>
      </p:sp>
      <p:sp>
        <p:nvSpPr>
          <p:cNvPr id="200707" name="Notes Placeholder 2"/>
          <p:cNvSpPr>
            <a:spLocks noGrp="1"/>
          </p:cNvSpPr>
          <p:nvPr>
            <p:ph type="body" idx="1"/>
          </p:nvPr>
        </p:nvSpPr>
        <p:spPr>
          <a:xfrm>
            <a:off x="757022" y="4418974"/>
            <a:ext cx="5607684" cy="4183380"/>
          </a:xfrm>
          <a:ln/>
        </p:spPr>
        <p:txBody>
          <a:bodyPr/>
          <a:lstStyle/>
          <a:p>
            <a:pPr>
              <a:buFont typeface="Arial" pitchFamily="34" charset="0"/>
              <a:buNone/>
              <a:defRPr/>
            </a:pPr>
            <a:r>
              <a:rPr lang="en-US" b="1" dirty="0">
                <a:latin typeface="Arial" pitchFamily="34" charset="0"/>
                <a:cs typeface="Arial" pitchFamily="34" charset="0"/>
              </a:rPr>
              <a:t>Instructor Comments:</a:t>
            </a:r>
          </a:p>
          <a:p>
            <a:pPr marL="171450" indent="-171450">
              <a:buFont typeface="Arial" panose="020B0604020202020204" pitchFamily="34" charset="0"/>
              <a:buChar char="•"/>
              <a:defRPr/>
            </a:pPr>
            <a:r>
              <a:rPr lang="en-US" dirty="0">
                <a:latin typeface="Arial" pitchFamily="34" charset="0"/>
                <a:cs typeface="Arial" pitchFamily="34" charset="0"/>
              </a:rPr>
              <a:t>There are two exceptions that allow unsolicited gifts to be given by subordinates and allow the acceptance of gifts from a lower-paid employee.  Let’s go through each one…</a:t>
            </a:r>
          </a:p>
          <a:p>
            <a:pPr>
              <a:defRPr/>
            </a:pPr>
            <a:endParaRPr lang="en-US" dirty="0"/>
          </a:p>
        </p:txBody>
      </p:sp>
      <p:sp>
        <p:nvSpPr>
          <p:cNvPr id="201732"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7E034035-BF95-41A8-B888-56B9C085C6C6}" type="slidenum">
              <a:rPr lang="en-US" smtClean="0"/>
              <a:pPr/>
              <a:t>54</a:t>
            </a:fld>
            <a:endParaRPr lang="en-US"/>
          </a:p>
        </p:txBody>
      </p:sp>
    </p:spTree>
    <p:extLst>
      <p:ext uri="{BB962C8B-B14F-4D97-AF65-F5344CB8AC3E}">
        <p14:creationId xmlns:p14="http://schemas.microsoft.com/office/powerpoint/2010/main" val="38862420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xfrm>
            <a:off x="342900" y="676275"/>
            <a:ext cx="6248400" cy="3514725"/>
          </a:xfrm>
          <a:ln/>
        </p:spPr>
      </p:sp>
      <p:sp>
        <p:nvSpPr>
          <p:cNvPr id="3" name="Notes Placeholder 2"/>
          <p:cNvSpPr>
            <a:spLocks noGrp="1"/>
          </p:cNvSpPr>
          <p:nvPr>
            <p:ph type="body" idx="1"/>
          </p:nvPr>
        </p:nvSpPr>
        <p:spPr/>
        <p:txBody>
          <a:bodyPr>
            <a:normAutofit/>
          </a:bodyPr>
          <a:lstStyle/>
          <a:p>
            <a:pPr lvl="0" eaLnBrk="1" hangingPunct="1">
              <a:lnSpc>
                <a:spcPct val="80000"/>
              </a:lnSpc>
              <a:defRPr/>
            </a:pPr>
            <a:r>
              <a:rPr lang="en-US" b="1" dirty="0">
                <a:latin typeface="Arial" pitchFamily="34" charset="0"/>
                <a:cs typeface="Arial" pitchFamily="34" charset="0"/>
              </a:rPr>
              <a:t>Instructor Comments:</a:t>
            </a:r>
          </a:p>
          <a:p>
            <a:pPr marL="171450" lvl="0" indent="-171450" eaLnBrk="1" hangingPunct="1">
              <a:lnSpc>
                <a:spcPct val="80000"/>
              </a:lnSpc>
              <a:buFont typeface="Arial" panose="020B0604020202020204" pitchFamily="34" charset="0"/>
              <a:buChar char="•"/>
              <a:defRPr/>
            </a:pPr>
            <a:r>
              <a:rPr lang="en-US" dirty="0">
                <a:latin typeface="Arial" pitchFamily="34" charset="0"/>
                <a:cs typeface="Arial" pitchFamily="34" charset="0"/>
              </a:rPr>
              <a:t>Unsolicited gifts may be given on an occasional basis (not routine), including traditional gift giving occasions, such as birthdays and holidays.  This includes:</a:t>
            </a:r>
          </a:p>
          <a:p>
            <a:pPr marL="628650" lvl="1" indent="-171450" eaLnBrk="1" hangingPunct="1">
              <a:lnSpc>
                <a:spcPct val="80000"/>
              </a:lnSpc>
              <a:buFont typeface="Arial" panose="020B0604020202020204" pitchFamily="34" charset="0"/>
              <a:buChar char="•"/>
              <a:defRPr/>
            </a:pPr>
            <a:r>
              <a:rPr lang="en-US" dirty="0">
                <a:latin typeface="Arial" pitchFamily="34" charset="0"/>
                <a:cs typeface="Arial" pitchFamily="34" charset="0"/>
              </a:rPr>
              <a:t>Items (never cash) with an aggregate value of $10 or less per occasions;</a:t>
            </a:r>
          </a:p>
          <a:p>
            <a:pPr marL="628650" lvl="1" indent="-171450" eaLnBrk="1" hangingPunct="1">
              <a:lnSpc>
                <a:spcPct val="80000"/>
              </a:lnSpc>
              <a:buFont typeface="Arial" panose="020B0604020202020204" pitchFamily="34" charset="0"/>
              <a:buChar char="•"/>
              <a:defRPr/>
            </a:pPr>
            <a:r>
              <a:rPr lang="en-US" dirty="0">
                <a:latin typeface="Arial" pitchFamily="34" charset="0"/>
                <a:cs typeface="Arial" pitchFamily="34" charset="0"/>
              </a:rPr>
              <a:t>Items such as food and refreshments that will be consumed at the office;</a:t>
            </a:r>
          </a:p>
          <a:p>
            <a:pPr marL="628650" lvl="1" indent="-171450" eaLnBrk="1" hangingPunct="1">
              <a:lnSpc>
                <a:spcPct val="80000"/>
              </a:lnSpc>
              <a:buFont typeface="Arial" panose="020B0604020202020204" pitchFamily="34" charset="0"/>
              <a:buChar char="•"/>
              <a:defRPr/>
            </a:pPr>
            <a:r>
              <a:rPr lang="en-US" dirty="0">
                <a:latin typeface="Arial" pitchFamily="34" charset="0"/>
                <a:cs typeface="Arial" pitchFamily="34" charset="0"/>
              </a:rPr>
              <a:t>Personal hospitality (e.g. meals) at someone’s home (of a type and value customarily provided to personal friends); and</a:t>
            </a:r>
          </a:p>
          <a:p>
            <a:pPr marL="628650" lvl="1" indent="-171450" eaLnBrk="1" hangingPunct="1">
              <a:lnSpc>
                <a:spcPct val="80000"/>
              </a:lnSpc>
              <a:buFont typeface="Arial" panose="020B0604020202020204" pitchFamily="34" charset="0"/>
              <a:buChar char="•"/>
              <a:defRPr/>
            </a:pPr>
            <a:r>
              <a:rPr lang="en-US" dirty="0">
                <a:latin typeface="Arial" pitchFamily="34" charset="0"/>
                <a:cs typeface="Arial" pitchFamily="34" charset="0"/>
              </a:rPr>
              <a:t>Host/hostess gifts.</a:t>
            </a:r>
          </a:p>
          <a:p>
            <a:pPr marL="229126" indent="-229126">
              <a:buFontTx/>
              <a:buAutoNum type="arabicPeriod"/>
              <a:defRPr/>
            </a:pPr>
            <a:endParaRPr lang="en-US" dirty="0">
              <a:latin typeface="Arial" pitchFamily="34" charset="0"/>
              <a:cs typeface="Arial" pitchFamily="34" charset="0"/>
            </a:endParaRPr>
          </a:p>
          <a:p>
            <a:pPr marL="229126" indent="-229126">
              <a:defRPr/>
            </a:pPr>
            <a:r>
              <a:rPr lang="en-US" u="sng" dirty="0">
                <a:latin typeface="Arial" pitchFamily="34" charset="0"/>
                <a:cs typeface="Arial" pitchFamily="34" charset="0"/>
              </a:rPr>
              <a:t>Background:</a:t>
            </a:r>
          </a:p>
          <a:p>
            <a:pPr>
              <a:buFont typeface="Arial" pitchFamily="34" charset="0"/>
              <a:buChar char="•"/>
              <a:defRPr/>
            </a:pPr>
            <a:r>
              <a:rPr lang="en-US" dirty="0">
                <a:latin typeface="Arial" pitchFamily="34" charset="0"/>
                <a:cs typeface="Arial" pitchFamily="34" charset="0"/>
              </a:rPr>
              <a:t> 5 C.F.R. </a:t>
            </a:r>
            <a:r>
              <a:rPr lang="en-US" sz="1000" dirty="0"/>
              <a:t>§</a:t>
            </a:r>
            <a:r>
              <a:rPr lang="en-US" dirty="0">
                <a:latin typeface="Arial" pitchFamily="34" charset="0"/>
                <a:cs typeface="Arial" pitchFamily="34" charset="0"/>
              </a:rPr>
              <a:t> 2635.304</a:t>
            </a:r>
          </a:p>
          <a:p>
            <a:pPr marL="229126" indent="-229126">
              <a:defRPr/>
            </a:pPr>
            <a:endParaRPr lang="en-US" dirty="0"/>
          </a:p>
        </p:txBody>
      </p:sp>
      <p:sp>
        <p:nvSpPr>
          <p:cNvPr id="202756"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7FA0419A-6B7F-46FB-B383-342F51A82634}" type="slidenum">
              <a:rPr lang="en-US" smtClean="0"/>
              <a:pPr/>
              <a:t>55</a:t>
            </a:fld>
            <a:endParaRPr lang="en-US"/>
          </a:p>
        </p:txBody>
      </p:sp>
    </p:spTree>
    <p:extLst>
      <p:ext uri="{BB962C8B-B14F-4D97-AF65-F5344CB8AC3E}">
        <p14:creationId xmlns:p14="http://schemas.microsoft.com/office/powerpoint/2010/main" val="16713480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xfrm>
            <a:off x="438150" y="674688"/>
            <a:ext cx="6197600" cy="3486150"/>
          </a:xfrm>
          <a:ln/>
        </p:spPr>
      </p:sp>
      <p:sp>
        <p:nvSpPr>
          <p:cNvPr id="3" name="Notes Placeholder 2"/>
          <p:cNvSpPr>
            <a:spLocks noGrp="1"/>
          </p:cNvSpPr>
          <p:nvPr>
            <p:ph type="body" idx="1"/>
          </p:nvPr>
        </p:nvSpPr>
        <p:spPr/>
        <p:txBody>
          <a:bodyPr>
            <a:normAutofit/>
          </a:bodyPr>
          <a:lstStyle/>
          <a:p>
            <a:pPr eaLnBrk="1" hangingPunct="1">
              <a:lnSpc>
                <a:spcPct val="80000"/>
              </a:lnSpc>
              <a:buFont typeface="Arial" pitchFamily="34" charset="0"/>
              <a:buNone/>
              <a:defRPr/>
            </a:pPr>
            <a:r>
              <a:rPr lang="en-US" b="1" dirty="0">
                <a:latin typeface="Arial" pitchFamily="34" charset="0"/>
                <a:cs typeface="Arial" pitchFamily="34" charset="0"/>
              </a:rPr>
              <a:t>Instructor Comments:</a:t>
            </a:r>
          </a:p>
          <a:p>
            <a:pPr marL="171450" indent="-171450" eaLnBrk="1" hangingPunct="1">
              <a:lnSpc>
                <a:spcPct val="80000"/>
              </a:lnSpc>
              <a:buFont typeface="Arial" panose="020B0604020202020204" pitchFamily="34" charset="0"/>
              <a:buChar char="•"/>
              <a:defRPr/>
            </a:pPr>
            <a:r>
              <a:rPr lang="en-US" dirty="0">
                <a:latin typeface="Arial" pitchFamily="34" charset="0"/>
                <a:cs typeface="Arial" pitchFamily="34" charset="0"/>
              </a:rPr>
              <a:t>A subordinate may give a gift appropriate to the occasion or donate toward a gift to an official superior and an official superior may accept a gift on special infrequent occasions such as:</a:t>
            </a:r>
          </a:p>
          <a:p>
            <a:pPr marL="628650" lvl="1" indent="-171450" eaLnBrk="1" hangingPunct="1">
              <a:lnSpc>
                <a:spcPct val="80000"/>
              </a:lnSpc>
              <a:buFont typeface="Arial" panose="020B0604020202020204" pitchFamily="34" charset="0"/>
              <a:buChar char="•"/>
              <a:defRPr/>
            </a:pPr>
            <a:r>
              <a:rPr lang="en-US" dirty="0">
                <a:latin typeface="Arial" pitchFamily="34" charset="0"/>
                <a:cs typeface="Arial" pitchFamily="34" charset="0"/>
              </a:rPr>
              <a:t>In recognition of an infrequent event of personal significance such as marriage, illness, or birth of a child (would not include promotion); or</a:t>
            </a:r>
          </a:p>
          <a:p>
            <a:pPr marL="628650" lvl="1" indent="-171450" eaLnBrk="1" hangingPunct="1">
              <a:lnSpc>
                <a:spcPct val="80000"/>
              </a:lnSpc>
              <a:buFont typeface="Arial" panose="020B0604020202020204" pitchFamily="34" charset="0"/>
              <a:buChar char="•"/>
              <a:defRPr/>
            </a:pPr>
            <a:r>
              <a:rPr lang="en-US" dirty="0">
                <a:latin typeface="Arial" pitchFamily="34" charset="0"/>
                <a:cs typeface="Arial" pitchFamily="34" charset="0"/>
              </a:rPr>
              <a:t>Upon an occasion that terminates the official superior-subordinate relationship such as transfer, resignation, or retirement.</a:t>
            </a:r>
          </a:p>
          <a:p>
            <a:pPr lvl="2" eaLnBrk="1" hangingPunct="1">
              <a:lnSpc>
                <a:spcPct val="80000"/>
              </a:lnSpc>
              <a:defRPr/>
            </a:pPr>
            <a:endParaRPr lang="en-US" b="1" dirty="0">
              <a:latin typeface="Arial" pitchFamily="34" charset="0"/>
              <a:cs typeface="Arial" pitchFamily="34" charset="0"/>
            </a:endParaRPr>
          </a:p>
          <a:p>
            <a:pPr marL="229126" indent="-229126">
              <a:defRPr/>
            </a:pPr>
            <a:r>
              <a:rPr lang="en-US" u="sng" dirty="0">
                <a:latin typeface="Arial" pitchFamily="34" charset="0"/>
                <a:cs typeface="Arial" pitchFamily="34" charset="0"/>
              </a:rPr>
              <a:t>Background:</a:t>
            </a:r>
          </a:p>
          <a:p>
            <a:pPr eaLnBrk="1" hangingPunct="1">
              <a:lnSpc>
                <a:spcPct val="80000"/>
              </a:lnSpc>
              <a:buFont typeface="Arial" pitchFamily="34" charset="0"/>
              <a:buChar char="•"/>
              <a:defRPr/>
            </a:pPr>
            <a:r>
              <a:rPr lang="en-US" dirty="0">
                <a:latin typeface="Arial" pitchFamily="34" charset="0"/>
                <a:cs typeface="Arial" pitchFamily="34" charset="0"/>
              </a:rPr>
              <a:t> 5 CFR 2635.304(b)</a:t>
            </a:r>
          </a:p>
          <a:p>
            <a:pPr eaLnBrk="1" hangingPunct="1">
              <a:lnSpc>
                <a:spcPct val="80000"/>
              </a:lnSpc>
              <a:buFont typeface="Arial" pitchFamily="34" charset="0"/>
              <a:buChar char="•"/>
              <a:defRPr/>
            </a:pPr>
            <a:r>
              <a:rPr lang="en-US" dirty="0">
                <a:latin typeface="Arial" pitchFamily="34" charset="0"/>
                <a:cs typeface="Arial" pitchFamily="34" charset="0"/>
              </a:rPr>
              <a:t> 5 CFR 3601.104</a:t>
            </a:r>
          </a:p>
          <a:p>
            <a:pPr lvl="2" eaLnBrk="1" hangingPunct="1">
              <a:lnSpc>
                <a:spcPct val="80000"/>
              </a:lnSpc>
              <a:defRPr/>
            </a:pPr>
            <a:endParaRPr lang="en-US" sz="800" dirty="0">
              <a:solidFill>
                <a:srgbClr val="17375E"/>
              </a:solidFill>
            </a:endParaRPr>
          </a:p>
          <a:p>
            <a:pPr>
              <a:defRPr/>
            </a:pPr>
            <a:endParaRPr lang="en-US" dirty="0"/>
          </a:p>
          <a:p>
            <a:pPr>
              <a:defRPr/>
            </a:pPr>
            <a:endParaRPr lang="en-US" dirty="0"/>
          </a:p>
        </p:txBody>
      </p:sp>
      <p:sp>
        <p:nvSpPr>
          <p:cNvPr id="203780"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69A93861-C675-4233-B746-E59BE84E95B8}" type="slidenum">
              <a:rPr lang="en-US" smtClean="0"/>
              <a:pPr/>
              <a:t>56</a:t>
            </a:fld>
            <a:endParaRPr lang="en-US"/>
          </a:p>
        </p:txBody>
      </p:sp>
    </p:spTree>
    <p:extLst>
      <p:ext uri="{BB962C8B-B14F-4D97-AF65-F5344CB8AC3E}">
        <p14:creationId xmlns:p14="http://schemas.microsoft.com/office/powerpoint/2010/main" val="26875969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xfrm>
            <a:off x="342900" y="676275"/>
            <a:ext cx="6248400" cy="3514725"/>
          </a:xfrm>
          <a:ln/>
        </p:spPr>
      </p:sp>
      <p:sp>
        <p:nvSpPr>
          <p:cNvPr id="203779" name="Notes Placeholder 2"/>
          <p:cNvSpPr>
            <a:spLocks noGrp="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 Comments: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dirty="0">
                <a:latin typeface="Arial" pitchFamily="34" charset="0"/>
                <a:cs typeface="Arial" pitchFamily="34" charset="0"/>
              </a:rPr>
              <a:t> </a:t>
            </a:r>
            <a:r>
              <a:rPr lang="en-US" dirty="0">
                <a:latin typeface="Arial" pitchFamily="34" charset="0"/>
                <a:cs typeface="Arial" pitchFamily="34" charset="0"/>
              </a:rPr>
              <a:t>Group gifts on special infrequent occasions are limited to $480 in value per donating group. The amount is set by the “minimum value” amount under 5 USC 7342 (the same “minimum value” for foreign gifts).</a:t>
            </a:r>
            <a:endParaRPr lang="en-US" u="sng" dirty="0">
              <a:latin typeface="Arial" pitchFamily="34" charset="0"/>
            </a:endParaRPr>
          </a:p>
          <a:p>
            <a:pPr marL="171450" indent="-171450">
              <a:buFont typeface="Arial" panose="020B0604020202020204" pitchFamily="34" charset="0"/>
              <a:buChar char="•"/>
              <a:defRPr/>
            </a:pPr>
            <a:r>
              <a:rPr lang="en-US" dirty="0">
                <a:latin typeface="Arial" pitchFamily="34" charset="0"/>
                <a:cs typeface="Arial" pitchFamily="34" charset="0"/>
              </a:rPr>
              <a:t>A donating group is comprised of all contributors to that group gift.  If one employee contributes to two or more donating groups, the value of the gifts from each group the employee contributed is aggregated for the purposes of the $480 limit.</a:t>
            </a:r>
          </a:p>
          <a:p>
            <a:pPr marL="171450" indent="-171450">
              <a:buFont typeface="Arial" panose="020B0604020202020204" pitchFamily="34" charset="0"/>
              <a:buChar char="•"/>
              <a:defRPr/>
            </a:pPr>
            <a:r>
              <a:rPr lang="en-US" dirty="0">
                <a:latin typeface="Arial" pitchFamily="34" charset="0"/>
                <a:cs typeface="Arial" pitchFamily="34" charset="0"/>
              </a:rPr>
              <a:t> Solicitations for gifts to an official superior may not exceed $10 (employees are free to give more than $10) and must be completely voluntary (without pressure or coercion).</a:t>
            </a:r>
          </a:p>
          <a:p>
            <a:pPr marL="171450" indent="-171450">
              <a:buFont typeface="Arial" panose="020B0604020202020204" pitchFamily="34" charset="0"/>
              <a:buChar char="•"/>
              <a:defRPr/>
            </a:pPr>
            <a:r>
              <a:rPr lang="en-US" dirty="0">
                <a:latin typeface="Arial" pitchFamily="34" charset="0"/>
                <a:cs typeface="Arial" pitchFamily="34" charset="0"/>
              </a:rPr>
              <a:t>Gift</a:t>
            </a:r>
            <a:r>
              <a:rPr lang="en-US" baseline="0" dirty="0">
                <a:latin typeface="Arial" pitchFamily="34" charset="0"/>
                <a:cs typeface="Arial" pitchFamily="34" charset="0"/>
              </a:rPr>
              <a:t> recipients may not “buy down” a gift, which means that if a gift is valued at $500, the recipient is prohibited from paying the donating group $20 in order to accept the gift.  A gift recipient who receives a $500 gift must either refuse the gift or pay the full, fair market value for the gift.</a:t>
            </a:r>
            <a:endParaRPr lang="en-US" dirty="0">
              <a:latin typeface="Arial" pitchFamily="34" charset="0"/>
              <a:cs typeface="Arial" pitchFamily="34" charset="0"/>
            </a:endParaRPr>
          </a:p>
          <a:p>
            <a:pPr>
              <a:defRPr/>
            </a:pPr>
            <a:endParaRPr lang="en-US" dirty="0">
              <a:latin typeface="Arial" pitchFamily="34" charset="0"/>
              <a:cs typeface="Arial" pitchFamily="34" charset="0"/>
            </a:endParaRPr>
          </a:p>
          <a:p>
            <a:pPr marL="229126" indent="-229126">
              <a:defRPr/>
            </a:pPr>
            <a:r>
              <a:rPr lang="en-US" u="sng" dirty="0">
                <a:latin typeface="Arial" pitchFamily="34" charset="0"/>
                <a:cs typeface="Arial" pitchFamily="34" charset="0"/>
              </a:rPr>
              <a:t>Background:</a:t>
            </a:r>
          </a:p>
          <a:p>
            <a:pPr>
              <a:buFont typeface="Arial" pitchFamily="34" charset="0"/>
              <a:buChar char="•"/>
              <a:defRPr/>
            </a:pPr>
            <a:r>
              <a:rPr lang="en-US" dirty="0">
                <a:latin typeface="Arial" pitchFamily="34" charset="0"/>
                <a:cs typeface="Arial" pitchFamily="34" charset="0"/>
              </a:rPr>
              <a:t>  5 CFR 2635.304(b)</a:t>
            </a:r>
          </a:p>
          <a:p>
            <a:pPr>
              <a:buFont typeface="Arial" pitchFamily="34" charset="0"/>
              <a:buChar char="•"/>
              <a:defRPr/>
            </a:pPr>
            <a:r>
              <a:rPr lang="en-US" dirty="0">
                <a:latin typeface="Arial" pitchFamily="34" charset="0"/>
                <a:cs typeface="Arial" pitchFamily="34" charset="0"/>
              </a:rPr>
              <a:t>  5 CFR 2635.304(c)</a:t>
            </a:r>
          </a:p>
          <a:p>
            <a:pPr>
              <a:buFont typeface="Arial" pitchFamily="34" charset="0"/>
              <a:buChar char="•"/>
              <a:defRPr/>
            </a:pPr>
            <a:r>
              <a:rPr lang="en-US" dirty="0">
                <a:latin typeface="Arial" pitchFamily="34" charset="0"/>
                <a:cs typeface="Arial" pitchFamily="34" charset="0"/>
              </a:rPr>
              <a:t>  5 CFR 3601.104</a:t>
            </a:r>
          </a:p>
        </p:txBody>
      </p:sp>
      <p:sp>
        <p:nvSpPr>
          <p:cNvPr id="204804"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310FA2F7-DDCE-4A9B-A0D7-81072A778E3B}" type="slidenum">
              <a:rPr lang="en-US" smtClean="0"/>
              <a:pPr/>
              <a:t>57</a:t>
            </a:fld>
            <a:endParaRPr lang="en-US"/>
          </a:p>
        </p:txBody>
      </p:sp>
    </p:spTree>
    <p:extLst>
      <p:ext uri="{BB962C8B-B14F-4D97-AF65-F5344CB8AC3E}">
        <p14:creationId xmlns:p14="http://schemas.microsoft.com/office/powerpoint/2010/main" val="38801550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xfrm>
            <a:off x="342900" y="676275"/>
            <a:ext cx="6248400" cy="3514725"/>
          </a:xfrm>
          <a:ln/>
        </p:spPr>
      </p:sp>
      <p:sp>
        <p:nvSpPr>
          <p:cNvPr id="205827" name="Notes Placeholder 2"/>
          <p:cNvSpPr>
            <a:spLocks noGrp="1"/>
          </p:cNvSpPr>
          <p:nvPr>
            <p:ph type="body" idx="1"/>
          </p:nvPr>
        </p:nvSpPr>
        <p:spPr>
          <a:noFill/>
          <a:ln/>
        </p:spPr>
        <p:txBody>
          <a:bodyPr/>
          <a:lstStyle/>
          <a:p>
            <a:endParaRPr lang="en-US" dirty="0"/>
          </a:p>
        </p:txBody>
      </p:sp>
      <p:sp>
        <p:nvSpPr>
          <p:cNvPr id="205828"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360220D3-0B07-4B45-B2ED-0CC7C03D9F55}" type="slidenum">
              <a:rPr lang="en-US" smtClean="0"/>
              <a:pPr/>
              <a:t>58</a:t>
            </a:fld>
            <a:endParaRPr lang="en-US"/>
          </a:p>
        </p:txBody>
      </p:sp>
    </p:spTree>
    <p:extLst>
      <p:ext uri="{BB962C8B-B14F-4D97-AF65-F5344CB8AC3E}">
        <p14:creationId xmlns:p14="http://schemas.microsoft.com/office/powerpoint/2010/main" val="20778064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xfrm>
            <a:off x="342900" y="676275"/>
            <a:ext cx="6248400" cy="3514725"/>
          </a:xfrm>
          <a:ln/>
        </p:spPr>
      </p:sp>
      <p:sp>
        <p:nvSpPr>
          <p:cNvPr id="206851" name="Notes Placeholder 2"/>
          <p:cNvSpPr>
            <a:spLocks noGrp="1"/>
          </p:cNvSpPr>
          <p:nvPr>
            <p:ph type="body" idx="1"/>
          </p:nvPr>
        </p:nvSpPr>
        <p:spPr>
          <a:noFill/>
          <a:ln/>
        </p:spPr>
        <p:txBody>
          <a:bodyPr/>
          <a:lstStyle/>
          <a:p>
            <a:pPr eaLnBrk="1" hangingPunct="1">
              <a:buFontTx/>
              <a:buNone/>
            </a:pPr>
            <a:r>
              <a:rPr lang="en-US" b="1" dirty="0">
                <a:latin typeface="Arial" pitchFamily="34" charset="0"/>
                <a:cs typeface="Arial" pitchFamily="34" charset="0"/>
              </a:rPr>
              <a:t>Instructor Comments:  </a:t>
            </a:r>
          </a:p>
          <a:p>
            <a:pPr marL="171450" indent="-171450" eaLnBrk="1" hangingPunct="1">
              <a:buFont typeface="Arial" panose="020B0604020202020204" pitchFamily="34" charset="0"/>
              <a:buChar char="•"/>
            </a:pPr>
            <a:r>
              <a:rPr lang="en-US" u="sng" dirty="0">
                <a:latin typeface="Arial" pitchFamily="34" charset="0"/>
                <a:cs typeface="Arial" pitchFamily="34" charset="0"/>
              </a:rPr>
              <a:t>Please choose the best answer</a:t>
            </a:r>
            <a:r>
              <a:rPr lang="en-US" dirty="0">
                <a:latin typeface="Arial" pitchFamily="34" charset="0"/>
                <a:cs typeface="Arial" pitchFamily="34" charset="0"/>
              </a:rPr>
              <a:t>.</a:t>
            </a:r>
          </a:p>
        </p:txBody>
      </p:sp>
      <p:sp>
        <p:nvSpPr>
          <p:cNvPr id="206852"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0D431365-E1D2-41F0-B703-1B9858C43700}" type="slidenum">
              <a:rPr lang="en-US" smtClean="0"/>
              <a:pPr/>
              <a:t>59</a:t>
            </a:fld>
            <a:endParaRPr lang="en-US"/>
          </a:p>
        </p:txBody>
      </p:sp>
    </p:spTree>
    <p:extLst>
      <p:ext uri="{BB962C8B-B14F-4D97-AF65-F5344CB8AC3E}">
        <p14:creationId xmlns:p14="http://schemas.microsoft.com/office/powerpoint/2010/main" val="211858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D5DFC1F7-1109-4F6C-8264-4B3D2F1CBD2A}" type="slidenum">
              <a:rPr lang="en-US" smtClean="0"/>
              <a:pPr/>
              <a:t>6</a:t>
            </a:fld>
            <a:endParaRPr lang="en-US"/>
          </a:p>
        </p:txBody>
      </p:sp>
      <p:sp>
        <p:nvSpPr>
          <p:cNvPr id="146435" name="Rectangle 2"/>
          <p:cNvSpPr>
            <a:spLocks noGrp="1" noRot="1" noChangeAspect="1" noChangeArrowheads="1" noTextEdit="1"/>
          </p:cNvSpPr>
          <p:nvPr>
            <p:ph type="sldImg"/>
          </p:nvPr>
        </p:nvSpPr>
        <p:spPr>
          <a:xfrm>
            <a:off x="342900" y="676275"/>
            <a:ext cx="6248400" cy="3514725"/>
          </a:xfrm>
          <a:ln/>
        </p:spPr>
      </p:sp>
      <p:sp>
        <p:nvSpPr>
          <p:cNvPr id="146436"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r>
              <a:rPr lang="en-US" sz="900" dirty="0">
                <a:latin typeface="Arial" pitchFamily="34" charset="0"/>
              </a:rPr>
              <a:t>  </a:t>
            </a:r>
          </a:p>
          <a:p>
            <a:pPr lvl="0" eaLnBrk="1" hangingPunct="1">
              <a:buFontTx/>
              <a:buChar char="•"/>
            </a:pPr>
            <a:r>
              <a:rPr lang="en-US" sz="900" dirty="0">
                <a:latin typeface="Arial" pitchFamily="34" charset="0"/>
              </a:rPr>
              <a:t>  Here are the topics that are going to be covered today.  </a:t>
            </a:r>
          </a:p>
          <a:p>
            <a:pPr lvl="0" eaLnBrk="1" hangingPunct="1">
              <a:buFontTx/>
              <a:buChar char="•"/>
            </a:pPr>
            <a:r>
              <a:rPr lang="en-US" sz="900" dirty="0">
                <a:latin typeface="Arial" pitchFamily="34" charset="0"/>
              </a:rPr>
              <a:t>  If you have questions during the class, at any time, don’t hesitate to ask. </a:t>
            </a:r>
          </a:p>
        </p:txBody>
      </p:sp>
    </p:spTree>
    <p:extLst>
      <p:ext uri="{BB962C8B-B14F-4D97-AF65-F5344CB8AC3E}">
        <p14:creationId xmlns:p14="http://schemas.microsoft.com/office/powerpoint/2010/main" val="38759570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xfrm>
            <a:off x="342900" y="676275"/>
            <a:ext cx="6248400" cy="3514725"/>
          </a:xfrm>
          <a:ln/>
        </p:spPr>
      </p:sp>
      <p:sp>
        <p:nvSpPr>
          <p:cNvPr id="207875" name="Notes Placeholder 2"/>
          <p:cNvSpPr>
            <a:spLocks noGrp="1"/>
          </p:cNvSpPr>
          <p:nvPr>
            <p:ph type="body" idx="1"/>
          </p:nvPr>
        </p:nvSpPr>
        <p:spPr>
          <a:noFill/>
          <a:ln/>
        </p:spPr>
        <p:txBody>
          <a:bodyPr/>
          <a:lstStyle/>
          <a:p>
            <a:pPr>
              <a:buFontTx/>
              <a:buNone/>
            </a:pPr>
            <a:r>
              <a:rPr lang="en-US" b="1" dirty="0">
                <a:latin typeface="Arial" pitchFamily="34" charset="0"/>
                <a:cs typeface="Arial" pitchFamily="34" charset="0"/>
              </a:rPr>
              <a:t>Instructor Comments:</a:t>
            </a:r>
          </a:p>
          <a:p>
            <a:pPr marL="171450" indent="-171450">
              <a:buFont typeface="Arial" panose="020B0604020202020204" pitchFamily="34" charset="0"/>
              <a:buChar char="•"/>
            </a:pPr>
            <a:r>
              <a:rPr lang="en-US" dirty="0">
                <a:latin typeface="Arial" pitchFamily="34" charset="0"/>
                <a:cs typeface="Arial" pitchFamily="34" charset="0"/>
              </a:rPr>
              <a:t>#2 is correct. She may not buy the cups, as gifts given on this basis are not considered occasional.  Since her travel is frequent, her gifts are not given occasionally.</a:t>
            </a:r>
          </a:p>
          <a:p>
            <a:pPr marL="171450" indent="-171450">
              <a:buFont typeface="Arial" panose="020B0604020202020204" pitchFamily="34" charset="0"/>
              <a:buChar char="•"/>
            </a:pPr>
            <a:r>
              <a:rPr lang="en-US" dirty="0">
                <a:latin typeface="Arial" pitchFamily="34" charset="0"/>
                <a:cs typeface="Arial" pitchFamily="34" charset="0"/>
              </a:rPr>
              <a:t>#1 is not correct.  While she remembered to keep her dollar amount under $10, she forgot that it must also be on an occasional basis.  Since her travel is frequent, her gifts would not be given occasionally.</a:t>
            </a:r>
          </a:p>
          <a:p>
            <a:pPr marL="171450" indent="-171450">
              <a:buFont typeface="Arial" panose="020B0604020202020204" pitchFamily="34" charset="0"/>
              <a:buChar char="•"/>
            </a:pPr>
            <a:r>
              <a:rPr lang="en-US" dirty="0">
                <a:latin typeface="Arial" pitchFamily="34" charset="0"/>
                <a:cs typeface="Arial" pitchFamily="34" charset="0"/>
              </a:rPr>
              <a:t>#3 is not correct.  She may give gifts of up to $10 on an infrequent basis, or even of greater value for a special occasion of personal significance, such as marriage, a birth, or retirement.</a:t>
            </a:r>
          </a:p>
        </p:txBody>
      </p:sp>
      <p:sp>
        <p:nvSpPr>
          <p:cNvPr id="207876"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11A5BE26-3934-403E-B69A-F06249747BC1}" type="slidenum">
              <a:rPr lang="en-US" smtClean="0"/>
              <a:pPr/>
              <a:t>60</a:t>
            </a:fld>
            <a:endParaRPr lang="en-US"/>
          </a:p>
        </p:txBody>
      </p:sp>
    </p:spTree>
    <p:extLst>
      <p:ext uri="{BB962C8B-B14F-4D97-AF65-F5344CB8AC3E}">
        <p14:creationId xmlns:p14="http://schemas.microsoft.com/office/powerpoint/2010/main" val="13247956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xfrm>
            <a:off x="342900" y="676275"/>
            <a:ext cx="6248400" cy="3514725"/>
          </a:xfrm>
          <a:ln/>
        </p:spPr>
      </p:sp>
      <p:sp>
        <p:nvSpPr>
          <p:cNvPr id="208899" name="Notes Placeholder 2"/>
          <p:cNvSpPr>
            <a:spLocks noGrp="1"/>
          </p:cNvSpPr>
          <p:nvPr>
            <p:ph type="body" idx="1"/>
          </p:nvPr>
        </p:nvSpPr>
        <p:spPr>
          <a:noFill/>
          <a:ln/>
        </p:spPr>
        <p:txBody>
          <a:bodyPr/>
          <a:lstStyle/>
          <a:p>
            <a:endParaRPr lang="en-US" b="1" dirty="0"/>
          </a:p>
        </p:txBody>
      </p:sp>
      <p:sp>
        <p:nvSpPr>
          <p:cNvPr id="208900"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67CFE8FA-DFAC-4A1D-A0F3-BC383239F64E}" type="slidenum">
              <a:rPr lang="en-US" smtClean="0"/>
              <a:pPr/>
              <a:t>61</a:t>
            </a:fld>
            <a:endParaRPr lang="en-US"/>
          </a:p>
        </p:txBody>
      </p:sp>
    </p:spTree>
    <p:extLst>
      <p:ext uri="{BB962C8B-B14F-4D97-AF65-F5344CB8AC3E}">
        <p14:creationId xmlns:p14="http://schemas.microsoft.com/office/powerpoint/2010/main" val="42652650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xfrm>
            <a:off x="342900" y="676275"/>
            <a:ext cx="6248400" cy="3514725"/>
          </a:xfrm>
          <a:ln/>
        </p:spPr>
      </p:sp>
      <p:sp>
        <p:nvSpPr>
          <p:cNvPr id="209923" name="Notes Placeholder 2"/>
          <p:cNvSpPr>
            <a:spLocks noGrp="1"/>
          </p:cNvSpPr>
          <p:nvPr>
            <p:ph type="body" idx="1"/>
          </p:nvPr>
        </p:nvSpPr>
        <p:spPr>
          <a:noFill/>
          <a:ln/>
        </p:spPr>
        <p:txBody>
          <a:bodyPr/>
          <a:lstStyle/>
          <a:p>
            <a:endParaRPr lang="en-US"/>
          </a:p>
        </p:txBody>
      </p:sp>
      <p:sp>
        <p:nvSpPr>
          <p:cNvPr id="209924"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602E6F97-D79F-4221-B841-088914FB2A43}" type="slidenum">
              <a:rPr lang="en-US" smtClean="0"/>
              <a:pPr/>
              <a:t>62</a:t>
            </a:fld>
            <a:endParaRPr lang="en-US"/>
          </a:p>
        </p:txBody>
      </p:sp>
    </p:spTree>
    <p:extLst>
      <p:ext uri="{BB962C8B-B14F-4D97-AF65-F5344CB8AC3E}">
        <p14:creationId xmlns:p14="http://schemas.microsoft.com/office/powerpoint/2010/main" val="5948142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xfrm>
            <a:off x="342900" y="676275"/>
            <a:ext cx="6248400" cy="3514725"/>
          </a:xfrm>
          <a:ln/>
        </p:spPr>
      </p:sp>
      <p:sp>
        <p:nvSpPr>
          <p:cNvPr id="209923" name="Notes Placeholder 2"/>
          <p:cNvSpPr>
            <a:spLocks noGrp="1"/>
          </p:cNvSpPr>
          <p:nvPr>
            <p:ph type="body" idx="1"/>
          </p:nvPr>
        </p:nvSpPr>
        <p:spPr>
          <a:ln/>
        </p:spPr>
        <p:txBody>
          <a:bodyPr/>
          <a:lstStyle/>
          <a:p>
            <a:pPr>
              <a:buFont typeface="Arial" pitchFamily="34" charset="0"/>
              <a:buNone/>
              <a:defRPr/>
            </a:pPr>
            <a:r>
              <a:rPr lang="en-US" b="1" dirty="0">
                <a:latin typeface="Arial" pitchFamily="34" charset="0"/>
                <a:cs typeface="Arial" pitchFamily="34" charset="0"/>
              </a:rPr>
              <a:t>Instructor Comments:</a:t>
            </a:r>
          </a:p>
          <a:p>
            <a:pPr marL="171450" indent="-171450">
              <a:buFont typeface="Arial" panose="020B0604020202020204" pitchFamily="34" charset="0"/>
              <a:buChar char="•"/>
              <a:defRPr/>
            </a:pPr>
            <a:r>
              <a:rPr lang="en-US" dirty="0">
                <a:latin typeface="Arial" pitchFamily="34" charset="0"/>
                <a:cs typeface="Arial" pitchFamily="34" charset="0"/>
              </a:rPr>
              <a:t>#1 is correct.  This is an exception.  It is a special infrequent occasion of personal significance</a:t>
            </a:r>
            <a:r>
              <a:rPr lang="en-US" b="1" dirty="0">
                <a:latin typeface="Arial" pitchFamily="34" charset="0"/>
                <a:cs typeface="Arial" pitchFamily="34" charset="0"/>
              </a:rPr>
              <a:t>.</a:t>
            </a:r>
          </a:p>
          <a:p>
            <a:pPr marL="171450" indent="-171450">
              <a:buFont typeface="Arial" panose="020B0604020202020204" pitchFamily="34" charset="0"/>
              <a:buChar char="•"/>
              <a:defRPr/>
            </a:pPr>
            <a:r>
              <a:rPr lang="en-US" dirty="0">
                <a:latin typeface="Arial" pitchFamily="34" charset="0"/>
                <a:cs typeface="Arial" pitchFamily="34" charset="0"/>
              </a:rPr>
              <a:t>#2 is incorrect.  While there is a $10 limit on gifts on an occasional basis, there is an exception for special, infrequent occasions of personal significance.  These include marriage, illness, or the birth or adoption of a child.</a:t>
            </a:r>
          </a:p>
          <a:p>
            <a:pPr marL="171450" indent="-171450">
              <a:buFont typeface="Arial" panose="020B0604020202020204" pitchFamily="34" charset="0"/>
              <a:buChar char="•"/>
              <a:defRPr/>
            </a:pPr>
            <a:r>
              <a:rPr lang="en-US" dirty="0">
                <a:latin typeface="Arial" pitchFamily="34" charset="0"/>
                <a:cs typeface="Arial" pitchFamily="34" charset="0"/>
              </a:rPr>
              <a:t>#3 is incorrect.  While you can buy the china because this is a special, infrequent occasion of personal significance, you cannot suggest other subordinates to do so as it could be perceived as coercion.</a:t>
            </a:r>
          </a:p>
        </p:txBody>
      </p:sp>
      <p:sp>
        <p:nvSpPr>
          <p:cNvPr id="210948" name="Slide Number Placeholder 3"/>
          <p:cNvSpPr>
            <a:spLocks noGrp="1"/>
          </p:cNvSpPr>
          <p:nvPr>
            <p:ph type="sldNum" sz="quarter" idx="5"/>
          </p:nvPr>
        </p:nvSpPr>
        <p:spPr>
          <a:xfrm>
            <a:off x="3971183" y="8829989"/>
            <a:ext cx="3037628" cy="464820"/>
          </a:xfrm>
          <a:prstGeom prst="rect">
            <a:avLst/>
          </a:prstGeom>
          <a:noFill/>
        </p:spPr>
        <p:txBody>
          <a:bodyPr lIns="91650" tIns="45825" rIns="91650" bIns="45825"/>
          <a:lstStyle/>
          <a:p>
            <a:fld id="{5AB5691D-9151-47EC-AAFC-8CE3CD854483}" type="slidenum">
              <a:rPr lang="en-US" smtClean="0"/>
              <a:pPr/>
              <a:t>63</a:t>
            </a:fld>
            <a:endParaRPr lang="en-US"/>
          </a:p>
        </p:txBody>
      </p:sp>
    </p:spTree>
    <p:extLst>
      <p:ext uri="{BB962C8B-B14F-4D97-AF65-F5344CB8AC3E}">
        <p14:creationId xmlns:p14="http://schemas.microsoft.com/office/powerpoint/2010/main" val="9062312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A5094F2A-F198-4571-BDA3-3CE9138F8B63}" type="slidenum">
              <a:rPr lang="en-US" smtClean="0"/>
              <a:pPr/>
              <a:t>64</a:t>
            </a:fld>
            <a:endParaRPr lang="en-US"/>
          </a:p>
        </p:txBody>
      </p:sp>
      <p:sp>
        <p:nvSpPr>
          <p:cNvPr id="211971" name="Rectangle 2"/>
          <p:cNvSpPr>
            <a:spLocks noGrp="1" noRot="1" noChangeAspect="1" noChangeArrowheads="1" noTextEdit="1"/>
          </p:cNvSpPr>
          <p:nvPr>
            <p:ph type="sldImg"/>
          </p:nvPr>
        </p:nvSpPr>
        <p:spPr>
          <a:xfrm>
            <a:off x="342900" y="676275"/>
            <a:ext cx="6248400" cy="3514725"/>
          </a:xfrm>
          <a:ln/>
        </p:spPr>
      </p:sp>
      <p:sp>
        <p:nvSpPr>
          <p:cNvPr id="211972" name="Rectangle 3"/>
          <p:cNvSpPr>
            <a:spLocks noGrp="1" noChangeArrowheads="1"/>
          </p:cNvSpPr>
          <p:nvPr>
            <p:ph type="body" idx="1"/>
          </p:nvPr>
        </p:nvSpPr>
        <p:spPr>
          <a:xfrm>
            <a:off x="604345" y="4418974"/>
            <a:ext cx="5607684" cy="4183380"/>
          </a:xfrm>
          <a:noFill/>
          <a:ln/>
        </p:spPr>
        <p:txBody>
          <a:bodyPr/>
          <a:lstStyle/>
          <a:p>
            <a:pPr eaLnBrk="1" hangingPunct="1">
              <a:buFontTx/>
              <a:buNone/>
            </a:pPr>
            <a:r>
              <a:rPr lang="en-US" sz="900" b="1" dirty="0">
                <a:latin typeface="Arial" pitchFamily="34" charset="0"/>
              </a:rPr>
              <a:t>Instructor Comments:</a:t>
            </a:r>
          </a:p>
          <a:p>
            <a:pPr marL="171450" indent="-171450" eaLnBrk="1" hangingPunct="1">
              <a:buFont typeface="Arial" panose="020B0604020202020204" pitchFamily="34" charset="0"/>
              <a:buChar char="•"/>
            </a:pPr>
            <a:r>
              <a:rPr lang="en-US" sz="900" dirty="0">
                <a:latin typeface="Arial" pitchFamily="34" charset="0"/>
              </a:rPr>
              <a:t>Let’s talk a little about Soldier &amp; Family Readiness Groups.  Appendix J to AR 608-1 specifically addresses the status, support, and operation of SFRGs.</a:t>
            </a:r>
            <a:r>
              <a:rPr lang="en-US" sz="900" baseline="0" dirty="0">
                <a:latin typeface="Arial" pitchFamily="34" charset="0"/>
              </a:rPr>
              <a:t>  It </a:t>
            </a:r>
            <a:r>
              <a:rPr lang="en-US" sz="900" dirty="0">
                <a:latin typeface="Arial" pitchFamily="34" charset="0"/>
              </a:rPr>
              <a:t>states: </a:t>
            </a:r>
          </a:p>
          <a:p>
            <a:pPr lvl="0" eaLnBrk="1" hangingPunct="1"/>
            <a:r>
              <a:rPr lang="en-US" sz="900" i="1" dirty="0">
                <a:latin typeface="Arial" pitchFamily="34" charset="0"/>
              </a:rPr>
              <a:t>a.</a:t>
            </a:r>
            <a:r>
              <a:rPr lang="en-US" sz="900" dirty="0">
                <a:latin typeface="Arial" pitchFamily="34" charset="0"/>
              </a:rPr>
              <a:t> The SFRG is a unit commander's program formed in accordance with</a:t>
            </a:r>
            <a:r>
              <a:rPr lang="en-US" sz="900" baseline="0" dirty="0">
                <a:latin typeface="Arial" pitchFamily="34" charset="0"/>
              </a:rPr>
              <a:t> AR 600-20</a:t>
            </a:r>
            <a:r>
              <a:rPr lang="en-US" sz="900" dirty="0">
                <a:solidFill>
                  <a:schemeClr val="tx1"/>
                </a:solidFill>
                <a:latin typeface="Arial" pitchFamily="34" charset="0"/>
              </a:rPr>
              <a:t>.  </a:t>
            </a:r>
            <a:r>
              <a:rPr lang="en-US" sz="900" dirty="0">
                <a:latin typeface="Arial" pitchFamily="34" charset="0"/>
              </a:rPr>
              <a:t>Normally SFRGs will be established at the company level, with battalion and brigade levels playing an important advisory role.  SFRGs are not a morale, welfare, and recreation program; a NAFI; a private organization; or a nonprofit organization. </a:t>
            </a:r>
            <a:endParaRPr lang="en-US" sz="900" i="1" dirty="0">
              <a:latin typeface="Arial" pitchFamily="34" charset="0"/>
            </a:endParaRPr>
          </a:p>
          <a:p>
            <a:pPr lvl="0" eaLnBrk="1" hangingPunct="1"/>
            <a:r>
              <a:rPr lang="en-US" sz="900" i="1" dirty="0">
                <a:latin typeface="Arial" pitchFamily="34" charset="0"/>
              </a:rPr>
              <a:t>b.</a:t>
            </a:r>
            <a:r>
              <a:rPr lang="en-US" sz="900" dirty="0">
                <a:latin typeface="Arial" pitchFamily="34" charset="0"/>
              </a:rPr>
              <a:t> An SFRG is a command-sponsored organization of Soldiers, civilian employees, family members (immediate and extended) and volunteers belonging to a unit.  SFRGs will provide mutual support and assistance, and a network of communications among the family members, the chain of command, and community resources.  SFRGs will assist unit commanders in meeting military and personal deployment preparedness and enhance the family readiness of the unit's Soldiers and families.  They will also provide feedback to the command on the state of the unit "family." </a:t>
            </a:r>
            <a:endParaRPr lang="en-US" sz="900" i="1" dirty="0">
              <a:latin typeface="Arial" pitchFamily="34" charset="0"/>
            </a:endParaRPr>
          </a:p>
          <a:p>
            <a:pPr lvl="0" eaLnBrk="1" hangingPunct="1"/>
            <a:r>
              <a:rPr lang="en-US" sz="900" i="1" dirty="0">
                <a:latin typeface="Arial" pitchFamily="34" charset="0"/>
              </a:rPr>
              <a:t>c.</a:t>
            </a:r>
            <a:r>
              <a:rPr lang="en-US" sz="900" dirty="0">
                <a:latin typeface="Arial" pitchFamily="34" charset="0"/>
              </a:rPr>
              <a:t> Family readiness is the mutual reinforcement and support provided by the unit to Soldiers, civilian employees, and family members, both immediate and extended. </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AR 608-1, Army Community Service Center, Appendix J</a:t>
            </a:r>
          </a:p>
          <a:p>
            <a:pPr eaLnBrk="1" hangingPunct="1">
              <a:buFontTx/>
              <a:buChar char="•"/>
            </a:pPr>
            <a:r>
              <a:rPr lang="en-US" sz="900" dirty="0">
                <a:latin typeface="Arial" pitchFamily="34" charset="0"/>
              </a:rPr>
              <a:t>  Army Directive</a:t>
            </a:r>
            <a:r>
              <a:rPr lang="en-US" sz="900" baseline="0" dirty="0">
                <a:latin typeface="Arial" pitchFamily="34" charset="0"/>
              </a:rPr>
              <a:t> 2019-17 changed the Family Readiness Group Program to the “Soldier and Family Readiness Group (SFRG)” Program among other changes.  </a:t>
            </a:r>
            <a:endParaRPr lang="en-US" sz="900" dirty="0">
              <a:latin typeface="Arial" pitchFamily="34" charset="0"/>
            </a:endParaRPr>
          </a:p>
        </p:txBody>
      </p:sp>
    </p:spTree>
    <p:extLst>
      <p:ext uri="{BB962C8B-B14F-4D97-AF65-F5344CB8AC3E}">
        <p14:creationId xmlns:p14="http://schemas.microsoft.com/office/powerpoint/2010/main" val="30386975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2BAC20E0-9619-4439-9354-7457258C9D9D}" type="slidenum">
              <a:rPr lang="en-US" smtClean="0"/>
              <a:pPr/>
              <a:t>65</a:t>
            </a:fld>
            <a:endParaRPr lang="en-US"/>
          </a:p>
        </p:txBody>
      </p:sp>
      <p:sp>
        <p:nvSpPr>
          <p:cNvPr id="212995" name="Rectangle 2"/>
          <p:cNvSpPr>
            <a:spLocks noGrp="1" noRot="1" noChangeAspect="1" noChangeArrowheads="1" noTextEdit="1"/>
          </p:cNvSpPr>
          <p:nvPr>
            <p:ph type="sldImg"/>
          </p:nvPr>
        </p:nvSpPr>
        <p:spPr>
          <a:xfrm>
            <a:off x="342900" y="676275"/>
            <a:ext cx="6248400" cy="3514725"/>
          </a:xfrm>
          <a:ln/>
        </p:spPr>
      </p:sp>
      <p:sp>
        <p:nvSpPr>
          <p:cNvPr id="212996" name="Rectangle 3"/>
          <p:cNvSpPr>
            <a:spLocks noGrp="1" noChangeArrowheads="1"/>
          </p:cNvSpPr>
          <p:nvPr>
            <p:ph type="body" idx="1"/>
          </p:nvPr>
        </p:nvSpPr>
        <p:spPr>
          <a:noFill/>
          <a:ln/>
        </p:spPr>
        <p:txBody>
          <a:bodyPr/>
          <a:lstStyle/>
          <a:p>
            <a:pPr eaLnBrk="1" hangingPunct="1">
              <a:lnSpc>
                <a:spcPct val="90000"/>
              </a:lnSpc>
              <a:buFontTx/>
              <a:buNone/>
            </a:pPr>
            <a:r>
              <a:rPr lang="en-US" sz="900" b="1" dirty="0">
                <a:latin typeface="Arial" pitchFamily="34" charset="0"/>
              </a:rPr>
              <a:t>Instructor Comments:</a:t>
            </a:r>
          </a:p>
          <a:p>
            <a:pPr lvl="0" eaLnBrk="1" hangingPunct="1">
              <a:lnSpc>
                <a:spcPct val="90000"/>
              </a:lnSpc>
              <a:buFontTx/>
              <a:buChar char="•"/>
            </a:pPr>
            <a:r>
              <a:rPr lang="en-US" sz="900" dirty="0">
                <a:latin typeface="Arial" pitchFamily="34" charset="0"/>
              </a:rPr>
              <a:t>  The JER (Standards of Conduct/Ethics) applies to the operation of SFRGs.   “SFRGs are official DA programs established pursuant to AR 600-20.  FRG mission activities and appropriated fund expenditures are subject to DoD 5500.07-R (JER), DoD 7000.14-R, 31 USC 341, and all other applicable statutory and regulatory restraints on official activities, use of appropriated funds, and fundraising.”  </a:t>
            </a:r>
          </a:p>
          <a:p>
            <a:pPr lvl="0" eaLnBrk="1" hangingPunct="1">
              <a:lnSpc>
                <a:spcPct val="90000"/>
              </a:lnSpc>
              <a:buFontTx/>
              <a:buChar char="•"/>
            </a:pPr>
            <a:r>
              <a:rPr lang="en-US" sz="900" dirty="0">
                <a:latin typeface="Arial" pitchFamily="34" charset="0"/>
              </a:rPr>
              <a:t>  Due to the ever-present nature of the SFRG, at all levels of command, all personnel should be aware of the restrictions that apply to SFRGs.  “SFRGs will be established at the company level, with battalion and brigade levels playing an important advisory role.  SFRGs are not a MWR program, a Non-appropriated Fund Activity; a private organization; or a nonprofit organization.”  AR 608-1, app. J-1a.</a:t>
            </a:r>
          </a:p>
          <a:p>
            <a:pPr lvl="0" eaLnBrk="1" hangingPunct="1">
              <a:lnSpc>
                <a:spcPct val="90000"/>
              </a:lnSpc>
              <a:buFontTx/>
              <a:buChar char="•"/>
            </a:pPr>
            <a:r>
              <a:rPr lang="en-US" sz="900" dirty="0">
                <a:latin typeface="Arial" pitchFamily="34" charset="0"/>
              </a:rPr>
              <a:t>  “An SFRG is a command sponsored organization of Soldiers, civilian employees, family members and volunteers belonging to a unit.  SFRGs will provide mutual support and assistance, and a network of communications among the family members, the chain of command, and community resources.”  AR 608-1, app. J-1b.</a:t>
            </a:r>
          </a:p>
          <a:p>
            <a:pPr lvl="0" eaLnBrk="1" hangingPunct="1">
              <a:lnSpc>
                <a:spcPct val="90000"/>
              </a:lnSpc>
              <a:buFontTx/>
              <a:buChar char="•"/>
            </a:pPr>
            <a:r>
              <a:rPr lang="en-US" sz="900" dirty="0">
                <a:latin typeface="Arial" pitchFamily="34" charset="0"/>
              </a:rPr>
              <a:t>  AR 608-1, app. J-2:  The SFRG mission is to-</a:t>
            </a:r>
          </a:p>
          <a:p>
            <a:pPr lvl="0" eaLnBrk="1" hangingPunct="1">
              <a:lnSpc>
                <a:spcPct val="90000"/>
              </a:lnSpc>
            </a:pPr>
            <a:r>
              <a:rPr lang="en-US" sz="900" dirty="0">
                <a:latin typeface="Arial" pitchFamily="34" charset="0"/>
              </a:rPr>
              <a:t>(a) Act as an extension of the unit in providing accurate command information.</a:t>
            </a:r>
          </a:p>
          <a:p>
            <a:pPr lvl="0" eaLnBrk="1" hangingPunct="1">
              <a:lnSpc>
                <a:spcPct val="90000"/>
              </a:lnSpc>
            </a:pPr>
            <a:r>
              <a:rPr lang="en-US" sz="900" dirty="0">
                <a:latin typeface="Arial" pitchFamily="34" charset="0"/>
              </a:rPr>
              <a:t>(b) Provide mutual support between the command and the SFRG membership.</a:t>
            </a:r>
          </a:p>
          <a:p>
            <a:pPr lvl="0" eaLnBrk="1" hangingPunct="1">
              <a:lnSpc>
                <a:spcPct val="90000"/>
              </a:lnSpc>
            </a:pPr>
            <a:r>
              <a:rPr lang="en-US" sz="900" dirty="0">
                <a:latin typeface="Arial" pitchFamily="34" charset="0"/>
              </a:rPr>
              <a:t>(c) Advocate more efficient use of available community resources.</a:t>
            </a:r>
          </a:p>
          <a:p>
            <a:pPr lvl="0" eaLnBrk="1" hangingPunct="1">
              <a:lnSpc>
                <a:spcPct val="90000"/>
              </a:lnSpc>
            </a:pPr>
            <a:r>
              <a:rPr lang="en-US" sz="900" dirty="0">
                <a:latin typeface="Arial" pitchFamily="34" charset="0"/>
              </a:rPr>
              <a:t>(d) Help families solve problems at the lowest level.</a:t>
            </a:r>
          </a:p>
          <a:p>
            <a:pPr lvl="0" eaLnBrk="1" hangingPunct="1">
              <a:lnSpc>
                <a:spcPct val="90000"/>
              </a:lnSpc>
            </a:pPr>
            <a:r>
              <a:rPr lang="en-US" sz="900" dirty="0">
                <a:latin typeface="Arial" pitchFamily="34" charset="0"/>
              </a:rPr>
              <a:t>Amended by AD 2019-17:</a:t>
            </a:r>
          </a:p>
          <a:p>
            <a:r>
              <a:rPr lang="en-US" sz="1000" b="0" i="0" u="none" strike="noStrike" kern="1200" baseline="0" dirty="0">
                <a:solidFill>
                  <a:schemeClr val="tx1"/>
                </a:solidFill>
                <a:latin typeface="Arial" charset="0"/>
                <a:ea typeface="+mn-ea"/>
                <a:cs typeface="+mn-cs"/>
              </a:rPr>
              <a:t>The primary goals and expectations of SFRGs are to: </a:t>
            </a:r>
          </a:p>
          <a:p>
            <a:r>
              <a:rPr lang="en-US" sz="1000" b="0" i="0" u="none" strike="noStrike" kern="1200" baseline="0" dirty="0">
                <a:solidFill>
                  <a:schemeClr val="tx1"/>
                </a:solidFill>
                <a:latin typeface="Arial" charset="0"/>
                <a:ea typeface="+mn-ea"/>
                <a:cs typeface="+mn-cs"/>
              </a:rPr>
              <a:t>(1) act as an extension of the unit command in providing official and accurate command information to Soldiers and their Families, </a:t>
            </a:r>
          </a:p>
          <a:p>
            <a:r>
              <a:rPr lang="en-US" sz="1000" b="0" i="0" u="none" strike="noStrike" kern="1200" baseline="0" dirty="0">
                <a:solidFill>
                  <a:schemeClr val="tx1"/>
                </a:solidFill>
                <a:latin typeface="Arial" charset="0"/>
                <a:ea typeface="+mn-ea"/>
                <a:cs typeface="+mn-cs"/>
              </a:rPr>
              <a:t>(2) connect Soldiers and Families to the chain of command and provide support between the command and SFRG members, </a:t>
            </a:r>
          </a:p>
          <a:p>
            <a:r>
              <a:rPr lang="en-US" sz="1000" b="0" i="0" u="none" strike="noStrike" kern="1200" baseline="0" dirty="0">
                <a:solidFill>
                  <a:schemeClr val="tx1"/>
                </a:solidFill>
                <a:latin typeface="Arial" charset="0"/>
                <a:ea typeface="+mn-ea"/>
                <a:cs typeface="+mn-cs"/>
              </a:rPr>
              <a:t>(3) connect SFRG members to available on- and off-post community resources, and </a:t>
            </a:r>
          </a:p>
          <a:p>
            <a:r>
              <a:rPr lang="en-US" sz="1000" b="0" i="0" u="none" strike="noStrike" kern="1200" baseline="0" dirty="0">
                <a:solidFill>
                  <a:schemeClr val="tx1"/>
                </a:solidFill>
                <a:latin typeface="Arial" charset="0"/>
                <a:ea typeface="+mn-ea"/>
                <a:cs typeface="+mn-cs"/>
              </a:rPr>
              <a:t>(4) offer a network of mutual support. </a:t>
            </a:r>
            <a:endParaRPr lang="en-US" sz="900" dirty="0">
              <a:latin typeface="Arial" pitchFamily="34" charset="0"/>
            </a:endParaRPr>
          </a:p>
          <a:p>
            <a:pPr eaLnBrk="1" hangingPunct="1">
              <a:lnSpc>
                <a:spcPct val="90000"/>
              </a:lnSpc>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dirty="0">
                <a:latin typeface="Arial" pitchFamily="34" charset="0"/>
              </a:rPr>
              <a:t>  AR 608-1, Army Community Service Center, Appendix J</a:t>
            </a:r>
          </a:p>
          <a:p>
            <a:pPr eaLnBrk="1" hangingPunct="1">
              <a:lnSpc>
                <a:spcPct val="90000"/>
              </a:lnSpc>
            </a:pPr>
            <a:endParaRPr lang="en-US" sz="900" dirty="0">
              <a:latin typeface="Arial" pitchFamily="34" charset="0"/>
            </a:endParaRPr>
          </a:p>
        </p:txBody>
      </p:sp>
    </p:spTree>
    <p:extLst>
      <p:ext uri="{BB962C8B-B14F-4D97-AF65-F5344CB8AC3E}">
        <p14:creationId xmlns:p14="http://schemas.microsoft.com/office/powerpoint/2010/main" val="32392633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C86465F5-FBFE-4734-94D9-D2D6B2BC69A3}" type="slidenum">
              <a:rPr lang="en-US" smtClean="0"/>
              <a:pPr/>
              <a:t>66</a:t>
            </a:fld>
            <a:endParaRPr lang="en-US"/>
          </a:p>
        </p:txBody>
      </p:sp>
      <p:sp>
        <p:nvSpPr>
          <p:cNvPr id="214019" name="Rectangle 2"/>
          <p:cNvSpPr>
            <a:spLocks noGrp="1" noRot="1" noChangeAspect="1" noChangeArrowheads="1" noTextEdit="1"/>
          </p:cNvSpPr>
          <p:nvPr>
            <p:ph type="sldImg"/>
          </p:nvPr>
        </p:nvSpPr>
        <p:spPr>
          <a:xfrm>
            <a:off x="342900" y="676275"/>
            <a:ext cx="6248400" cy="3514725"/>
          </a:xfrm>
          <a:ln/>
        </p:spPr>
      </p:sp>
      <p:sp>
        <p:nvSpPr>
          <p:cNvPr id="214020" name="Rectangle 3"/>
          <p:cNvSpPr>
            <a:spLocks noGrp="1" noChangeArrowheads="1"/>
          </p:cNvSpPr>
          <p:nvPr>
            <p:ph type="body" idx="1"/>
          </p:nvPr>
        </p:nvSpPr>
        <p:spPr>
          <a:xfrm>
            <a:off x="701359" y="4361667"/>
            <a:ext cx="5607684" cy="4183380"/>
          </a:xfrm>
          <a:noFill/>
          <a:ln/>
        </p:spPr>
        <p:txBody>
          <a:bodyPr/>
          <a:lstStyle/>
          <a:p>
            <a:pPr eaLnBrk="1" hangingPunct="1">
              <a:lnSpc>
                <a:spcPct val="80000"/>
              </a:lnSpc>
              <a:buFontTx/>
              <a:buNone/>
              <a:tabLst>
                <a:tab pos="114563" algn="l"/>
                <a:tab pos="458252" algn="l"/>
              </a:tabLst>
            </a:pPr>
            <a:r>
              <a:rPr lang="en-US" sz="900" b="1" dirty="0">
                <a:latin typeface="Arial" pitchFamily="34" charset="0"/>
              </a:rPr>
              <a:t>Instructor Comments:</a:t>
            </a:r>
          </a:p>
          <a:p>
            <a:pPr lvl="0" eaLnBrk="1" hangingPunct="1">
              <a:lnSpc>
                <a:spcPct val="80000"/>
              </a:lnSpc>
              <a:buFontTx/>
              <a:buChar char="•"/>
              <a:tabLst>
                <a:tab pos="114563" algn="l"/>
                <a:tab pos="458252" algn="l"/>
              </a:tabLst>
            </a:pPr>
            <a:r>
              <a:rPr lang="en-US" sz="900" dirty="0">
                <a:latin typeface="Arial" pitchFamily="34" charset="0"/>
              </a:rPr>
              <a:t>  Because SFRGs are considered “Official DA Programs,” a command may use appropriated funds to support specified SFRG activities.  “SFRG mission-essential activities are supported using the unit’s appropriated funds.”  AR 608-1, app. J-3.</a:t>
            </a:r>
          </a:p>
          <a:p>
            <a:pPr lvl="0" eaLnBrk="1" hangingPunct="1">
              <a:buFontTx/>
              <a:buChar char="•"/>
              <a:tabLst>
                <a:tab pos="114563" algn="l"/>
                <a:tab pos="458252" algn="l"/>
              </a:tabLst>
            </a:pPr>
            <a:r>
              <a:rPr lang="en-US" sz="900" dirty="0">
                <a:latin typeface="Arial" pitchFamily="34" charset="0"/>
              </a:rPr>
              <a:t>  Additionally, AR 608-1 provides that SFRGs may, under certain circumstances, use:</a:t>
            </a:r>
          </a:p>
          <a:p>
            <a:pPr lvl="0" eaLnBrk="1" hangingPunct="1">
              <a:tabLst>
                <a:tab pos="114563" algn="l"/>
                <a:tab pos="458252" algn="l"/>
              </a:tabLst>
            </a:pPr>
            <a:r>
              <a:rPr lang="en-US" sz="900" dirty="0">
                <a:latin typeface="Arial" pitchFamily="34" charset="0"/>
              </a:rPr>
              <a:t>(a) Government office space and equipment.</a:t>
            </a:r>
          </a:p>
          <a:p>
            <a:pPr lvl="0" eaLnBrk="1" hangingPunct="1">
              <a:tabLst>
                <a:tab pos="114563" algn="l"/>
                <a:tab pos="458252" algn="l"/>
              </a:tabLst>
            </a:pPr>
            <a:r>
              <a:rPr lang="en-US" sz="900" dirty="0">
                <a:latin typeface="Arial" pitchFamily="34" charset="0"/>
              </a:rPr>
              <a:t>(b) Paper and printing.</a:t>
            </a:r>
          </a:p>
          <a:p>
            <a:pPr lvl="0" eaLnBrk="1" hangingPunct="1">
              <a:tabLst>
                <a:tab pos="114563" algn="l"/>
                <a:tab pos="458252" algn="l"/>
              </a:tabLst>
            </a:pPr>
            <a:r>
              <a:rPr lang="en-US" sz="900" dirty="0">
                <a:latin typeface="Arial" pitchFamily="34" charset="0"/>
              </a:rPr>
              <a:t>(c) Army and installation post offices and official mail. </a:t>
            </a:r>
          </a:p>
          <a:p>
            <a:pPr lvl="0" eaLnBrk="1" hangingPunct="1">
              <a:tabLst>
                <a:tab pos="114563" algn="l"/>
                <a:tab pos="458252" algn="l"/>
              </a:tabLst>
            </a:pPr>
            <a:r>
              <a:rPr lang="en-US" sz="900" dirty="0">
                <a:latin typeface="Arial" pitchFamily="34" charset="0"/>
              </a:rPr>
              <a:t>(d) Government vehicles.</a:t>
            </a:r>
          </a:p>
          <a:p>
            <a:pPr lvl="0" eaLnBrk="1" hangingPunct="1">
              <a:tabLst>
                <a:tab pos="114563" algn="l"/>
                <a:tab pos="458252" algn="l"/>
              </a:tabLst>
            </a:pPr>
            <a:r>
              <a:rPr lang="en-US" sz="900" dirty="0">
                <a:latin typeface="Arial" pitchFamily="34" charset="0"/>
              </a:rPr>
              <a:t>(e) Child care.</a:t>
            </a:r>
          </a:p>
          <a:p>
            <a:pPr lvl="0" eaLnBrk="1" hangingPunct="1">
              <a:tabLst>
                <a:tab pos="114563" algn="l"/>
                <a:tab pos="458252" algn="l"/>
              </a:tabLst>
            </a:pPr>
            <a:r>
              <a:rPr lang="en-US" sz="900" dirty="0">
                <a:latin typeface="Arial" pitchFamily="34" charset="0"/>
              </a:rPr>
              <a:t>(f) Statutory Volunteers.</a:t>
            </a:r>
          </a:p>
          <a:p>
            <a:pPr lvl="0" eaLnBrk="1" hangingPunct="1">
              <a:buFontTx/>
              <a:buChar char="•"/>
              <a:tabLst>
                <a:tab pos="114563" algn="l"/>
                <a:tab pos="458252" algn="l"/>
              </a:tabLst>
            </a:pPr>
            <a:r>
              <a:rPr lang="en-US" sz="900" dirty="0">
                <a:latin typeface="Arial" pitchFamily="34" charset="0"/>
              </a:rPr>
              <a:t>  “Commanders will use a Government purchase card to pay for SFRG operating expenses, when practicable.  For example, commanders may use their Government purchase card to purchase supplies, equipment, room rental, or any other approved item to support official SFRG mission activities.”  AR 608-1, app. J-6c.</a:t>
            </a:r>
          </a:p>
          <a:p>
            <a:pPr lvl="0" eaLnBrk="1" hangingPunct="1">
              <a:lnSpc>
                <a:spcPct val="80000"/>
              </a:lnSpc>
              <a:buFontTx/>
              <a:buChar char="•"/>
              <a:tabLst>
                <a:tab pos="114563" algn="l"/>
                <a:tab pos="458252" algn="l"/>
              </a:tabLst>
            </a:pPr>
            <a:r>
              <a:rPr lang="en-US" sz="900" dirty="0">
                <a:latin typeface="Arial" pitchFamily="34" charset="0"/>
              </a:rPr>
              <a:t>  Note, the use of appropriated funds is restricted, and the Regulation specifically bans certain expenditures.  “SFRG mission-essential activities authorized appropriated fund support may not be supported with NAFs.  SFRG mission essential activities cannot be augmented with private money</a:t>
            </a:r>
            <a:r>
              <a:rPr lang="en-US" sz="900" baseline="0" dirty="0">
                <a:latin typeface="Arial" pitchFamily="34" charset="0"/>
              </a:rPr>
              <a:t> . . . .</a:t>
            </a:r>
            <a:r>
              <a:rPr lang="en-US" sz="900" dirty="0">
                <a:latin typeface="Arial" pitchFamily="34" charset="0"/>
              </a:rPr>
              <a:t>  SFRG appropriated fund resources may not be used to support private organization activities, internal fundraisers, or commercial ventures.”  AR 608-1, app. J-3.</a:t>
            </a:r>
          </a:p>
          <a:p>
            <a:pPr lvl="0" eaLnBrk="1" hangingPunct="1">
              <a:lnSpc>
                <a:spcPct val="80000"/>
              </a:lnSpc>
              <a:buFontTx/>
              <a:buChar char="•"/>
              <a:tabLst>
                <a:tab pos="114563" algn="l"/>
                <a:tab pos="458252" algn="l"/>
              </a:tabLst>
            </a:pPr>
            <a:r>
              <a:rPr lang="en-US" sz="900" dirty="0">
                <a:latin typeface="Arial" pitchFamily="34" charset="0"/>
              </a:rPr>
              <a:t>  Appropriated funds may not be used to fund SFRG social activities.  “SFRG social activities can enhance family and Soldier camaraderie, provide stress relief, and reduce family loneliness during deployments.  </a:t>
            </a:r>
            <a:r>
              <a:rPr lang="en-US" sz="900" dirty="0">
                <a:solidFill>
                  <a:srgbClr val="FF0000"/>
                </a:solidFill>
                <a:latin typeface="Arial" pitchFamily="34" charset="0"/>
              </a:rPr>
              <a:t>Social activities will not be funded using appropriated funds.</a:t>
            </a:r>
            <a:r>
              <a:rPr lang="en-US" sz="900" dirty="0">
                <a:latin typeface="Arial" pitchFamily="34" charset="0"/>
              </a:rPr>
              <a:t>  SFRG members may use money contained in an SFRG informal fund to pay for social activities described in paragraph J-7.”  AR 608-1, app. J-2e.</a:t>
            </a:r>
          </a:p>
          <a:p>
            <a:pPr eaLnBrk="1" hangingPunct="1">
              <a:lnSpc>
                <a:spcPct val="80000"/>
              </a:lnSpc>
              <a:tabLst>
                <a:tab pos="114563" algn="l"/>
                <a:tab pos="458252" algn="l"/>
              </a:tabLst>
            </a:pPr>
            <a:endParaRPr lang="en-US" sz="900" u="sng" dirty="0">
              <a:latin typeface="Arial" pitchFamily="34" charset="0"/>
            </a:endParaRPr>
          </a:p>
          <a:p>
            <a:pPr eaLnBrk="1" hangingPunct="1">
              <a:lnSpc>
                <a:spcPct val="80000"/>
              </a:lnSpc>
              <a:tabLst>
                <a:tab pos="114563" algn="l"/>
                <a:tab pos="458252" algn="l"/>
              </a:tabLst>
            </a:pPr>
            <a:r>
              <a:rPr lang="en-US" sz="900" u="sng" dirty="0">
                <a:latin typeface="Arial" pitchFamily="34" charset="0"/>
              </a:rPr>
              <a:t>Background:</a:t>
            </a:r>
          </a:p>
          <a:p>
            <a:pPr eaLnBrk="1" hangingPunct="1">
              <a:lnSpc>
                <a:spcPct val="80000"/>
              </a:lnSpc>
              <a:buFontTx/>
              <a:buChar char="•"/>
              <a:tabLst>
                <a:tab pos="114563" algn="l"/>
                <a:tab pos="458252" algn="l"/>
              </a:tabLst>
            </a:pPr>
            <a:r>
              <a:rPr lang="en-US" sz="900" dirty="0">
                <a:latin typeface="Arial" pitchFamily="34" charset="0"/>
              </a:rPr>
              <a:t>  AR 608-1, Army Community Service Center, Appendix J</a:t>
            </a:r>
          </a:p>
          <a:p>
            <a:pPr eaLnBrk="1" hangingPunct="1">
              <a:lnSpc>
                <a:spcPct val="80000"/>
              </a:lnSpc>
              <a:tabLst>
                <a:tab pos="114563" algn="l"/>
                <a:tab pos="458252" algn="l"/>
              </a:tabLst>
            </a:pPr>
            <a:endParaRPr lang="en-US" sz="900" dirty="0">
              <a:latin typeface="Arial" pitchFamily="34" charset="0"/>
            </a:endParaRPr>
          </a:p>
        </p:txBody>
      </p:sp>
    </p:spTree>
    <p:extLst>
      <p:ext uri="{BB962C8B-B14F-4D97-AF65-F5344CB8AC3E}">
        <p14:creationId xmlns:p14="http://schemas.microsoft.com/office/powerpoint/2010/main" val="163783783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A1472F91-4E38-4083-A638-C802D2B75778}" type="slidenum">
              <a:rPr lang="en-US" smtClean="0"/>
              <a:pPr/>
              <a:t>67</a:t>
            </a:fld>
            <a:endParaRPr lang="en-US"/>
          </a:p>
        </p:txBody>
      </p:sp>
      <p:sp>
        <p:nvSpPr>
          <p:cNvPr id="215043" name="Rectangle 2"/>
          <p:cNvSpPr>
            <a:spLocks noGrp="1" noRot="1" noChangeAspect="1" noChangeArrowheads="1" noTextEdit="1"/>
          </p:cNvSpPr>
          <p:nvPr>
            <p:ph type="sldImg"/>
          </p:nvPr>
        </p:nvSpPr>
        <p:spPr>
          <a:xfrm>
            <a:off x="342900" y="676275"/>
            <a:ext cx="6248400" cy="3514725"/>
          </a:xfrm>
          <a:ln/>
        </p:spPr>
      </p:sp>
      <p:sp>
        <p:nvSpPr>
          <p:cNvPr id="215044" name="Rectangle 3"/>
          <p:cNvSpPr>
            <a:spLocks noGrp="1" noChangeArrowheads="1"/>
          </p:cNvSpPr>
          <p:nvPr>
            <p:ph type="body" idx="1"/>
          </p:nvPr>
        </p:nvSpPr>
        <p:spPr>
          <a:noFill/>
          <a:ln/>
        </p:spPr>
        <p:txBody>
          <a:bodyPr/>
          <a:lstStyle/>
          <a:p>
            <a:pPr eaLnBrk="1" hangingPunct="1">
              <a:lnSpc>
                <a:spcPct val="90000"/>
              </a:lnSpc>
              <a:buFontTx/>
              <a:buNone/>
            </a:pPr>
            <a:r>
              <a:rPr lang="en-US" sz="900" b="1" dirty="0">
                <a:latin typeface="Arial" pitchFamily="34" charset="0"/>
              </a:rPr>
              <a:t>Instructor Comments:</a:t>
            </a:r>
          </a:p>
          <a:p>
            <a:pPr lvl="0" eaLnBrk="1" hangingPunct="1">
              <a:lnSpc>
                <a:spcPct val="90000"/>
              </a:lnSpc>
              <a:buFontTx/>
              <a:buChar char="•"/>
            </a:pPr>
            <a:r>
              <a:rPr lang="en-US" sz="900" dirty="0">
                <a:latin typeface="Arial" pitchFamily="34" charset="0"/>
              </a:rPr>
              <a:t>  Commanders may authorize their SFRG to maintain one informal fund in accordance with AR 600-20.  </a:t>
            </a:r>
            <a:r>
              <a:rPr lang="en-US" sz="900" i="1" dirty="0">
                <a:latin typeface="Arial" pitchFamily="34" charset="0"/>
              </a:rPr>
              <a:t>No more than one SFRG informal fund per unit may be authorized.  </a:t>
            </a:r>
          </a:p>
          <a:p>
            <a:pPr lvl="0" eaLnBrk="1" hangingPunct="1">
              <a:lnSpc>
                <a:spcPct val="90000"/>
              </a:lnSpc>
              <a:buFontTx/>
              <a:buChar char="•"/>
            </a:pPr>
            <a:r>
              <a:rPr lang="en-US" sz="900" dirty="0">
                <a:latin typeface="Arial" pitchFamily="34" charset="0"/>
              </a:rPr>
              <a:t>  The JER authorizes official fundraising by organizations composed primarily of DoD or DA employees and their dependents when fundraising among their own members or dependants for the benefit of their own welfare funds.  Fundraising will be approved by the appropriate commander after consultations with an ethics official.</a:t>
            </a:r>
          </a:p>
          <a:p>
            <a:pPr lvl="0" eaLnBrk="1" hangingPunct="1">
              <a:lnSpc>
                <a:spcPct val="90000"/>
              </a:lnSpc>
              <a:buFontTx/>
              <a:buChar char="•"/>
            </a:pPr>
            <a:r>
              <a:rPr lang="en-US" sz="900" dirty="0">
                <a:latin typeface="Arial" pitchFamily="34" charset="0"/>
              </a:rPr>
              <a:t>  No External Fundraising:  As an official activity of the DA, the SFRG may not engage in external fundraising and may not solicit gifts and donations.  However, in accordance with AR 1-100 and with the advice of the ethics official, commanders and SFRG leaders may, in response to an appropriate inquiry, inform potential donors of the needs of the Army in relation to assisting Army families.</a:t>
            </a:r>
          </a:p>
          <a:p>
            <a:pPr lvl="0" eaLnBrk="1" hangingPunct="1">
              <a:lnSpc>
                <a:spcPct val="90000"/>
              </a:lnSpc>
              <a:buFontTx/>
              <a:buChar char="•"/>
            </a:pPr>
            <a:r>
              <a:rPr lang="en-US" sz="900" dirty="0">
                <a:latin typeface="Arial" pitchFamily="34" charset="0"/>
              </a:rPr>
              <a:t>  Informal funds are private funds generated by SFRG members that are used to benefit the SFRG membership as a whole.  SFRG informal funds may not be deposited or mixed with appropriated funds, unit MWR funds, the unit’s cup and flower funds, or any individuals personal funds.  </a:t>
            </a:r>
          </a:p>
          <a:p>
            <a:pPr lvl="0" eaLnBrk="1" hangingPunct="1">
              <a:lnSpc>
                <a:spcPct val="90000"/>
              </a:lnSpc>
              <a:buFontTx/>
              <a:buChar char="•"/>
            </a:pPr>
            <a:r>
              <a:rPr lang="en-US" sz="900" dirty="0">
                <a:latin typeface="Arial" pitchFamily="34" charset="0"/>
              </a:rPr>
              <a:t>  Examples of authorized use:  SFRG newsletters that contain predominately unofficial information and purely social activities, including, but not limited to, parties and picnics.</a:t>
            </a:r>
          </a:p>
          <a:p>
            <a:pPr lvl="0" eaLnBrk="1" hangingPunct="1">
              <a:lnSpc>
                <a:spcPct val="90000"/>
              </a:lnSpc>
              <a:buFontTx/>
              <a:buChar char="•"/>
            </a:pPr>
            <a:r>
              <a:rPr lang="en-US" sz="900" dirty="0">
                <a:latin typeface="Arial" pitchFamily="34" charset="0"/>
              </a:rPr>
              <a:t>  Examples of unauthorized uses: </a:t>
            </a:r>
            <a:r>
              <a:rPr lang="en-US" sz="900" baseline="0" dirty="0">
                <a:latin typeface="Arial" pitchFamily="34" charset="0"/>
              </a:rPr>
              <a:t> A</a:t>
            </a:r>
            <a:r>
              <a:rPr lang="en-US" sz="900" dirty="0">
                <a:latin typeface="Arial" pitchFamily="34" charset="0"/>
              </a:rPr>
              <a:t>ugmenting the unit’s informal funds (cup and flower); purchasing items or services that are authorized to be paid for with appropriated funds; purchasing traditional military gifts, such as Soldier farewell gifts that are not related to family readiness; and funding the unit ball.</a:t>
            </a:r>
          </a:p>
          <a:p>
            <a:pPr eaLnBrk="1" hangingPunct="1">
              <a:lnSpc>
                <a:spcPct val="90000"/>
              </a:lnSpc>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dirty="0">
                <a:latin typeface="Arial" pitchFamily="34" charset="0"/>
              </a:rPr>
              <a:t>  AR 608-1, Army Community Service Center, Appendix J</a:t>
            </a:r>
          </a:p>
          <a:p>
            <a:pPr eaLnBrk="1" hangingPunct="1">
              <a:lnSpc>
                <a:spcPct val="90000"/>
              </a:lnSpc>
            </a:pPr>
            <a:endParaRPr lang="en-US" sz="900" dirty="0">
              <a:latin typeface="Arial" pitchFamily="34" charset="0"/>
            </a:endParaRPr>
          </a:p>
        </p:txBody>
      </p:sp>
    </p:spTree>
    <p:extLst>
      <p:ext uri="{BB962C8B-B14F-4D97-AF65-F5344CB8AC3E}">
        <p14:creationId xmlns:p14="http://schemas.microsoft.com/office/powerpoint/2010/main" val="10537311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7C0CF0D9-D8A9-4D7D-97C7-B2DC9F98F95A}" type="slidenum">
              <a:rPr lang="en-US" smtClean="0"/>
              <a:pPr/>
              <a:t>68</a:t>
            </a:fld>
            <a:endParaRPr lang="en-US"/>
          </a:p>
        </p:txBody>
      </p:sp>
      <p:sp>
        <p:nvSpPr>
          <p:cNvPr id="216067" name="Rectangle 2"/>
          <p:cNvSpPr>
            <a:spLocks noGrp="1" noRot="1" noChangeAspect="1" noChangeArrowheads="1" noTextEdit="1"/>
          </p:cNvSpPr>
          <p:nvPr>
            <p:ph type="sldImg"/>
          </p:nvPr>
        </p:nvSpPr>
        <p:spPr>
          <a:xfrm>
            <a:off x="342900" y="676275"/>
            <a:ext cx="6248400" cy="3514725"/>
          </a:xfrm>
          <a:ln/>
        </p:spPr>
      </p:sp>
      <p:sp>
        <p:nvSpPr>
          <p:cNvPr id="216068" name="Rectangle 3"/>
          <p:cNvSpPr>
            <a:spLocks noGrp="1" noChangeArrowheads="1"/>
          </p:cNvSpPr>
          <p:nvPr>
            <p:ph type="body" idx="1"/>
          </p:nvPr>
        </p:nvSpPr>
        <p:spPr>
          <a:noFill/>
          <a:ln/>
        </p:spPr>
        <p:txBody>
          <a:bodyPr/>
          <a:lstStyle/>
          <a:p>
            <a:pPr eaLnBrk="1" hangingPunct="1">
              <a:buFontTx/>
              <a:buNone/>
              <a:tabLst>
                <a:tab pos="232308" algn="l"/>
              </a:tabLst>
            </a:pPr>
            <a:r>
              <a:rPr lang="en-US" sz="900" b="1" dirty="0">
                <a:latin typeface="Arial" pitchFamily="34" charset="0"/>
              </a:rPr>
              <a:t>Instructor Comments:</a:t>
            </a:r>
          </a:p>
          <a:p>
            <a:pPr lvl="0" eaLnBrk="1" hangingPunct="1">
              <a:buFontTx/>
              <a:buChar char="•"/>
              <a:tabLst>
                <a:tab pos="232308" algn="l"/>
              </a:tabLst>
            </a:pPr>
            <a:r>
              <a:rPr lang="en-US" sz="900" dirty="0">
                <a:latin typeface="Arial" pitchFamily="34" charset="0"/>
              </a:rPr>
              <a:t>  Private organizations have substantially more ability than SFRGs to conduct fundraising and to engage in social activities in accordance with AR 210-22, Private Organizations on Department of the Army Installations.  </a:t>
            </a:r>
          </a:p>
          <a:p>
            <a:pPr lvl="0" eaLnBrk="1" hangingPunct="1">
              <a:buFontTx/>
              <a:buChar char="•"/>
              <a:tabLst>
                <a:tab pos="232308" algn="l"/>
              </a:tabLst>
            </a:pPr>
            <a:r>
              <a:rPr lang="en-US" sz="900" dirty="0">
                <a:latin typeface="Arial" pitchFamily="34" charset="0"/>
              </a:rPr>
              <a:t>  KEY:  POs can fundraise OFF POST – SFRGs cannot.</a:t>
            </a:r>
          </a:p>
          <a:p>
            <a:pPr lvl="0" eaLnBrk="1" hangingPunct="1">
              <a:buFontTx/>
              <a:buChar char="•"/>
              <a:tabLst>
                <a:tab pos="232308" algn="l"/>
              </a:tabLst>
            </a:pPr>
            <a:r>
              <a:rPr lang="en-US" sz="900" dirty="0">
                <a:latin typeface="Arial" pitchFamily="34" charset="0"/>
              </a:rPr>
              <a:t>  KEY:  POs do not have a $10,000 limit on gross receipts</a:t>
            </a:r>
            <a:r>
              <a:rPr lang="en-US" sz="900" baseline="0" dirty="0">
                <a:latin typeface="Arial" pitchFamily="34" charset="0"/>
              </a:rPr>
              <a:t> for informal funds</a:t>
            </a:r>
            <a:r>
              <a:rPr lang="en-US" sz="900" dirty="0">
                <a:latin typeface="Arial" pitchFamily="34" charset="0"/>
              </a:rPr>
              <a:t>.</a:t>
            </a:r>
          </a:p>
          <a:p>
            <a:pPr lvl="0" eaLnBrk="1" hangingPunct="1">
              <a:buFontTx/>
              <a:buChar char="•"/>
              <a:tabLst>
                <a:tab pos="232308" algn="l"/>
              </a:tabLst>
            </a:pPr>
            <a:r>
              <a:rPr lang="en-US" sz="900" dirty="0">
                <a:latin typeface="Arial" pitchFamily="34" charset="0"/>
              </a:rPr>
              <a:t>  KEY:  POs do not receive appropriated fund support.</a:t>
            </a:r>
          </a:p>
          <a:p>
            <a:pPr lvl="0" eaLnBrk="1" hangingPunct="1">
              <a:buFontTx/>
              <a:buChar char="•"/>
              <a:tabLst>
                <a:tab pos="232308" algn="l"/>
              </a:tabLst>
            </a:pPr>
            <a:r>
              <a:rPr lang="en-US" sz="900" dirty="0">
                <a:latin typeface="Arial" pitchFamily="34" charset="0"/>
              </a:rPr>
              <a:t>  Individuals may establish private organizations that share the same family readiness goals and objectives as SFRGs.  </a:t>
            </a:r>
          </a:p>
          <a:p>
            <a:pPr lvl="0" eaLnBrk="1" hangingPunct="1">
              <a:buFontTx/>
              <a:buChar char="•"/>
              <a:tabLst>
                <a:tab pos="232308" algn="l"/>
              </a:tabLst>
            </a:pPr>
            <a:r>
              <a:rPr lang="en-US" sz="900" dirty="0">
                <a:latin typeface="Arial" pitchFamily="34" charset="0"/>
              </a:rPr>
              <a:t>  PO managers/board members may not serve in SFRG leadership positions.</a:t>
            </a:r>
          </a:p>
          <a:p>
            <a:pPr lvl="0" eaLnBrk="1" hangingPunct="1">
              <a:buFontTx/>
              <a:buChar char="•"/>
              <a:tabLst>
                <a:tab pos="232308" algn="l"/>
              </a:tabLst>
            </a:pPr>
            <a:r>
              <a:rPr lang="en-US" sz="900" dirty="0">
                <a:latin typeface="Arial" pitchFamily="34" charset="0"/>
              </a:rPr>
              <a:t>  Commanders may not direct the establishment of such a PO.</a:t>
            </a:r>
          </a:p>
          <a:p>
            <a:pPr lvl="0" eaLnBrk="1" hangingPunct="1">
              <a:buFontTx/>
              <a:buChar char="•"/>
              <a:tabLst>
                <a:tab pos="232308" algn="l"/>
              </a:tabLst>
            </a:pPr>
            <a:r>
              <a:rPr lang="en-US" sz="900" dirty="0">
                <a:latin typeface="Arial" pitchFamily="34" charset="0"/>
              </a:rPr>
              <a:t>  Commanders should contact their SJA office regarding PO issues.</a:t>
            </a:r>
          </a:p>
          <a:p>
            <a:pPr eaLnBrk="1" hangingPunct="1">
              <a:tabLst>
                <a:tab pos="232308" algn="l"/>
              </a:tabLst>
            </a:pPr>
            <a:endParaRPr lang="en-US" sz="900" dirty="0">
              <a:latin typeface="Arial" pitchFamily="34" charset="0"/>
            </a:endParaRPr>
          </a:p>
          <a:p>
            <a:pPr eaLnBrk="1" hangingPunct="1">
              <a:tabLst>
                <a:tab pos="232308" algn="l"/>
              </a:tabLst>
            </a:pPr>
            <a:endParaRPr lang="en-US" sz="900" dirty="0">
              <a:latin typeface="Arial" pitchFamily="34" charset="0"/>
            </a:endParaRPr>
          </a:p>
          <a:p>
            <a:pPr eaLnBrk="1" hangingPunct="1">
              <a:tabLst>
                <a:tab pos="232308" algn="l"/>
              </a:tabLst>
            </a:pPr>
            <a:r>
              <a:rPr lang="en-US" sz="900" u="sng" dirty="0">
                <a:latin typeface="Arial" pitchFamily="34" charset="0"/>
              </a:rPr>
              <a:t>Background:</a:t>
            </a:r>
          </a:p>
          <a:p>
            <a:pPr eaLnBrk="1" hangingPunct="1">
              <a:buFontTx/>
              <a:buChar char="•"/>
              <a:tabLst>
                <a:tab pos="232308" algn="l"/>
              </a:tabLst>
            </a:pPr>
            <a:r>
              <a:rPr lang="en-US" sz="900" dirty="0">
                <a:latin typeface="Arial" pitchFamily="34" charset="0"/>
              </a:rPr>
              <a:t>  AR 608-1, Army Community Service Center, Appendix J</a:t>
            </a:r>
          </a:p>
          <a:p>
            <a:pPr eaLnBrk="1" hangingPunct="1">
              <a:buFontTx/>
              <a:buChar char="•"/>
              <a:tabLst>
                <a:tab pos="232308" algn="l"/>
              </a:tabLst>
            </a:pPr>
            <a:r>
              <a:rPr lang="en-US" sz="900" dirty="0">
                <a:latin typeface="Arial" pitchFamily="34" charset="0"/>
              </a:rPr>
              <a:t>  AR 210-22, Private Organizations on Department of the Army Installations</a:t>
            </a:r>
          </a:p>
          <a:p>
            <a:pPr eaLnBrk="1" hangingPunct="1">
              <a:tabLst>
                <a:tab pos="232308" algn="l"/>
              </a:tabLst>
            </a:pPr>
            <a:endParaRPr lang="en-US" sz="900" dirty="0">
              <a:latin typeface="Arial" pitchFamily="34" charset="0"/>
            </a:endParaRPr>
          </a:p>
        </p:txBody>
      </p:sp>
    </p:spTree>
    <p:extLst>
      <p:ext uri="{BB962C8B-B14F-4D97-AF65-F5344CB8AC3E}">
        <p14:creationId xmlns:p14="http://schemas.microsoft.com/office/powerpoint/2010/main" val="23116430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A12E9E78-355A-49A2-B82F-2125CED54C2E}" type="slidenum">
              <a:rPr lang="en-US" smtClean="0"/>
              <a:pPr/>
              <a:t>69</a:t>
            </a:fld>
            <a:endParaRPr lang="en-US"/>
          </a:p>
        </p:txBody>
      </p:sp>
      <p:sp>
        <p:nvSpPr>
          <p:cNvPr id="217091" name="Rectangle 2"/>
          <p:cNvSpPr>
            <a:spLocks noGrp="1" noRot="1" noChangeAspect="1" noChangeArrowheads="1" noTextEdit="1"/>
          </p:cNvSpPr>
          <p:nvPr>
            <p:ph type="sldImg"/>
          </p:nvPr>
        </p:nvSpPr>
        <p:spPr>
          <a:xfrm>
            <a:off x="342900" y="676275"/>
            <a:ext cx="6248400" cy="3514725"/>
          </a:xfrm>
          <a:ln/>
        </p:spPr>
      </p:sp>
      <p:sp>
        <p:nvSpPr>
          <p:cNvPr id="217092" name="Rectangle 3"/>
          <p:cNvSpPr>
            <a:spLocks noGrp="1" noChangeArrowheads="1"/>
          </p:cNvSpPr>
          <p:nvPr>
            <p:ph type="body" idx="1"/>
          </p:nvPr>
        </p:nvSpPr>
        <p:spPr>
          <a:noFill/>
          <a:ln/>
        </p:spPr>
        <p:txBody>
          <a:bodyPr/>
          <a:lstStyle/>
          <a:p>
            <a:pPr eaLnBrk="1" hangingPunct="1">
              <a:buFontTx/>
              <a:buNone/>
              <a:tabLst>
                <a:tab pos="232308" algn="l"/>
              </a:tabLst>
            </a:pPr>
            <a:r>
              <a:rPr lang="en-US" sz="900" b="1" dirty="0">
                <a:latin typeface="Arial" pitchFamily="34" charset="0"/>
              </a:rPr>
              <a:t>Instructor Comments:</a:t>
            </a:r>
          </a:p>
          <a:p>
            <a:pPr lvl="0" eaLnBrk="1" hangingPunct="1">
              <a:buFontTx/>
              <a:buChar char="•"/>
              <a:tabLst>
                <a:tab pos="232308" algn="l"/>
              </a:tabLst>
            </a:pPr>
            <a:r>
              <a:rPr lang="en-US" sz="900" dirty="0">
                <a:latin typeface="Arial" pitchFamily="34" charset="0"/>
              </a:rPr>
              <a:t>  Individuals may establish private organizations that share the same family readiness goals and objectives as SFRGs.  </a:t>
            </a:r>
          </a:p>
          <a:p>
            <a:pPr lvl="0" eaLnBrk="1" hangingPunct="1">
              <a:buFontTx/>
              <a:buChar char="•"/>
              <a:tabLst>
                <a:tab pos="232308" algn="l"/>
              </a:tabLst>
            </a:pPr>
            <a:r>
              <a:rPr lang="en-US" sz="900" dirty="0">
                <a:latin typeface="Arial" pitchFamily="34" charset="0"/>
              </a:rPr>
              <a:t>  PO managers/board members may not serve in SFRG leadership positions.</a:t>
            </a:r>
          </a:p>
          <a:p>
            <a:pPr lvl="0" eaLnBrk="1" hangingPunct="1">
              <a:buFontTx/>
              <a:buChar char="•"/>
              <a:tabLst>
                <a:tab pos="232308" algn="l"/>
              </a:tabLst>
            </a:pPr>
            <a:r>
              <a:rPr lang="en-US" sz="900" dirty="0">
                <a:latin typeface="Arial" pitchFamily="34" charset="0"/>
              </a:rPr>
              <a:t>  Commanders may not direct the establishment of such a PO.</a:t>
            </a:r>
          </a:p>
          <a:p>
            <a:pPr lvl="0" eaLnBrk="1" hangingPunct="1">
              <a:buFontTx/>
              <a:buChar char="•"/>
              <a:tabLst>
                <a:tab pos="232308" algn="l"/>
              </a:tabLst>
            </a:pPr>
            <a:r>
              <a:rPr lang="en-US" sz="900" dirty="0">
                <a:latin typeface="Arial" pitchFamily="34" charset="0"/>
              </a:rPr>
              <a:t>  Commanders should contact their SJA office regarding PO issues.</a:t>
            </a:r>
          </a:p>
          <a:p>
            <a:pPr lvl="0" eaLnBrk="1" hangingPunct="1">
              <a:buFontTx/>
              <a:buChar char="•"/>
              <a:tabLst>
                <a:tab pos="232308" algn="l"/>
              </a:tabLst>
            </a:pPr>
            <a:r>
              <a:rPr lang="en-US" sz="900" dirty="0">
                <a:latin typeface="Arial" pitchFamily="34" charset="0"/>
              </a:rPr>
              <a:t>  “It is essential that commanders and Government personnel treat such POs in the same manner as all similarly situated </a:t>
            </a:r>
            <a:r>
              <a:rPr lang="en-US" sz="900" dirty="0" err="1">
                <a:latin typeface="Arial" pitchFamily="34" charset="0"/>
              </a:rPr>
              <a:t>POs.</a:t>
            </a:r>
            <a:r>
              <a:rPr lang="en-US" sz="900" dirty="0">
                <a:latin typeface="Arial" pitchFamily="34" charset="0"/>
              </a:rPr>
              <a:t>”  AR 608-1, app. J-11.</a:t>
            </a:r>
          </a:p>
          <a:p>
            <a:pPr eaLnBrk="1" hangingPunct="1">
              <a:tabLst>
                <a:tab pos="232308" algn="l"/>
              </a:tabLst>
            </a:pPr>
            <a:endParaRPr lang="en-US" sz="900" dirty="0">
              <a:latin typeface="Arial" pitchFamily="34" charset="0"/>
            </a:endParaRPr>
          </a:p>
          <a:p>
            <a:pPr eaLnBrk="1" hangingPunct="1">
              <a:tabLst>
                <a:tab pos="232308" algn="l"/>
              </a:tabLst>
            </a:pPr>
            <a:r>
              <a:rPr lang="en-US" sz="900" u="sng" dirty="0">
                <a:latin typeface="Arial" pitchFamily="34" charset="0"/>
              </a:rPr>
              <a:t>Background:</a:t>
            </a:r>
          </a:p>
          <a:p>
            <a:pPr eaLnBrk="1" hangingPunct="1">
              <a:buFontTx/>
              <a:buChar char="•"/>
              <a:tabLst>
                <a:tab pos="232308" algn="l"/>
              </a:tabLst>
            </a:pPr>
            <a:r>
              <a:rPr lang="en-US" sz="900" dirty="0">
                <a:latin typeface="Arial" pitchFamily="34" charset="0"/>
              </a:rPr>
              <a:t>  AR 608-1, Army Community Service Center, Appendix J</a:t>
            </a:r>
          </a:p>
          <a:p>
            <a:pPr eaLnBrk="1" hangingPunct="1">
              <a:buFontTx/>
              <a:buChar char="•"/>
              <a:tabLst>
                <a:tab pos="232308" algn="l"/>
              </a:tabLst>
            </a:pPr>
            <a:r>
              <a:rPr lang="en-US" sz="900" dirty="0">
                <a:latin typeface="Arial" pitchFamily="34" charset="0"/>
              </a:rPr>
              <a:t>  AR 210-22, Private Organizations on Department of the Army Installations</a:t>
            </a:r>
          </a:p>
          <a:p>
            <a:pPr eaLnBrk="1" hangingPunct="1">
              <a:tabLst>
                <a:tab pos="232308" algn="l"/>
              </a:tabLst>
            </a:pPr>
            <a:endParaRPr lang="en-US" dirty="0">
              <a:latin typeface="Arial" pitchFamily="34" charset="0"/>
            </a:endParaRPr>
          </a:p>
        </p:txBody>
      </p:sp>
    </p:spTree>
    <p:extLst>
      <p:ext uri="{BB962C8B-B14F-4D97-AF65-F5344CB8AC3E}">
        <p14:creationId xmlns:p14="http://schemas.microsoft.com/office/powerpoint/2010/main" val="1629273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A17990B5-7D70-4110-A5DB-323B05DFFAE7}" type="slidenum">
              <a:rPr lang="en-US" smtClean="0"/>
              <a:pPr/>
              <a:t>7</a:t>
            </a:fld>
            <a:endParaRPr lang="en-US"/>
          </a:p>
        </p:txBody>
      </p:sp>
      <p:sp>
        <p:nvSpPr>
          <p:cNvPr id="147459" name="Rectangle 2"/>
          <p:cNvSpPr>
            <a:spLocks noGrp="1" noRot="1" noChangeAspect="1" noChangeArrowheads="1" noTextEdit="1"/>
          </p:cNvSpPr>
          <p:nvPr>
            <p:ph type="sldImg"/>
          </p:nvPr>
        </p:nvSpPr>
        <p:spPr>
          <a:xfrm>
            <a:off x="342900" y="676275"/>
            <a:ext cx="6248400" cy="3514725"/>
          </a:xfrm>
          <a:ln/>
        </p:spPr>
      </p:sp>
      <p:sp>
        <p:nvSpPr>
          <p:cNvPr id="147460"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The C.F.R. (5 C.F.R. </a:t>
            </a:r>
            <a:r>
              <a:rPr lang="en-US" sz="900" dirty="0"/>
              <a:t>§</a:t>
            </a:r>
            <a:r>
              <a:rPr lang="en-US" sz="900" dirty="0">
                <a:latin typeface="Arial" pitchFamily="34" charset="0"/>
              </a:rPr>
              <a:t> 2635.101 Basic Obligation of Public Service) lists 14 ethical mandates for federal employees.</a:t>
            </a:r>
          </a:p>
          <a:p>
            <a:pPr lvl="0" eaLnBrk="1" hangingPunct="1">
              <a:buFontTx/>
              <a:buChar char="•"/>
            </a:pPr>
            <a:r>
              <a:rPr lang="en-US" sz="900" dirty="0">
                <a:latin typeface="Arial" pitchFamily="34" charset="0"/>
              </a:rPr>
              <a:t>  These 14 principles are a good starting place for our class because they provide general guidelines that are written so broadly that they cover everything else we will discuss today.  </a:t>
            </a:r>
          </a:p>
          <a:p>
            <a:pPr lvl="0" eaLnBrk="1" hangingPunct="1">
              <a:buFontTx/>
              <a:buChar char="•"/>
            </a:pPr>
            <a:r>
              <a:rPr lang="en-US" sz="900" dirty="0">
                <a:latin typeface="Arial" pitchFamily="34" charset="0"/>
              </a:rPr>
              <a:t>  The most helpful, and the easiest to apply, is the 14th.  Take a moment to read it.  If employees adhere to this rule, all the time, then they will rarely, if ever, have a problem with ethics violations.  Basically, if anything a Soldier or Employee does could make the Army look bad, don’t do it.  Bottom-line, if you think something might violate principle 14, go see your Ethics Official. </a:t>
            </a:r>
          </a:p>
          <a:p>
            <a:pPr lvl="0" eaLnBrk="1" hangingPunct="1">
              <a:buFontTx/>
              <a:buChar char="•"/>
            </a:pPr>
            <a:r>
              <a:rPr lang="en-US" sz="900" dirty="0">
                <a:latin typeface="Arial" pitchFamily="34" charset="0"/>
              </a:rPr>
              <a:t>  The 14 ethical mandates present at 5 C.F.R. </a:t>
            </a:r>
            <a:r>
              <a:rPr lang="en-US" sz="900" dirty="0"/>
              <a:t>§ </a:t>
            </a:r>
            <a:r>
              <a:rPr lang="en-US" sz="900" dirty="0">
                <a:latin typeface="Arial" pitchFamily="34" charset="0"/>
              </a:rPr>
              <a:t>2635.101 were originally created in an Executive Order (EO 12674, </a:t>
            </a:r>
            <a:r>
              <a:rPr lang="en-US" sz="900" dirty="0" err="1">
                <a:latin typeface="Arial" pitchFamily="34" charset="0"/>
              </a:rPr>
              <a:t>dtd</a:t>
            </a:r>
            <a:r>
              <a:rPr lang="en-US" sz="900" dirty="0">
                <a:latin typeface="Arial" pitchFamily="34" charset="0"/>
              </a:rPr>
              <a:t>. April 12, 1989).  LTG Black, the former Army TJAG, wrote the original draft while serving in Washington, D.C. as a major.</a:t>
            </a:r>
          </a:p>
          <a:p>
            <a:pPr eaLnBrk="1" hangingPunct="1"/>
            <a:endParaRPr lang="en-US" sz="900" u="sng"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5 C.F.R. </a:t>
            </a:r>
            <a:r>
              <a:rPr lang="en-US" sz="900" dirty="0"/>
              <a:t>§ </a:t>
            </a:r>
            <a:r>
              <a:rPr lang="en-US" sz="900" dirty="0">
                <a:latin typeface="Arial" pitchFamily="34" charset="0"/>
              </a:rPr>
              <a:t>2635.101, Basic Obligation of public Service</a:t>
            </a:r>
          </a:p>
          <a:p>
            <a:pPr eaLnBrk="1" hangingPunct="1">
              <a:buFontTx/>
              <a:buChar char="•"/>
            </a:pPr>
            <a:r>
              <a:rPr lang="en-US" sz="900" dirty="0">
                <a:latin typeface="Arial" pitchFamily="34" charset="0"/>
              </a:rPr>
              <a:t>  Executive Order 12674 (12 April 1989) </a:t>
            </a:r>
          </a:p>
          <a:p>
            <a:pPr eaLnBrk="1" hangingPunct="1"/>
            <a:endParaRPr lang="en-US" sz="900" dirty="0">
              <a:latin typeface="Arial" pitchFamily="34" charset="0"/>
            </a:endParaRPr>
          </a:p>
        </p:txBody>
      </p:sp>
    </p:spTree>
    <p:extLst>
      <p:ext uri="{BB962C8B-B14F-4D97-AF65-F5344CB8AC3E}">
        <p14:creationId xmlns:p14="http://schemas.microsoft.com/office/powerpoint/2010/main" val="35928935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6E2E99F0-DFAB-442C-8F07-2FCF5E8BCD31}" type="slidenum">
              <a:rPr lang="en-US" smtClean="0"/>
              <a:pPr/>
              <a:t>70</a:t>
            </a:fld>
            <a:endParaRPr lang="en-US"/>
          </a:p>
        </p:txBody>
      </p:sp>
      <p:sp>
        <p:nvSpPr>
          <p:cNvPr id="218115" name="Rectangle 2"/>
          <p:cNvSpPr>
            <a:spLocks noGrp="1" noRot="1" noChangeAspect="1" noChangeArrowheads="1" noTextEdit="1"/>
          </p:cNvSpPr>
          <p:nvPr>
            <p:ph type="sldImg"/>
          </p:nvPr>
        </p:nvSpPr>
        <p:spPr>
          <a:xfrm>
            <a:off x="342900" y="676275"/>
            <a:ext cx="6248400" cy="3514725"/>
          </a:xfrm>
          <a:ln/>
        </p:spPr>
      </p:sp>
      <p:sp>
        <p:nvSpPr>
          <p:cNvPr id="218116" name="Rectangle 3"/>
          <p:cNvSpPr>
            <a:spLocks noGrp="1" noChangeArrowheads="1"/>
          </p:cNvSpPr>
          <p:nvPr>
            <p:ph type="body" idx="1"/>
          </p:nvPr>
        </p:nvSpPr>
        <p:spPr>
          <a:xfrm>
            <a:off x="833360" y="4415790"/>
            <a:ext cx="5607684" cy="4183380"/>
          </a:xfrm>
          <a:noFill/>
          <a:ln/>
        </p:spPr>
        <p:txBody>
          <a:bodyPr/>
          <a:lstStyle/>
          <a:p>
            <a:pPr eaLnBrk="1" hangingPunct="1">
              <a:buFontTx/>
              <a:buNone/>
            </a:pPr>
            <a:r>
              <a:rPr lang="en-US" sz="900" b="1" dirty="0">
                <a:latin typeface="Arial" pitchFamily="34" charset="0"/>
              </a:rPr>
              <a:t>Instructor Comments:</a:t>
            </a:r>
          </a:p>
          <a:p>
            <a:pPr marL="171450" indent="-171450" eaLnBrk="1" hangingPunct="1">
              <a:buFont typeface="Arial" panose="020B0604020202020204" pitchFamily="34" charset="0"/>
              <a:buChar char="•"/>
            </a:pPr>
            <a:r>
              <a:rPr lang="en-US" sz="900" dirty="0">
                <a:latin typeface="Arial" pitchFamily="34" charset="0"/>
              </a:rPr>
              <a:t>The general rule is that fiscal limitations, prohibitions on preferential treatment, and severe restrictions on any type of official endorsement greatly restrict or prohibit support to non-federal entities (NFE).  Private organizations are</a:t>
            </a:r>
            <a:r>
              <a:rPr lang="en-US" sz="900" baseline="0" dirty="0">
                <a:latin typeface="Arial" pitchFamily="34" charset="0"/>
              </a:rPr>
              <a:t> one type of NFE</a:t>
            </a:r>
            <a:r>
              <a:rPr lang="en-US" sz="900" dirty="0">
                <a:latin typeface="Arial" pitchFamily="34" charset="0"/>
              </a:rPr>
              <a:t>.</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baseline="0" dirty="0">
                <a:latin typeface="Arial" pitchFamily="34" charset="0"/>
              </a:rPr>
              <a:t>  </a:t>
            </a:r>
            <a:r>
              <a:rPr lang="en-US" sz="900" dirty="0">
                <a:latin typeface="Arial" pitchFamily="34" charset="0"/>
              </a:rPr>
              <a:t>AR 210-22, Private Organizations on Department of Army Installations </a:t>
            </a:r>
          </a:p>
          <a:p>
            <a:pPr eaLnBrk="1" hangingPunct="1">
              <a:buFontTx/>
              <a:buChar char="•"/>
            </a:pPr>
            <a:r>
              <a:rPr lang="en-US" sz="900" dirty="0">
                <a:latin typeface="Arial" pitchFamily="34" charset="0"/>
              </a:rPr>
              <a:t>  AR 360-1, The Army Public Affairs Program</a:t>
            </a:r>
          </a:p>
          <a:p>
            <a:pPr eaLnBrk="1" hangingPunct="1">
              <a:buFontTx/>
              <a:buChar char="•"/>
            </a:pPr>
            <a:r>
              <a:rPr lang="en-US" sz="900" baseline="0" dirty="0">
                <a:latin typeface="Arial" pitchFamily="34" charset="0"/>
              </a:rPr>
              <a:t>  </a:t>
            </a:r>
            <a:r>
              <a:rPr lang="en-US" sz="900" dirty="0">
                <a:latin typeface="Arial" pitchFamily="34" charset="0"/>
              </a:rPr>
              <a:t>AR 600-29, Fund-Raising within the Department of the Army</a:t>
            </a:r>
          </a:p>
          <a:p>
            <a:pPr eaLnBrk="1" hangingPunct="1">
              <a:buFontTx/>
              <a:buChar char="•"/>
            </a:pPr>
            <a:r>
              <a:rPr lang="en-US" sz="900" baseline="0" dirty="0">
                <a:latin typeface="Arial" pitchFamily="34" charset="0"/>
              </a:rPr>
              <a:t>  </a:t>
            </a:r>
            <a:r>
              <a:rPr lang="en-US" sz="900" dirty="0">
                <a:latin typeface="Arial" pitchFamily="34" charset="0"/>
              </a:rPr>
              <a:t>AR 600-20, Army Command Policy</a:t>
            </a:r>
          </a:p>
        </p:txBody>
      </p:sp>
    </p:spTree>
    <p:extLst>
      <p:ext uri="{BB962C8B-B14F-4D97-AF65-F5344CB8AC3E}">
        <p14:creationId xmlns:p14="http://schemas.microsoft.com/office/powerpoint/2010/main" val="34153114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EA6C4BEF-25AC-405A-BCBD-978AB4991678}" type="slidenum">
              <a:rPr lang="en-US" smtClean="0"/>
              <a:pPr/>
              <a:t>71</a:t>
            </a:fld>
            <a:endParaRPr lang="en-US"/>
          </a:p>
        </p:txBody>
      </p:sp>
      <p:sp>
        <p:nvSpPr>
          <p:cNvPr id="219139" name="Rectangle 2"/>
          <p:cNvSpPr>
            <a:spLocks noGrp="1" noRot="1" noChangeAspect="1" noChangeArrowheads="1" noTextEdit="1"/>
          </p:cNvSpPr>
          <p:nvPr>
            <p:ph type="sldImg"/>
          </p:nvPr>
        </p:nvSpPr>
        <p:spPr>
          <a:xfrm>
            <a:off x="342900" y="676275"/>
            <a:ext cx="6248400" cy="3514725"/>
          </a:xfrm>
          <a:ln/>
        </p:spPr>
      </p:sp>
      <p:sp>
        <p:nvSpPr>
          <p:cNvPr id="219140"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5 C.F.R </a:t>
            </a:r>
            <a:r>
              <a:rPr lang="en-US" sz="900" dirty="0"/>
              <a:t>§</a:t>
            </a:r>
            <a:r>
              <a:rPr lang="en-US" sz="900" dirty="0">
                <a:latin typeface="Arial" pitchFamily="34" charset="0"/>
              </a:rPr>
              <a:t>. 2635.101: </a:t>
            </a:r>
          </a:p>
          <a:p>
            <a:pPr lvl="0" eaLnBrk="1" hangingPunct="1">
              <a:buFontTx/>
              <a:buNone/>
            </a:pPr>
            <a:r>
              <a:rPr lang="en-US" sz="900" dirty="0">
                <a:latin typeface="Arial" pitchFamily="34" charset="0"/>
              </a:rPr>
              <a:t>(2) Employees shall not hold financial interests that conflict with the conscientious performance of duty</a:t>
            </a:r>
          </a:p>
          <a:p>
            <a:pPr lvl="0" eaLnBrk="1" hangingPunct="1">
              <a:buFontTx/>
              <a:buNone/>
            </a:pPr>
            <a:r>
              <a:rPr lang="en-US" sz="900" dirty="0">
                <a:latin typeface="Arial" pitchFamily="34" charset="0"/>
              </a:rPr>
              <a:t>(7) Employees shall not use public office for private gain</a:t>
            </a:r>
          </a:p>
          <a:p>
            <a:pPr lvl="0" eaLnBrk="1" hangingPunct="1">
              <a:buFontTx/>
              <a:buNone/>
            </a:pPr>
            <a:r>
              <a:rPr lang="en-US" sz="900" dirty="0">
                <a:latin typeface="Arial" pitchFamily="34" charset="0"/>
              </a:rPr>
              <a:t>(8) Employees </a:t>
            </a:r>
            <a:r>
              <a:rPr lang="en-US" sz="900" dirty="0">
                <a:solidFill>
                  <a:srgbClr val="FF0000"/>
                </a:solidFill>
                <a:latin typeface="Arial" pitchFamily="34" charset="0"/>
              </a:rPr>
              <a:t>shall act impartially and not give preferential treatment to any private organization or individual</a:t>
            </a:r>
          </a:p>
          <a:p>
            <a:pPr lvl="0" eaLnBrk="1" hangingPunct="1">
              <a:buFontTx/>
              <a:buNone/>
            </a:pPr>
            <a:r>
              <a:rPr lang="en-US" sz="900" dirty="0">
                <a:latin typeface="Arial" pitchFamily="34" charset="0"/>
              </a:rPr>
              <a:t>(9) Employees shall protect and conserve Federal property and shall not use it for other than authorized activities</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5 C.F.R. 2635.101, Basic Obligation of Public Service</a:t>
            </a:r>
          </a:p>
        </p:txBody>
      </p:sp>
    </p:spTree>
    <p:extLst>
      <p:ext uri="{BB962C8B-B14F-4D97-AF65-F5344CB8AC3E}">
        <p14:creationId xmlns:p14="http://schemas.microsoft.com/office/powerpoint/2010/main" val="19782524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39034CE0-DBAF-418C-9BFD-DB1D4921CCB1}" type="slidenum">
              <a:rPr lang="en-US" smtClean="0"/>
              <a:pPr/>
              <a:t>72</a:t>
            </a:fld>
            <a:endParaRPr lang="en-US"/>
          </a:p>
        </p:txBody>
      </p:sp>
      <p:sp>
        <p:nvSpPr>
          <p:cNvPr id="220163" name="Rectangle 2"/>
          <p:cNvSpPr>
            <a:spLocks noGrp="1" noRot="1" noChangeAspect="1" noChangeArrowheads="1" noTextEdit="1"/>
          </p:cNvSpPr>
          <p:nvPr>
            <p:ph type="sldImg"/>
          </p:nvPr>
        </p:nvSpPr>
        <p:spPr>
          <a:xfrm>
            <a:off x="342900" y="676275"/>
            <a:ext cx="6248400" cy="3514725"/>
          </a:xfrm>
          <a:ln/>
        </p:spPr>
      </p:sp>
      <p:sp>
        <p:nvSpPr>
          <p:cNvPr id="220164" name="Rectangle 3"/>
          <p:cNvSpPr>
            <a:spLocks noGrp="1" noChangeArrowheads="1"/>
          </p:cNvSpPr>
          <p:nvPr>
            <p:ph type="body" idx="1"/>
          </p:nvPr>
        </p:nvSpPr>
        <p:spPr>
          <a:xfrm>
            <a:off x="701359" y="4266157"/>
            <a:ext cx="5781035" cy="4880610"/>
          </a:xfrm>
          <a:noFill/>
          <a:ln/>
        </p:spPr>
        <p:txBody>
          <a:bodyPr/>
          <a:lstStyle/>
          <a:p>
            <a:pPr eaLnBrk="1" hangingPunct="1">
              <a:lnSpc>
                <a:spcPct val="90000"/>
              </a:lnSpc>
              <a:buFontTx/>
              <a:buNone/>
            </a:pPr>
            <a:r>
              <a:rPr lang="en-US" sz="900" b="1" dirty="0">
                <a:latin typeface="Arial" pitchFamily="34" charset="0"/>
              </a:rPr>
              <a:t>Instructor Comments:  </a:t>
            </a:r>
          </a:p>
          <a:p>
            <a:pPr lvl="0" eaLnBrk="1" hangingPunct="1">
              <a:lnSpc>
                <a:spcPct val="90000"/>
              </a:lnSpc>
              <a:buFontTx/>
              <a:buChar char="•"/>
            </a:pPr>
            <a:r>
              <a:rPr lang="en-US" sz="900" dirty="0">
                <a:latin typeface="Arial" pitchFamily="34" charset="0"/>
              </a:rPr>
              <a:t>  As noted, the general rule is that support to non-federal entities is very limited.</a:t>
            </a:r>
          </a:p>
          <a:p>
            <a:pPr lvl="0" eaLnBrk="1" hangingPunct="1">
              <a:lnSpc>
                <a:spcPct val="90000"/>
              </a:lnSpc>
              <a:buFontTx/>
              <a:buChar char="•"/>
            </a:pPr>
            <a:r>
              <a:rPr lang="en-US" sz="900" dirty="0">
                <a:latin typeface="Arial" pitchFamily="34" charset="0"/>
              </a:rPr>
              <a:t>  Specific rules for support can be found in AR 210-22 and the JER.</a:t>
            </a:r>
          </a:p>
          <a:p>
            <a:pPr lvl="0" eaLnBrk="1" hangingPunct="1">
              <a:lnSpc>
                <a:spcPct val="90000"/>
              </a:lnSpc>
              <a:buFontTx/>
              <a:buChar char="•"/>
            </a:pPr>
            <a:r>
              <a:rPr lang="en-US" sz="900" dirty="0">
                <a:latin typeface="Arial" pitchFamily="34" charset="0"/>
              </a:rPr>
              <a:t>  AR 210-22: </a:t>
            </a:r>
          </a:p>
          <a:p>
            <a:pPr lvl="0" eaLnBrk="1" hangingPunct="1">
              <a:lnSpc>
                <a:spcPct val="90000"/>
              </a:lnSpc>
              <a:buFontTx/>
              <a:buNone/>
            </a:pPr>
            <a:r>
              <a:rPr lang="en-US" sz="900" dirty="0">
                <a:latin typeface="Arial" pitchFamily="34" charset="0"/>
              </a:rPr>
              <a:t>1-1 </a:t>
            </a:r>
            <a:r>
              <a:rPr lang="en-US" sz="900" i="0" dirty="0">
                <a:latin typeface="Arial" pitchFamily="34" charset="0"/>
              </a:rPr>
              <a:t>a. Intent. </a:t>
            </a:r>
            <a:r>
              <a:rPr lang="en-US" sz="900" dirty="0">
                <a:latin typeface="Arial" pitchFamily="34" charset="0"/>
              </a:rPr>
              <a:t>This regulation establishes policy, procedures, and responsibilities for operating private organizations (POs) operating on Army installations. For the purpose of this regulation, private organizations are self-sustaining and non-Federal entities, incorporated or unincorporated, which are operated on Department of Defense (DOD) installations with the written consent of the installation commander (or USAR regional support command commander) or higher authority, by individuals acting exclusively outside the scope of any official capacity as officers, employees, or agents of the Federal Government (DODI 1000.15). In the event of a conflict of interpretation between this regulation and DOD 5500.07-R </a:t>
            </a:r>
            <a:r>
              <a:rPr lang="en-US" sz="900" dirty="0">
                <a:solidFill>
                  <a:schemeClr val="tx1"/>
                </a:solidFill>
                <a:latin typeface="Arial" pitchFamily="34" charset="0"/>
              </a:rPr>
              <a:t>(</a:t>
            </a:r>
            <a:r>
              <a:rPr lang="en-US" sz="900" dirty="0">
                <a:latin typeface="Arial" pitchFamily="34" charset="0"/>
              </a:rPr>
              <a:t>Joint Ethics Regulation), the latter governs. </a:t>
            </a:r>
          </a:p>
          <a:p>
            <a:pPr lvl="0" eaLnBrk="1" hangingPunct="1">
              <a:lnSpc>
                <a:spcPct val="90000"/>
              </a:lnSpc>
              <a:buFontTx/>
              <a:buNone/>
            </a:pPr>
            <a:r>
              <a:rPr lang="en-US" sz="900" dirty="0">
                <a:latin typeface="Arial" pitchFamily="34" charset="0"/>
              </a:rPr>
              <a:t>3-1. General restrictions on approved organizations</a:t>
            </a:r>
            <a:r>
              <a:rPr lang="en-US" sz="900" b="1" dirty="0">
                <a:latin typeface="Arial" pitchFamily="34" charset="0"/>
              </a:rPr>
              <a:t> </a:t>
            </a:r>
          </a:p>
          <a:p>
            <a:pPr lvl="0" eaLnBrk="1" hangingPunct="1">
              <a:lnSpc>
                <a:spcPct val="90000"/>
              </a:lnSpc>
            </a:pPr>
            <a:r>
              <a:rPr lang="en-US" sz="900" i="1" dirty="0">
                <a:latin typeface="Arial" pitchFamily="34" charset="0"/>
              </a:rPr>
              <a:t>a.</a:t>
            </a:r>
            <a:r>
              <a:rPr lang="en-US" sz="900" dirty="0">
                <a:latin typeface="Arial" pitchFamily="34" charset="0"/>
              </a:rPr>
              <a:t> To prevent the appearance of an official sanction or support by DOD, a PO will not include the following in its title or letterhead: </a:t>
            </a:r>
          </a:p>
          <a:p>
            <a:pPr lvl="0" eaLnBrk="1" hangingPunct="1">
              <a:lnSpc>
                <a:spcPct val="90000"/>
              </a:lnSpc>
            </a:pPr>
            <a:r>
              <a:rPr lang="en-US" sz="900" dirty="0">
                <a:latin typeface="Arial" pitchFamily="34" charset="0"/>
              </a:rPr>
              <a:t>(1) The name or seal of DOD or the acronym "DOD." </a:t>
            </a:r>
          </a:p>
          <a:p>
            <a:pPr lvl="0" eaLnBrk="1" hangingPunct="1">
              <a:lnSpc>
                <a:spcPct val="90000"/>
              </a:lnSpc>
            </a:pPr>
            <a:r>
              <a:rPr lang="en-US" sz="900" dirty="0">
                <a:latin typeface="Arial" pitchFamily="34" charset="0"/>
              </a:rPr>
              <a:t>(2) The name, abbreviation or seal of any DOD Component or instrumentality. </a:t>
            </a:r>
          </a:p>
          <a:p>
            <a:pPr lvl="0" eaLnBrk="1" hangingPunct="1">
              <a:lnSpc>
                <a:spcPct val="90000"/>
              </a:lnSpc>
            </a:pPr>
            <a:r>
              <a:rPr lang="en-US" sz="900" dirty="0">
                <a:latin typeface="Arial" pitchFamily="34" charset="0"/>
              </a:rPr>
              <a:t>(3) The seal, insignia, or other identifying device of the local installation. </a:t>
            </a:r>
          </a:p>
          <a:p>
            <a:pPr lvl="0" eaLnBrk="1" hangingPunct="1">
              <a:lnSpc>
                <a:spcPct val="90000"/>
              </a:lnSpc>
            </a:pPr>
            <a:r>
              <a:rPr lang="en-US" sz="900" dirty="0">
                <a:latin typeface="Arial" pitchFamily="34" charset="0"/>
              </a:rPr>
              <a:t>(4) Any other name, abbreviation, seal, logo, insignia, or the like used by any DOD Component to identify any of its programs, locations, or activities. </a:t>
            </a:r>
            <a:endParaRPr lang="en-US" sz="900" i="1" dirty="0">
              <a:latin typeface="Arial" pitchFamily="34" charset="0"/>
            </a:endParaRPr>
          </a:p>
          <a:p>
            <a:pPr lvl="0" eaLnBrk="1" hangingPunct="1">
              <a:lnSpc>
                <a:spcPct val="90000"/>
              </a:lnSpc>
            </a:pPr>
            <a:r>
              <a:rPr lang="en-US" sz="900" i="1" dirty="0">
                <a:latin typeface="Arial" pitchFamily="34" charset="0"/>
              </a:rPr>
              <a:t>b.</a:t>
            </a:r>
            <a:r>
              <a:rPr lang="en-US" sz="900" dirty="0">
                <a:latin typeface="Arial" pitchFamily="34" charset="0"/>
              </a:rPr>
              <a:t> Private organizations will not conduct activities that-- </a:t>
            </a:r>
          </a:p>
          <a:p>
            <a:pPr lvl="0" eaLnBrk="1" hangingPunct="1">
              <a:lnSpc>
                <a:spcPct val="90000"/>
              </a:lnSpc>
            </a:pPr>
            <a:r>
              <a:rPr lang="en-US" sz="900" dirty="0">
                <a:latin typeface="Arial" pitchFamily="34" charset="0"/>
              </a:rPr>
              <a:t>(1) May discredit the Army, DOD, or the Federal Government </a:t>
            </a:r>
          </a:p>
          <a:p>
            <a:pPr lvl="0" eaLnBrk="1" hangingPunct="1">
              <a:lnSpc>
                <a:spcPct val="90000"/>
              </a:lnSpc>
            </a:pPr>
            <a:r>
              <a:rPr lang="en-US" sz="900" dirty="0">
                <a:latin typeface="Arial" pitchFamily="34" charset="0"/>
              </a:rPr>
              <a:t>(2) Impose a financial obligation on the Army or any NAFI. </a:t>
            </a:r>
          </a:p>
          <a:p>
            <a:pPr lvl="0" eaLnBrk="1" hangingPunct="1">
              <a:lnSpc>
                <a:spcPct val="90000"/>
              </a:lnSpc>
            </a:pPr>
            <a:r>
              <a:rPr lang="en-US" sz="900" dirty="0">
                <a:latin typeface="Arial" pitchFamily="34" charset="0"/>
              </a:rPr>
              <a:t>(3) Duplicate and/or compete with authorized Army or NAFI activities. </a:t>
            </a:r>
            <a:endParaRPr lang="en-US" sz="900" i="1" dirty="0">
              <a:latin typeface="Arial" pitchFamily="34" charset="0"/>
            </a:endParaRPr>
          </a:p>
          <a:p>
            <a:pPr lvl="0" eaLnBrk="1" hangingPunct="1">
              <a:lnSpc>
                <a:spcPct val="90000"/>
              </a:lnSpc>
            </a:pPr>
            <a:r>
              <a:rPr lang="en-US" sz="900" i="1" dirty="0">
                <a:latin typeface="Arial" pitchFamily="34" charset="0"/>
              </a:rPr>
              <a:t>c.</a:t>
            </a:r>
            <a:r>
              <a:rPr lang="en-US" sz="900" dirty="0">
                <a:latin typeface="Arial" pitchFamily="34" charset="0"/>
              </a:rPr>
              <a:t> A PO is not created, operated or administered for a commercial or monetary purpose (except for investment clubs, as defined in the glossary ). </a:t>
            </a:r>
            <a:endParaRPr lang="en-US" sz="900" i="1" dirty="0">
              <a:latin typeface="Arial" pitchFamily="34" charset="0"/>
            </a:endParaRPr>
          </a:p>
          <a:p>
            <a:pPr lvl="0" eaLnBrk="1" hangingPunct="1">
              <a:lnSpc>
                <a:spcPct val="90000"/>
              </a:lnSpc>
            </a:pPr>
            <a:r>
              <a:rPr lang="en-US" sz="900" i="1" dirty="0">
                <a:latin typeface="Arial" pitchFamily="34" charset="0"/>
              </a:rPr>
              <a:t>d.</a:t>
            </a:r>
            <a:r>
              <a:rPr lang="en-US" sz="900" dirty="0">
                <a:latin typeface="Arial" pitchFamily="34" charset="0"/>
              </a:rPr>
              <a:t> Private organizations will not engage in the distribution or sale of alcoholic beverages at any time. </a:t>
            </a:r>
            <a:endParaRPr lang="en-US" sz="900" i="1" dirty="0">
              <a:latin typeface="Arial" pitchFamily="34" charset="0"/>
            </a:endParaRPr>
          </a:p>
          <a:p>
            <a:pPr lvl="0" eaLnBrk="1" hangingPunct="1">
              <a:lnSpc>
                <a:spcPct val="90000"/>
              </a:lnSpc>
            </a:pPr>
            <a:r>
              <a:rPr lang="en-US" sz="900" i="1" dirty="0">
                <a:latin typeface="Arial" pitchFamily="34" charset="0"/>
              </a:rPr>
              <a:t>e.</a:t>
            </a:r>
            <a:r>
              <a:rPr lang="en-US" sz="900" dirty="0">
                <a:latin typeface="Arial" pitchFamily="34" charset="0"/>
              </a:rPr>
              <a:t> Private organizations are responsible for complying with fire and safety regulations, environmental laws, tax codes, and other applicable statutes and regulations.</a:t>
            </a:r>
          </a:p>
          <a:p>
            <a:pPr eaLnBrk="1" hangingPunct="1">
              <a:lnSpc>
                <a:spcPct val="90000"/>
              </a:lnSpc>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dirty="0">
                <a:latin typeface="Arial" pitchFamily="34" charset="0"/>
              </a:rPr>
              <a:t>  AR 210-22, Private Organizations on Department of the Army Installations</a:t>
            </a:r>
          </a:p>
          <a:p>
            <a:pPr eaLnBrk="1" hangingPunct="1">
              <a:lnSpc>
                <a:spcPct val="90000"/>
              </a:lnSpc>
            </a:pPr>
            <a:endParaRPr lang="en-US" sz="900" dirty="0">
              <a:latin typeface="Arial" pitchFamily="34" charset="0"/>
            </a:endParaRPr>
          </a:p>
        </p:txBody>
      </p:sp>
    </p:spTree>
    <p:extLst>
      <p:ext uri="{BB962C8B-B14F-4D97-AF65-F5344CB8AC3E}">
        <p14:creationId xmlns:p14="http://schemas.microsoft.com/office/powerpoint/2010/main" val="1356707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76275"/>
            <a:ext cx="6248400" cy="3514725"/>
          </a:xfrm>
        </p:spPr>
      </p:sp>
      <p:sp>
        <p:nvSpPr>
          <p:cNvPr id="3" name="Notes Placeholder 2"/>
          <p:cNvSpPr>
            <a:spLocks noGrp="1"/>
          </p:cNvSpPr>
          <p:nvPr>
            <p:ph type="body" idx="1"/>
          </p:nvPr>
        </p:nvSpPr>
        <p:spPr/>
        <p:txBody>
          <a:bodyPr>
            <a:normAutofit/>
          </a:bodyPr>
          <a:lstStyle/>
          <a:p>
            <a:r>
              <a:rPr lang="en-US" b="1" dirty="0"/>
              <a:t>Instructor Comments: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baseline="0" dirty="0"/>
              <a:t>VSO/MSO means Veterans Service Organizations and Military Service Organizations.</a:t>
            </a:r>
            <a:endParaRPr lang="en-US" dirty="0"/>
          </a:p>
          <a:p>
            <a:pPr marL="171450" indent="-171450">
              <a:buFont typeface="Arial" panose="020B0604020202020204" pitchFamily="34" charset="0"/>
              <a:buChar char="•"/>
            </a:pPr>
            <a:r>
              <a:rPr lang="en-US" dirty="0"/>
              <a:t>For full guidance</a:t>
            </a:r>
            <a:r>
              <a:rPr lang="en-US" baseline="0" dirty="0"/>
              <a:t>, consult HQDA EXORD 120-15 and 148-15. </a:t>
            </a:r>
          </a:p>
          <a:p>
            <a:pPr marL="171450" indent="-171450">
              <a:buFont typeface="Arial" panose="020B0604020202020204" pitchFamily="34" charset="0"/>
              <a:buChar char="•"/>
            </a:pPr>
            <a:r>
              <a:rPr lang="en-US" baseline="0" dirty="0"/>
              <a:t>Senior commanders retain discretion to permit access and provide space to nonprofit NFEs assisting Soldiers and Families.  Consistent with mission and regulatory (i.e. JER) requirements, existing resources, and security constraints, senior commanders are highly encouraged to permit nonprofit NFE installation access and support for the purpose of providing services and support to Soldiers and Families.</a:t>
            </a:r>
          </a:p>
          <a:p>
            <a:pPr marL="171450" indent="-171450">
              <a:buFont typeface="Arial" panose="020B0604020202020204" pitchFamily="34" charset="0"/>
              <a:buChar char="•"/>
            </a:pPr>
            <a:r>
              <a:rPr lang="en-US" baseline="0" dirty="0"/>
              <a:t>Senior commanders should consider the nature of the NFEs services and support, the installation’s needs, and the needs of Soldiers and their Families in determining whether to permit an NFE to function on the installation and whether to authorize the use of available installation space and the provision of logistical support.  </a:t>
            </a:r>
          </a:p>
          <a:p>
            <a:pPr marL="171450" indent="-171450">
              <a:buFont typeface="Arial" panose="020B0604020202020204" pitchFamily="34" charset="0"/>
              <a:buChar char="•"/>
            </a:pPr>
            <a:r>
              <a:rPr lang="en-US" baseline="0" dirty="0"/>
              <a:t>Support may be provided when it is consistent with and supportive of the Army Mission; however, nonprofit NFEs are not entitled to Army support. </a:t>
            </a:r>
          </a:p>
          <a:p>
            <a:pPr marL="171450" indent="-171450">
              <a:buFont typeface="Arial" panose="020B0604020202020204" pitchFamily="34" charset="0"/>
              <a:buChar char="•"/>
            </a:pPr>
            <a:r>
              <a:rPr lang="en-US" sz="1000" b="0" i="0" u="none" strike="noStrike" kern="1200" baseline="0" dirty="0">
                <a:solidFill>
                  <a:schemeClr val="tx1"/>
                </a:solidFill>
                <a:latin typeface="Arial" charset="0"/>
                <a:ea typeface="+mn-ea"/>
                <a:cs typeface="+mn-cs"/>
              </a:rPr>
              <a:t>SENIOR COMMANDERS </a:t>
            </a:r>
            <a:r>
              <a:rPr lang="en-US" sz="1000" b="0" i="0" u="sng" strike="noStrike" kern="1200" baseline="0" dirty="0">
                <a:solidFill>
                  <a:schemeClr val="tx1"/>
                </a:solidFill>
                <a:latin typeface="Arial" charset="0"/>
                <a:ea typeface="+mn-ea"/>
                <a:cs typeface="+mn-cs"/>
              </a:rPr>
              <a:t>SHALL</a:t>
            </a:r>
            <a:r>
              <a:rPr lang="en-US" sz="1000" b="0" i="0" u="none" strike="noStrike" kern="1200" baseline="0" dirty="0">
                <a:solidFill>
                  <a:schemeClr val="tx1"/>
                </a:solidFill>
                <a:latin typeface="Arial" charset="0"/>
                <a:ea typeface="+mn-ea"/>
                <a:cs typeface="+mn-cs"/>
              </a:rPr>
              <a:t> ALLOW ACCREDITED, PAID, FULL-TIME  REPRESENTATIVES OF QUALIFYING VSO/MSO ORGANIZATIONS TO FUNCTION ON ARMY INSTALLATIONS UNDER THE SENIOR  COMMANDER'S JURISDICTION FOR THE PURPOSE OF PROVIDING VA-ACCREDITED  REPRESENTATION SERVICES TO TRANSITIONING SERVICE MEMBERS. </a:t>
            </a:r>
            <a:endParaRPr lang="en-US" dirty="0"/>
          </a:p>
        </p:txBody>
      </p:sp>
    </p:spTree>
    <p:extLst>
      <p:ext uri="{BB962C8B-B14F-4D97-AF65-F5344CB8AC3E}">
        <p14:creationId xmlns:p14="http://schemas.microsoft.com/office/powerpoint/2010/main" val="15450281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4B6D8881-4C9D-410B-A4B0-17BD7619C427}" type="slidenum">
              <a:rPr lang="en-US" smtClean="0"/>
              <a:pPr/>
              <a:t>74</a:t>
            </a:fld>
            <a:endParaRPr lang="en-US"/>
          </a:p>
        </p:txBody>
      </p:sp>
      <p:sp>
        <p:nvSpPr>
          <p:cNvPr id="221187" name="Rectangle 2"/>
          <p:cNvSpPr>
            <a:spLocks noGrp="1" noRot="1" noChangeAspect="1" noChangeArrowheads="1" noTextEdit="1"/>
          </p:cNvSpPr>
          <p:nvPr>
            <p:ph type="sldImg"/>
          </p:nvPr>
        </p:nvSpPr>
        <p:spPr>
          <a:xfrm>
            <a:off x="342900" y="676275"/>
            <a:ext cx="6248400" cy="3514725"/>
          </a:xfrm>
          <a:ln/>
        </p:spPr>
      </p:sp>
      <p:sp>
        <p:nvSpPr>
          <p:cNvPr id="221188" name="Rectangle 3"/>
          <p:cNvSpPr>
            <a:spLocks noGrp="1" noChangeArrowheads="1"/>
          </p:cNvSpPr>
          <p:nvPr>
            <p:ph type="body" idx="1"/>
          </p:nvPr>
        </p:nvSpPr>
        <p:spPr>
          <a:noFill/>
          <a:ln/>
        </p:spPr>
        <p:txBody>
          <a:bodyPr/>
          <a:lstStyle/>
          <a:p>
            <a:pPr eaLnBrk="1" hangingPunct="1">
              <a:lnSpc>
                <a:spcPct val="80000"/>
              </a:lnSpc>
              <a:buFontTx/>
              <a:buNone/>
            </a:pPr>
            <a:r>
              <a:rPr lang="en-US" sz="900" b="1" dirty="0">
                <a:latin typeface="Arial" pitchFamily="34" charset="0"/>
              </a:rPr>
              <a:t>Instructor Comments</a:t>
            </a:r>
            <a:r>
              <a:rPr lang="en-US" sz="900" dirty="0">
                <a:latin typeface="Arial" pitchFamily="34" charset="0"/>
              </a:rPr>
              <a:t>:</a:t>
            </a:r>
          </a:p>
          <a:p>
            <a:pPr lvl="0" eaLnBrk="1" hangingPunct="1">
              <a:lnSpc>
                <a:spcPct val="80000"/>
              </a:lnSpc>
              <a:buFontTx/>
              <a:buChar char="•"/>
            </a:pPr>
            <a:r>
              <a:rPr lang="en-US" sz="900" dirty="0">
                <a:latin typeface="Arial" pitchFamily="34" charset="0"/>
              </a:rPr>
              <a:t>  AR 210-22 states:  The JER governs personal and professional participation in POs by Army employees.  Prior to serving on a PO board or as an adviser to a PO in a personal capacity, personnel will consult with the organization's ethics adviser.  JER, paragraph 3-100(c) governs service as an official liaison of a PO.  Members acting in their official capacity are prohibited from participating in the management of a PO. (See JER</a:t>
            </a:r>
            <a:r>
              <a:rPr lang="en-US" sz="900" baseline="0" dirty="0">
                <a:latin typeface="Arial" pitchFamily="34" charset="0"/>
              </a:rPr>
              <a:t> </a:t>
            </a:r>
            <a:r>
              <a:rPr lang="en-US" sz="900" dirty="0">
                <a:latin typeface="Arial" pitchFamily="34" charset="0"/>
              </a:rPr>
              <a:t>3-100 for guidance on seeking an exception to this prohibition).</a:t>
            </a:r>
          </a:p>
          <a:p>
            <a:pPr lvl="0" eaLnBrk="1" hangingPunct="1">
              <a:lnSpc>
                <a:spcPct val="80000"/>
              </a:lnSpc>
              <a:buFontTx/>
              <a:buChar char="•"/>
            </a:pPr>
            <a:r>
              <a:rPr lang="en-US" sz="900" dirty="0">
                <a:latin typeface="Arial" pitchFamily="34" charset="0"/>
              </a:rPr>
              <a:t>  AR 210-22, 4-2. Limitations on Army personnel </a:t>
            </a:r>
          </a:p>
          <a:p>
            <a:pPr lvl="0" eaLnBrk="1" hangingPunct="1">
              <a:lnSpc>
                <a:spcPct val="80000"/>
              </a:lnSpc>
            </a:pPr>
            <a:r>
              <a:rPr lang="en-US" sz="900" i="0" dirty="0">
                <a:latin typeface="Arial" pitchFamily="34" charset="0"/>
              </a:rPr>
              <a:t>A.  In </a:t>
            </a:r>
            <a:r>
              <a:rPr lang="en-US" sz="900" dirty="0">
                <a:latin typeface="Arial" pitchFamily="34" charset="0"/>
              </a:rPr>
              <a:t>an official capacity, Army employees (military or civilian) will remain neutral in dealing with </a:t>
            </a:r>
            <a:r>
              <a:rPr lang="en-US" sz="900" dirty="0" err="1">
                <a:latin typeface="Arial" pitchFamily="34" charset="0"/>
              </a:rPr>
              <a:t>POs.</a:t>
            </a:r>
            <a:r>
              <a:rPr lang="en-US" sz="900" dirty="0">
                <a:latin typeface="Arial" pitchFamily="34" charset="0"/>
              </a:rPr>
              <a:t>  The accommodation of one organization over another will be avoided, and there will be no preferential treatment or even the appearance of favoritism. </a:t>
            </a:r>
          </a:p>
          <a:p>
            <a:pPr lvl="0" eaLnBrk="1" hangingPunct="1">
              <a:lnSpc>
                <a:spcPct val="80000"/>
              </a:lnSpc>
            </a:pPr>
            <a:r>
              <a:rPr lang="en-US" sz="900" dirty="0">
                <a:latin typeface="Arial" pitchFamily="34" charset="0"/>
              </a:rPr>
              <a:t>(1) Private organizations will receive no special treatment because they promote Army goals or support the military community. </a:t>
            </a:r>
          </a:p>
          <a:p>
            <a:pPr lvl="0" eaLnBrk="1" hangingPunct="1">
              <a:lnSpc>
                <a:spcPct val="80000"/>
              </a:lnSpc>
            </a:pPr>
            <a:r>
              <a:rPr lang="en-US" sz="900" dirty="0">
                <a:latin typeface="Arial" pitchFamily="34" charset="0"/>
              </a:rPr>
              <a:t>(2) What the Army permits one organization to do, it must be ready to permit other similar types of POs to do. </a:t>
            </a:r>
          </a:p>
          <a:p>
            <a:pPr lvl="0" eaLnBrk="1" hangingPunct="1">
              <a:lnSpc>
                <a:spcPct val="80000"/>
              </a:lnSpc>
            </a:pPr>
            <a:r>
              <a:rPr lang="en-US" sz="900" dirty="0">
                <a:latin typeface="Arial" pitchFamily="34" charset="0"/>
              </a:rPr>
              <a:t>(3) Without reference to specific organizations, Army personnel may be encouraged in general terms to join, support, and participate in service, professional, recreational, and benevolent organizations.  Officials may describe various organizations and their goals, objectives, and activities; however, they will not favor or advocate one over another. </a:t>
            </a:r>
          </a:p>
          <a:p>
            <a:pPr lvl="0" eaLnBrk="1" hangingPunct="1">
              <a:lnSpc>
                <a:spcPct val="80000"/>
              </a:lnSpc>
            </a:pPr>
            <a:r>
              <a:rPr lang="en-US" sz="900" dirty="0">
                <a:latin typeface="Arial" pitchFamily="34" charset="0"/>
              </a:rPr>
              <a:t>(4) Army employees will not use their titles, offices, or positions in connection with their personal PO participation or to officially endorse an organization or its activities.  They will not officially participate in fundraising beyond what is permitted by JER, paragraphs 2-400 and 3-201. (Fundraising for the Combined Federal Campaign and Army Emergency Relief). </a:t>
            </a:r>
          </a:p>
          <a:p>
            <a:pPr lvl="0" eaLnBrk="1" hangingPunct="1">
              <a:lnSpc>
                <a:spcPct val="80000"/>
              </a:lnSpc>
            </a:pPr>
            <a:r>
              <a:rPr lang="en-US" sz="900" dirty="0">
                <a:latin typeface="Arial" pitchFamily="34" charset="0"/>
              </a:rPr>
              <a:t>(5) Giving the appearance that membership in certain organizations is officially sanctioned by the Government will be avoided.  Officer professional development (ODP), noncommissioned officer professional development or other official settings will not be used as occasions for promoting any specific PO or its products. (One example of implied Army endorsement is allowing certain POs to conduct briefings, routinely, at official functions or mandatory training.) </a:t>
            </a:r>
          </a:p>
          <a:p>
            <a:pPr eaLnBrk="1" hangingPunct="1">
              <a:lnSpc>
                <a:spcPct val="80000"/>
              </a:lnSpc>
            </a:pPr>
            <a:endParaRPr lang="en-US" sz="900" dirty="0">
              <a:latin typeface="Arial" pitchFamily="34" charset="0"/>
            </a:endParaRPr>
          </a:p>
          <a:p>
            <a:pPr eaLnBrk="1" hangingPunct="1">
              <a:lnSpc>
                <a:spcPct val="80000"/>
              </a:lnSpc>
            </a:pPr>
            <a:r>
              <a:rPr lang="en-US" sz="900" u="sng" dirty="0">
                <a:latin typeface="Arial" pitchFamily="34" charset="0"/>
              </a:rPr>
              <a:t>Background:</a:t>
            </a:r>
          </a:p>
          <a:p>
            <a:pPr eaLnBrk="1" hangingPunct="1">
              <a:lnSpc>
                <a:spcPct val="80000"/>
              </a:lnSpc>
              <a:buFontTx/>
              <a:buChar char="•"/>
            </a:pPr>
            <a:r>
              <a:rPr lang="en-US" sz="900" dirty="0">
                <a:latin typeface="Arial" pitchFamily="34" charset="0"/>
              </a:rPr>
              <a:t>  JER,</a:t>
            </a:r>
            <a:r>
              <a:rPr lang="en-US" sz="900" baseline="0" dirty="0">
                <a:latin typeface="Arial" pitchFamily="34" charset="0"/>
              </a:rPr>
              <a:t> Chapter 3, Section 1,</a:t>
            </a:r>
            <a:r>
              <a:rPr lang="en-US" sz="900" dirty="0">
                <a:latin typeface="Arial" pitchFamily="34" charset="0"/>
              </a:rPr>
              <a:t> Official Participation in Non-Federal Entities</a:t>
            </a:r>
          </a:p>
          <a:p>
            <a:pPr eaLnBrk="1" hangingPunct="1">
              <a:lnSpc>
                <a:spcPct val="80000"/>
              </a:lnSpc>
              <a:buFontTx/>
              <a:buChar char="•"/>
            </a:pPr>
            <a:r>
              <a:rPr lang="en-US" sz="900" dirty="0">
                <a:latin typeface="Arial" pitchFamily="34" charset="0"/>
              </a:rPr>
              <a:t>  5 C.F.R.</a:t>
            </a:r>
            <a:r>
              <a:rPr lang="en-US" sz="900" dirty="0"/>
              <a:t> §</a:t>
            </a:r>
            <a:r>
              <a:rPr lang="en-US" sz="900" dirty="0">
                <a:latin typeface="Arial" pitchFamily="34" charset="0"/>
              </a:rPr>
              <a:t> 2635.702, 808</a:t>
            </a:r>
          </a:p>
        </p:txBody>
      </p:sp>
    </p:spTree>
    <p:extLst>
      <p:ext uri="{BB962C8B-B14F-4D97-AF65-F5344CB8AC3E}">
        <p14:creationId xmlns:p14="http://schemas.microsoft.com/office/powerpoint/2010/main" val="19087041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0516FF63-D28F-4180-A9CD-2A5D71CD7AB8}" type="slidenum">
              <a:rPr lang="en-US" smtClean="0"/>
              <a:pPr/>
              <a:t>75</a:t>
            </a:fld>
            <a:endParaRPr lang="en-US"/>
          </a:p>
        </p:txBody>
      </p:sp>
      <p:sp>
        <p:nvSpPr>
          <p:cNvPr id="223235" name="Rectangle 2"/>
          <p:cNvSpPr>
            <a:spLocks noGrp="1" noRot="1" noChangeAspect="1" noChangeArrowheads="1" noTextEdit="1"/>
          </p:cNvSpPr>
          <p:nvPr>
            <p:ph type="sldImg"/>
          </p:nvPr>
        </p:nvSpPr>
        <p:spPr>
          <a:xfrm>
            <a:off x="342900" y="676275"/>
            <a:ext cx="6248400" cy="3514725"/>
          </a:xfrm>
          <a:ln/>
        </p:spPr>
      </p:sp>
      <p:sp>
        <p:nvSpPr>
          <p:cNvPr id="223236" name="Rectangle 3"/>
          <p:cNvSpPr>
            <a:spLocks noGrp="1" noChangeArrowheads="1"/>
          </p:cNvSpPr>
          <p:nvPr>
            <p:ph type="body" idx="1"/>
          </p:nvPr>
        </p:nvSpPr>
        <p:spPr>
          <a:noFill/>
          <a:ln/>
        </p:spPr>
        <p:txBody>
          <a:bodyPr/>
          <a:lstStyle/>
          <a:p>
            <a:pPr eaLnBrk="1" hangingPunct="1">
              <a:lnSpc>
                <a:spcPct val="80000"/>
              </a:lnSpc>
              <a:buFontTx/>
              <a:buNone/>
            </a:pPr>
            <a:r>
              <a:rPr lang="en-US" sz="800" b="1" dirty="0">
                <a:latin typeface="Arial" pitchFamily="34" charset="0"/>
              </a:rPr>
              <a:t>Instructor Comments:</a:t>
            </a:r>
          </a:p>
          <a:p>
            <a:pPr lvl="0" eaLnBrk="1" hangingPunct="1">
              <a:lnSpc>
                <a:spcPct val="80000"/>
              </a:lnSpc>
              <a:buFontTx/>
              <a:buChar char="•"/>
            </a:pPr>
            <a:r>
              <a:rPr lang="en-US" sz="900" dirty="0">
                <a:latin typeface="Arial" pitchFamily="34" charset="0"/>
              </a:rPr>
              <a:t>  Consistent with sound fiscal principles governing training expenses, DoD employees may attend meetings, conferences, seminars and similar events sponsored by NFEs, and may participate as panelists and speakers. DoD employees may not attend such events at Government expense when it is to acquire or maintain professional credentials that are minimum requirements to hold a DoD position. </a:t>
            </a:r>
          </a:p>
          <a:p>
            <a:pPr lvl="0" eaLnBrk="1" hangingPunct="1">
              <a:lnSpc>
                <a:spcPct val="80000"/>
              </a:lnSpc>
              <a:buFontTx/>
              <a:buChar char="•"/>
            </a:pPr>
            <a:r>
              <a:rPr lang="en-US" sz="900" dirty="0">
                <a:latin typeface="Arial" pitchFamily="34" charset="0"/>
              </a:rPr>
              <a:t>  To provide a speaker (DODI 5410.19-V2, para. 3.2.a):</a:t>
            </a:r>
          </a:p>
          <a:p>
            <a:r>
              <a:rPr lang="en-US" sz="1800" b="0" i="0" u="none" strike="noStrike" baseline="0" dirty="0">
                <a:solidFill>
                  <a:srgbClr val="000000"/>
                </a:solidFill>
                <a:latin typeface="Times New Roman" panose="02020603050405020304" pitchFamily="18" charset="0"/>
              </a:rPr>
              <a:t>(1) The logistical support does not interfere with performing other official duties and does not detract from readiness. </a:t>
            </a:r>
          </a:p>
          <a:p>
            <a:r>
              <a:rPr lang="en-US" sz="1800" b="0" i="0" u="none" strike="noStrike" baseline="0" dirty="0">
                <a:solidFill>
                  <a:srgbClr val="000000"/>
                </a:solidFill>
                <a:latin typeface="Times New Roman" panose="02020603050405020304" pitchFamily="18" charset="0"/>
              </a:rPr>
              <a:t>(2) DoD community outreach with the immediate community or other legitimate </a:t>
            </a:r>
            <a:r>
              <a:rPr lang="en-US" sz="1800" b="0" i="0" u="none" strike="noStrike" baseline="0" dirty="0" err="1">
                <a:solidFill>
                  <a:srgbClr val="000000"/>
                </a:solidFill>
                <a:latin typeface="Times New Roman" panose="02020603050405020304" pitchFamily="18" charset="0"/>
              </a:rPr>
              <a:t>DoDPA</a:t>
            </a:r>
            <a:r>
              <a:rPr lang="en-US" sz="1800" b="0" i="0" u="none" strike="noStrike" baseline="0" dirty="0">
                <a:solidFill>
                  <a:srgbClr val="000000"/>
                </a:solidFill>
                <a:latin typeface="Times New Roman" panose="02020603050405020304" pitchFamily="18" charset="0"/>
              </a:rPr>
              <a:t> or military training interests are served by the support. </a:t>
            </a:r>
          </a:p>
          <a:p>
            <a:r>
              <a:rPr lang="en-US" sz="1800" b="0" i="0" u="none" strike="noStrike" baseline="0" dirty="0">
                <a:solidFill>
                  <a:srgbClr val="000000"/>
                </a:solidFill>
                <a:latin typeface="Times New Roman" panose="02020603050405020304" pitchFamily="18" charset="0"/>
              </a:rPr>
              <a:t>(3) Associating with the event is in the DoD’s best interest.</a:t>
            </a:r>
          </a:p>
          <a:p>
            <a:r>
              <a:rPr lang="en-US" sz="1800" b="0" i="0" u="none" strike="noStrike" baseline="0" dirty="0">
                <a:solidFill>
                  <a:srgbClr val="000000"/>
                </a:solidFill>
                <a:latin typeface="Times New Roman" panose="02020603050405020304" pitchFamily="18" charset="0"/>
              </a:rPr>
              <a:t>(4) The event is of interest and benefit to: (a) The local civilian community as a whole; (b)The DoD Component providing the support or any other part of the DoD</a:t>
            </a:r>
          </a:p>
          <a:p>
            <a:r>
              <a:rPr lang="en-US" sz="1800" b="0" i="0" u="none" strike="noStrike" baseline="0" dirty="0">
                <a:solidFill>
                  <a:srgbClr val="000000"/>
                </a:solidFill>
                <a:latin typeface="Times New Roman" panose="02020603050405020304" pitchFamily="18" charset="0"/>
              </a:rPr>
              <a:t>(5) An admission fee, beyond what will cover the reasonable costs of sponsoring the event, will not be charged for the portion of the NFE event supported by the DoD. DoD support must be incidental to the entire event. </a:t>
            </a:r>
          </a:p>
          <a:p>
            <a:r>
              <a:rPr lang="en-US" sz="1800" b="0" i="0" u="none" strike="noStrike" baseline="0" dirty="0">
                <a:solidFill>
                  <a:srgbClr val="000000"/>
                </a:solidFill>
                <a:latin typeface="Times New Roman" panose="02020603050405020304" pitchFamily="18" charset="0"/>
              </a:rPr>
              <a:t>(6) The DoD Component is able and willing to provide similar support to comparable events sponsored by similar NFEs when the events meet the criteria of Paragraphs 3.2.a.(1) through 3.2.a.(5). </a:t>
            </a:r>
          </a:p>
          <a:p>
            <a:r>
              <a:rPr lang="en-US" sz="1800" b="0" i="0" u="none" strike="noStrike" baseline="0" dirty="0">
                <a:solidFill>
                  <a:srgbClr val="000000"/>
                </a:solidFill>
                <a:latin typeface="Times New Roman" panose="02020603050405020304" pitchFamily="18" charset="0"/>
              </a:rPr>
              <a:t>(7) Community outreach support generally must not be provided to NFEs when the support could be provided reasonably by commercially available resources and services. In most instances, the DoD must be considered the supplier of last resort. Some exceptions are identified in Table 1 of this volume. </a:t>
            </a:r>
          </a:p>
          <a:p>
            <a:r>
              <a:rPr lang="en-US" sz="1800" b="0" i="0" u="none" strike="noStrike" baseline="0" dirty="0">
                <a:solidFill>
                  <a:srgbClr val="000000"/>
                </a:solidFill>
                <a:latin typeface="Times New Roman" panose="02020603050405020304" pitchFamily="18" charset="0"/>
              </a:rPr>
              <a:t>(8) Community outreach support must not be provided to events or programs where the real or apparent purpose is to stage controversy or confrontation. </a:t>
            </a:r>
            <a:r>
              <a:rPr lang="en-US" sz="900" dirty="0">
                <a:latin typeface="Arial" pitchFamily="34" charset="0"/>
              </a:rPr>
              <a:t> </a:t>
            </a:r>
          </a:p>
          <a:p>
            <a:pPr eaLnBrk="1" hangingPunct="1">
              <a:lnSpc>
                <a:spcPct val="80000"/>
              </a:lnSpc>
            </a:pPr>
            <a:endParaRPr lang="en-US" sz="800" dirty="0">
              <a:latin typeface="Arial" pitchFamily="34" charset="0"/>
            </a:endParaRPr>
          </a:p>
          <a:p>
            <a:pPr eaLnBrk="1" hangingPunct="1">
              <a:lnSpc>
                <a:spcPct val="80000"/>
              </a:lnSpc>
            </a:pPr>
            <a:r>
              <a:rPr lang="en-US" sz="900" u="sng" dirty="0">
                <a:latin typeface="Arial" pitchFamily="34" charset="0"/>
              </a:rPr>
              <a:t>Background:</a:t>
            </a:r>
          </a:p>
          <a:p>
            <a:pPr eaLnBrk="1" hangingPunct="1">
              <a:lnSpc>
                <a:spcPct val="80000"/>
              </a:lnSpc>
              <a:buFontTx/>
              <a:buChar char="•"/>
            </a:pPr>
            <a:r>
              <a:rPr lang="en-US" sz="900" dirty="0">
                <a:latin typeface="Arial" pitchFamily="34" charset="0"/>
              </a:rPr>
              <a:t>  DODI 5410.19-V2, para. 3.2.a</a:t>
            </a:r>
          </a:p>
        </p:txBody>
      </p:sp>
    </p:spTree>
    <p:extLst>
      <p:ext uri="{BB962C8B-B14F-4D97-AF65-F5344CB8AC3E}">
        <p14:creationId xmlns:p14="http://schemas.microsoft.com/office/powerpoint/2010/main" val="18971940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BF3B96EE-322E-4756-B857-C53FDFDA0894}" type="slidenum">
              <a:rPr lang="en-US" smtClean="0"/>
              <a:pPr/>
              <a:t>76</a:t>
            </a:fld>
            <a:endParaRPr lang="en-US"/>
          </a:p>
        </p:txBody>
      </p:sp>
      <p:sp>
        <p:nvSpPr>
          <p:cNvPr id="224259" name="Rectangle 2"/>
          <p:cNvSpPr>
            <a:spLocks noGrp="1" noRot="1" noChangeAspect="1" noChangeArrowheads="1" noTextEdit="1"/>
          </p:cNvSpPr>
          <p:nvPr>
            <p:ph type="sldImg"/>
          </p:nvPr>
        </p:nvSpPr>
        <p:spPr>
          <a:xfrm>
            <a:off x="342900" y="676275"/>
            <a:ext cx="6248400" cy="3514725"/>
          </a:xfrm>
          <a:ln/>
        </p:spPr>
      </p:sp>
      <p:sp>
        <p:nvSpPr>
          <p:cNvPr id="224260" name="Rectangle 3"/>
          <p:cNvSpPr>
            <a:spLocks noGrp="1" noChangeArrowheads="1"/>
          </p:cNvSpPr>
          <p:nvPr>
            <p:ph type="body" idx="1"/>
          </p:nvPr>
        </p:nvSpPr>
        <p:spPr>
          <a:xfrm>
            <a:off x="757022" y="4418974"/>
            <a:ext cx="5607684" cy="4183380"/>
          </a:xfrm>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Unless authorized by statute, DoD employees acting in their official capacity may not participate in management of NFEs. </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10 USC 1033(b)</a:t>
            </a:r>
          </a:p>
          <a:p>
            <a:pPr eaLnBrk="1" hangingPunct="1">
              <a:buFontTx/>
              <a:buChar char="•"/>
            </a:pPr>
            <a:r>
              <a:rPr lang="en-US" sz="900" dirty="0">
                <a:latin typeface="Arial" pitchFamily="34" charset="0"/>
              </a:rPr>
              <a:t>  10 USC 1589</a:t>
            </a:r>
          </a:p>
          <a:p>
            <a:pPr eaLnBrk="1" hangingPunct="1">
              <a:buFontTx/>
              <a:buChar char="•"/>
            </a:pPr>
            <a:r>
              <a:rPr lang="en-US" sz="900" dirty="0">
                <a:latin typeface="Arial" pitchFamily="34" charset="0"/>
              </a:rPr>
              <a:t>  JER 3-100a(2)</a:t>
            </a:r>
          </a:p>
          <a:p>
            <a:pPr eaLnBrk="1" hangingPunct="1">
              <a:buFontTx/>
              <a:buChar char="•"/>
            </a:pPr>
            <a:r>
              <a:rPr lang="en-US" sz="900" dirty="0">
                <a:latin typeface="Arial" pitchFamily="34" charset="0"/>
              </a:rPr>
              <a:t>  JER 3-100b</a:t>
            </a:r>
          </a:p>
        </p:txBody>
      </p:sp>
    </p:spTree>
    <p:extLst>
      <p:ext uri="{BB962C8B-B14F-4D97-AF65-F5344CB8AC3E}">
        <p14:creationId xmlns:p14="http://schemas.microsoft.com/office/powerpoint/2010/main" val="15179180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13C9962F-EE26-4E69-88AA-FC3B527748E9}" type="slidenum">
              <a:rPr lang="en-US" smtClean="0"/>
              <a:pPr/>
              <a:t>77</a:t>
            </a:fld>
            <a:endParaRPr lang="en-US"/>
          </a:p>
        </p:txBody>
      </p:sp>
      <p:sp>
        <p:nvSpPr>
          <p:cNvPr id="225283" name="Rectangle 2"/>
          <p:cNvSpPr>
            <a:spLocks noGrp="1" noRot="1" noChangeAspect="1" noChangeArrowheads="1" noTextEdit="1"/>
          </p:cNvSpPr>
          <p:nvPr>
            <p:ph type="sldImg"/>
          </p:nvPr>
        </p:nvSpPr>
        <p:spPr>
          <a:xfrm>
            <a:off x="342900" y="676275"/>
            <a:ext cx="6248400" cy="3514725"/>
          </a:xfrm>
          <a:ln/>
        </p:spPr>
      </p:sp>
      <p:sp>
        <p:nvSpPr>
          <p:cNvPr id="225284"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DoD personnel may participate in their official capacity in the management of non-Federal entities only with the approval of DoD General Counsel.</a:t>
            </a:r>
          </a:p>
          <a:p>
            <a:pPr algn="l"/>
            <a:r>
              <a:rPr lang="en-US" sz="900" dirty="0">
                <a:latin typeface="Arial" pitchFamily="34" charset="0"/>
              </a:rPr>
              <a:t>  JER 3-100b</a:t>
            </a:r>
            <a:r>
              <a:rPr lang="en-US" sz="900" baseline="0" dirty="0">
                <a:latin typeface="Arial" pitchFamily="34" charset="0"/>
              </a:rPr>
              <a:t> </a:t>
            </a:r>
            <a:r>
              <a:rPr lang="en-US" sz="900" dirty="0">
                <a:latin typeface="Arial" pitchFamily="34" charset="0"/>
              </a:rPr>
              <a:t>states:</a:t>
            </a:r>
            <a:r>
              <a:rPr lang="en-US" sz="900" baseline="0" dirty="0">
                <a:latin typeface="Arial" pitchFamily="34" charset="0"/>
              </a:rPr>
              <a:t> </a:t>
            </a:r>
            <a:r>
              <a:rPr lang="en-US" sz="900" dirty="0">
                <a:latin typeface="Arial" pitchFamily="34" charset="0"/>
              </a:rPr>
              <a:t> “</a:t>
            </a:r>
            <a:r>
              <a:rPr lang="en-US" sz="1800" b="0" i="0" u="none" strike="noStrike" baseline="0" dirty="0">
                <a:latin typeface="TimesNewRomanPSMT"/>
              </a:rPr>
              <a:t>The Secretary concerned, with the concurrence of the cognizant DAEO, may authorize, on a case-by-case basis, DoD Personnel under that Secretary’s jurisdiction to serve without compensation as directors, officers, or trustees, or otherwise to participate in the management of one of the entities, including their successors, designated in accordance with 10 U.S.C. §§ 1033(b) and 1589(b).</a:t>
            </a:r>
            <a:r>
              <a:rPr lang="en-US" sz="900" dirty="0">
                <a:latin typeface="Arial" pitchFamily="34" charset="0"/>
              </a:rPr>
              <a:t>”  The JER carves outs some specific exceptions to that rule; they include some organizations such as AER, Air Force Aid Society, Navy-Marine Corps Relief Society, etc.  However, the participation is limited to providing oversight and advice to, and coordination with, the designated organization.</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10 USC 1033(b)</a:t>
            </a:r>
          </a:p>
          <a:p>
            <a:pPr eaLnBrk="1" hangingPunct="1">
              <a:buFontTx/>
              <a:buChar char="•"/>
            </a:pPr>
            <a:r>
              <a:rPr lang="en-US" sz="900" dirty="0">
                <a:latin typeface="Arial" pitchFamily="34" charset="0"/>
              </a:rPr>
              <a:t>  10 USC 1589</a:t>
            </a:r>
          </a:p>
          <a:p>
            <a:pPr eaLnBrk="1" hangingPunct="1">
              <a:buFontTx/>
              <a:buChar char="•"/>
            </a:pPr>
            <a:r>
              <a:rPr lang="en-US" sz="900" dirty="0">
                <a:latin typeface="Arial" pitchFamily="34" charset="0"/>
              </a:rPr>
              <a:t>  JER 3-100a(2)</a:t>
            </a:r>
          </a:p>
          <a:p>
            <a:pPr eaLnBrk="1" hangingPunct="1">
              <a:buFontTx/>
              <a:buChar char="•"/>
            </a:pPr>
            <a:r>
              <a:rPr lang="en-US" sz="900" dirty="0">
                <a:latin typeface="Arial" pitchFamily="34" charset="0"/>
              </a:rPr>
              <a:t>  JER 3-100b</a:t>
            </a:r>
          </a:p>
        </p:txBody>
      </p:sp>
    </p:spTree>
    <p:extLst>
      <p:ext uri="{BB962C8B-B14F-4D97-AF65-F5344CB8AC3E}">
        <p14:creationId xmlns:p14="http://schemas.microsoft.com/office/powerpoint/2010/main" val="31755320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0B04FCDA-FBF6-477C-AACC-E3C4E5FE16A0}" type="slidenum">
              <a:rPr lang="en-US" smtClean="0"/>
              <a:pPr/>
              <a:t>78</a:t>
            </a:fld>
            <a:endParaRPr lang="en-US"/>
          </a:p>
        </p:txBody>
      </p:sp>
      <p:sp>
        <p:nvSpPr>
          <p:cNvPr id="226307" name="Rectangle 2"/>
          <p:cNvSpPr>
            <a:spLocks noGrp="1" noRot="1" noChangeAspect="1" noChangeArrowheads="1" noTextEdit="1"/>
          </p:cNvSpPr>
          <p:nvPr>
            <p:ph type="sldImg"/>
          </p:nvPr>
        </p:nvSpPr>
        <p:spPr>
          <a:xfrm>
            <a:off x="342900" y="676275"/>
            <a:ext cx="6248400" cy="3514725"/>
          </a:xfrm>
          <a:ln/>
        </p:spPr>
      </p:sp>
      <p:sp>
        <p:nvSpPr>
          <p:cNvPr id="226308" name="Rectangle 3"/>
          <p:cNvSpPr>
            <a:spLocks noGrp="1" noChangeArrowheads="1"/>
          </p:cNvSpPr>
          <p:nvPr>
            <p:ph type="body" idx="1"/>
          </p:nvPr>
        </p:nvSpPr>
        <p:spPr>
          <a:xfrm>
            <a:off x="604345" y="4342565"/>
            <a:ext cx="5607684" cy="4183380"/>
          </a:xfrm>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DoD employees may serve as liaisons to NFEs when appointed by the appropriate commander.  Liaisons may represent DoD in discussions, but are prohibited from binding their DoD organization to any action.  No liaison may participate in the management of the NFE. </a:t>
            </a:r>
          </a:p>
          <a:p>
            <a:pPr algn="l"/>
            <a:r>
              <a:rPr lang="en-US" sz="900" dirty="0">
                <a:latin typeface="Arial" pitchFamily="34" charset="0"/>
              </a:rPr>
              <a:t>  JER 3-100c:  “</a:t>
            </a:r>
            <a:r>
              <a:rPr lang="en-US" sz="1800" b="0" i="0" u="none" strike="noStrike" baseline="0" dirty="0">
                <a:latin typeface="TimesNewRomanPSMT"/>
              </a:rPr>
              <a:t>DoD Personnel may be appointed, in their official capacities, to serve as DoD liaisons for the exclusive purpose of representing DoD’s views and interests to a NFE, after a written determination has been made that there is a significant and continuing DoD interest in such representation. The liaison may not be involved in the day-to-day management, control, or operations of the NFE.</a:t>
            </a:r>
            <a:r>
              <a:rPr lang="en-US" sz="900" dirty="0">
                <a:latin typeface="Arial" pitchFamily="34" charset="0"/>
              </a:rPr>
              <a:t>”</a:t>
            </a:r>
          </a:p>
          <a:p>
            <a:pPr lvl="0" eaLnBrk="1" hangingPunct="1">
              <a:buFontTx/>
              <a:buChar char="•"/>
            </a:pPr>
            <a:r>
              <a:rPr lang="en-US" sz="900" dirty="0">
                <a:latin typeface="Arial" pitchFamily="34" charset="0"/>
              </a:rPr>
              <a:t>  By serving</a:t>
            </a:r>
            <a:r>
              <a:rPr lang="en-US" sz="900" baseline="0" dirty="0">
                <a:latin typeface="Arial" pitchFamily="34" charset="0"/>
              </a:rPr>
              <a:t> as a liaison there is no conflict of interest because the DoD employee only represents the DoD, not the NFE.</a:t>
            </a:r>
            <a:endParaRPr lang="en-US" sz="900" dirty="0">
              <a:latin typeface="Arial" pitchFamily="34" charset="0"/>
            </a:endParaRPr>
          </a:p>
          <a:p>
            <a:pPr lvl="1" eaLnBrk="1" hangingPunct="1">
              <a:buFontTx/>
              <a:buChar char="•"/>
            </a:pPr>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JER 3-100c – Official participation in non-federal entities; liaison</a:t>
            </a:r>
          </a:p>
          <a:p>
            <a:pPr eaLnBrk="1" hangingPunct="1"/>
            <a:endParaRPr lang="en-US" dirty="0">
              <a:latin typeface="Arial" pitchFamily="34" charset="0"/>
            </a:endParaRPr>
          </a:p>
        </p:txBody>
      </p:sp>
    </p:spTree>
    <p:extLst>
      <p:ext uri="{BB962C8B-B14F-4D97-AF65-F5344CB8AC3E}">
        <p14:creationId xmlns:p14="http://schemas.microsoft.com/office/powerpoint/2010/main" val="25788933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BC7F016C-EA47-41BA-9D51-AC945619E5C9}" type="slidenum">
              <a:rPr lang="en-US" smtClean="0"/>
              <a:pPr/>
              <a:t>79</a:t>
            </a:fld>
            <a:endParaRPr lang="en-US"/>
          </a:p>
        </p:txBody>
      </p:sp>
      <p:sp>
        <p:nvSpPr>
          <p:cNvPr id="227331" name="Rectangle 2"/>
          <p:cNvSpPr>
            <a:spLocks noGrp="1" noRot="1" noChangeAspect="1" noChangeArrowheads="1" noTextEdit="1"/>
          </p:cNvSpPr>
          <p:nvPr>
            <p:ph type="sldImg"/>
          </p:nvPr>
        </p:nvSpPr>
        <p:spPr>
          <a:xfrm>
            <a:off x="342900" y="676275"/>
            <a:ext cx="6248400" cy="3514725"/>
          </a:xfrm>
          <a:ln/>
        </p:spPr>
      </p:sp>
      <p:sp>
        <p:nvSpPr>
          <p:cNvPr id="227332"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DoD employees may serve as liaisons to NFEs when appointed by the appropriate commander.  Liaisons may represent DoD in discussions, but are prohibited from binding their DoD organization to any action.  No liaison may participate in the management of the NFE. </a:t>
            </a:r>
          </a:p>
          <a:p>
            <a:pPr lvl="0" eaLnBrk="1" hangingPunct="1">
              <a:buFontTx/>
              <a:buChar char="•"/>
            </a:pPr>
            <a:r>
              <a:rPr lang="en-US" sz="900" dirty="0">
                <a:latin typeface="Arial" pitchFamily="34" charset="0"/>
              </a:rPr>
              <a:t>  </a:t>
            </a:r>
            <a:r>
              <a:rPr lang="en-US" sz="800" dirty="0">
                <a:latin typeface="Arial" pitchFamily="34" charset="0"/>
              </a:rPr>
              <a:t> JER 3-100c:  “</a:t>
            </a:r>
            <a:r>
              <a:rPr lang="en-US" sz="900" b="0" i="0" u="none" strike="noStrike" baseline="0" dirty="0">
                <a:latin typeface="TimesNewRomanPSMT"/>
              </a:rPr>
              <a:t>DoD Personnel may be appointed, in their official capacities, to serve as DoD liaisons for the exclusive purpose of representing DoD’s views and interests to a NFE, after a written determination has been made that there is a significant and continuing DoD interest in such representation. The liaison may not be involved in the day-to-day management, control, or operations of the NFE.</a:t>
            </a:r>
            <a:r>
              <a:rPr lang="en-US" sz="800" dirty="0">
                <a:latin typeface="Arial" pitchFamily="34" charset="0"/>
              </a:rPr>
              <a:t>”</a:t>
            </a:r>
          </a:p>
          <a:p>
            <a:pPr lvl="0" eaLnBrk="1" hangingPunct="1">
              <a:buFontTx/>
              <a:buChar char="•"/>
            </a:pPr>
            <a:r>
              <a:rPr lang="en-US" sz="900" dirty="0">
                <a:latin typeface="Arial" pitchFamily="34" charset="0"/>
              </a:rPr>
              <a:t> By serving</a:t>
            </a:r>
            <a:r>
              <a:rPr lang="en-US" sz="900" baseline="0" dirty="0">
                <a:latin typeface="Arial" pitchFamily="34" charset="0"/>
              </a:rPr>
              <a:t> as a liaison there is no conflict of interest because the DoD employee only represents the DoD, not the NFE.</a:t>
            </a:r>
            <a:endParaRPr lang="en-US" sz="900" dirty="0">
              <a:latin typeface="Arial" pitchFamily="34" charset="0"/>
            </a:endParaRPr>
          </a:p>
          <a:p>
            <a:pPr lvl="1" eaLnBrk="1" hangingPunct="1">
              <a:buFontTx/>
              <a:buChar char="•"/>
            </a:pPr>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JER 3-100c – Official participation in non-federal entities; liaison</a:t>
            </a:r>
          </a:p>
        </p:txBody>
      </p:sp>
    </p:spTree>
    <p:extLst>
      <p:ext uri="{BB962C8B-B14F-4D97-AF65-F5344CB8AC3E}">
        <p14:creationId xmlns:p14="http://schemas.microsoft.com/office/powerpoint/2010/main" val="694675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9629698E-2B9D-4AEF-940D-46F9AA72EA23}" type="slidenum">
              <a:rPr lang="en-US" smtClean="0"/>
              <a:pPr/>
              <a:t>8</a:t>
            </a:fld>
            <a:endParaRPr lang="en-US"/>
          </a:p>
        </p:txBody>
      </p:sp>
      <p:sp>
        <p:nvSpPr>
          <p:cNvPr id="148483" name="Rectangle 2"/>
          <p:cNvSpPr>
            <a:spLocks noGrp="1" noRot="1" noChangeAspect="1" noChangeArrowheads="1" noTextEdit="1"/>
          </p:cNvSpPr>
          <p:nvPr>
            <p:ph type="sldImg"/>
          </p:nvPr>
        </p:nvSpPr>
        <p:spPr>
          <a:xfrm>
            <a:off x="342900" y="676275"/>
            <a:ext cx="6248400" cy="3514725"/>
          </a:xfrm>
          <a:ln/>
        </p:spPr>
      </p:sp>
      <p:sp>
        <p:nvSpPr>
          <p:cNvPr id="148484" name="Rectangle 3"/>
          <p:cNvSpPr>
            <a:spLocks noGrp="1" noChangeArrowheads="1"/>
          </p:cNvSpPr>
          <p:nvPr>
            <p:ph type="body" idx="1"/>
          </p:nvPr>
        </p:nvSpPr>
        <p:spPr>
          <a:xfrm>
            <a:off x="701359" y="4514485"/>
            <a:ext cx="5607684" cy="4183380"/>
          </a:xfrm>
          <a:noFill/>
          <a:ln/>
        </p:spPr>
        <p:txBody>
          <a:bodyPr/>
          <a:lstStyle/>
          <a:p>
            <a:pPr eaLnBrk="1" hangingPunct="1"/>
            <a:endParaRPr lang="en-US" sz="900" dirty="0">
              <a:latin typeface="Arial" pitchFamily="34" charset="0"/>
            </a:endParaRPr>
          </a:p>
        </p:txBody>
      </p:sp>
    </p:spTree>
    <p:extLst>
      <p:ext uri="{BB962C8B-B14F-4D97-AF65-F5344CB8AC3E}">
        <p14:creationId xmlns:p14="http://schemas.microsoft.com/office/powerpoint/2010/main" val="1345566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500FA831-CB7F-44CA-8AF0-9A779E43BF71}" type="slidenum">
              <a:rPr lang="en-US" smtClean="0"/>
              <a:pPr/>
              <a:t>80</a:t>
            </a:fld>
            <a:endParaRPr lang="en-US"/>
          </a:p>
        </p:txBody>
      </p:sp>
      <p:sp>
        <p:nvSpPr>
          <p:cNvPr id="228355" name="Rectangle 2"/>
          <p:cNvSpPr>
            <a:spLocks noGrp="1" noRot="1" noChangeAspect="1" noChangeArrowheads="1" noTextEdit="1"/>
          </p:cNvSpPr>
          <p:nvPr>
            <p:ph type="sldImg"/>
          </p:nvPr>
        </p:nvSpPr>
        <p:spPr>
          <a:xfrm>
            <a:off x="342900" y="676275"/>
            <a:ext cx="6248400" cy="3514725"/>
          </a:xfrm>
          <a:ln/>
        </p:spPr>
      </p:sp>
      <p:sp>
        <p:nvSpPr>
          <p:cNvPr id="228356"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i="1" dirty="0">
                <a:latin typeface="Arial" pitchFamily="34" charset="0"/>
              </a:rPr>
              <a:t>  </a:t>
            </a:r>
            <a:r>
              <a:rPr lang="en-US" sz="900" dirty="0">
                <a:latin typeface="Arial" pitchFamily="34" charset="0"/>
              </a:rPr>
              <a:t>Official endorsements are prohibited by JER 3-102d and 5 C.F.R.</a:t>
            </a:r>
            <a:r>
              <a:rPr lang="en-US" sz="900" dirty="0"/>
              <a:t> §</a:t>
            </a:r>
            <a:r>
              <a:rPr lang="en-US" sz="900" dirty="0">
                <a:latin typeface="Arial" pitchFamily="34" charset="0"/>
              </a:rPr>
              <a:t> 2635.702.</a:t>
            </a:r>
          </a:p>
          <a:p>
            <a:pPr lvl="0" eaLnBrk="1" hangingPunct="1">
              <a:buFontTx/>
              <a:buChar char="•"/>
            </a:pPr>
            <a:r>
              <a:rPr lang="en-US" sz="900" dirty="0">
                <a:latin typeface="Arial" pitchFamily="34" charset="0"/>
              </a:rPr>
              <a:t>  In dealing with NFEs, preferential treatment is prohibited. This includes a ban on official endorsement of an NFE, or any event, product, service or enterprise of an NFE, except as authorized in 5 CFR 2635, Subpart G. (Offering group life insurance programs sponsored by the State Military Department, similar to the Servicemen’s Group Life insurance Program, is permissible.) </a:t>
            </a:r>
          </a:p>
          <a:p>
            <a:pPr lvl="0" eaLnBrk="1" hangingPunct="1">
              <a:buFontTx/>
              <a:buChar char="•"/>
            </a:pPr>
            <a:r>
              <a:rPr lang="en-US" sz="900" b="1" i="1" u="none" strike="noStrike" baseline="0" dirty="0">
                <a:latin typeface="Arial" pitchFamily="34" charset="0"/>
              </a:rPr>
              <a:t>  JER 3-102d </a:t>
            </a:r>
            <a:r>
              <a:rPr lang="en-US" sz="1800" b="1" i="1" u="none" strike="noStrike" baseline="0" dirty="0">
                <a:latin typeface="TimesNewRomanPS-BoldItalicMT"/>
              </a:rPr>
              <a:t>DoD Personnel may not officially endorse or give preferential treatment (or appear to endorse or give preferential treatment) to any NFE, except as otherwise authorized by statute or regulation, consistent with the restrictions in 5 C.F.R. 2635, Subpart G.</a:t>
            </a:r>
            <a:endParaRPr lang="en-US" sz="900" dirty="0">
              <a:latin typeface="Arial" pitchFamily="34" charset="0"/>
            </a:endParaRPr>
          </a:p>
          <a:p>
            <a:pPr lvl="0" eaLnBrk="1" hangingPunct="1">
              <a:buFontTx/>
              <a:buChar char="•"/>
            </a:pPr>
            <a:r>
              <a:rPr lang="en-US" sz="900" dirty="0">
                <a:latin typeface="Arial" pitchFamily="34" charset="0"/>
              </a:rPr>
              <a:t>  Note:  DoD employees may use or allow the use of their titles, positions, or organization names in conjunction with their own names only to identify themselves in the performance of their official duties.  </a:t>
            </a:r>
          </a:p>
          <a:p>
            <a:pPr lvl="0" eaLnBrk="1" hangingPunct="1">
              <a:buFontTx/>
              <a:buChar char="•"/>
            </a:pPr>
            <a:r>
              <a:rPr lang="en-US" sz="900" dirty="0">
                <a:latin typeface="Arial" pitchFamily="34" charset="0"/>
              </a:rPr>
              <a:t>  Acknowledgement of a contribution, service, or assistance may be provided if factual and limited to the purpose of recognizing the contribution.  (Example:  We appreciate your gift to the men and women of the Armed Forces).</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JER </a:t>
            </a:r>
            <a:r>
              <a:rPr lang="en-US" sz="900" dirty="0">
                <a:latin typeface="Arial" pitchFamily="34" charset="0"/>
                <a:cs typeface="Arial" pitchFamily="34" charset="0"/>
              </a:rPr>
              <a:t>3-102d</a:t>
            </a:r>
          </a:p>
          <a:p>
            <a:pPr eaLnBrk="1" hangingPunct="1">
              <a:buFontTx/>
              <a:buChar char="•"/>
            </a:pPr>
            <a:r>
              <a:rPr lang="en-US" sz="900" dirty="0">
                <a:latin typeface="Arial" pitchFamily="34" charset="0"/>
                <a:cs typeface="Arial" pitchFamily="34" charset="0"/>
              </a:rPr>
              <a:t> </a:t>
            </a:r>
            <a:r>
              <a:rPr lang="en-US" sz="900" b="1" dirty="0">
                <a:latin typeface="Arial" pitchFamily="34" charset="0"/>
                <a:cs typeface="Arial" pitchFamily="34" charset="0"/>
              </a:rPr>
              <a:t>5 CFR </a:t>
            </a:r>
            <a:r>
              <a:rPr lang="en-US" sz="1800" b="1" i="0" u="none" strike="noStrike" baseline="0" dirty="0">
                <a:latin typeface="Bitter-Bold"/>
              </a:rPr>
              <a:t>§ 2635.702 Use of public office for private gain. </a:t>
            </a:r>
            <a:r>
              <a:rPr lang="en-US" sz="1800" b="0" i="0" u="none" strike="noStrike" baseline="0" dirty="0">
                <a:latin typeface="Roboto-Regular"/>
              </a:rPr>
              <a:t>An employee may not use their public office for their own private gain; for the endorsement of any product, service, or enterprise (except as otherwise permitted by this part or other applicable law or regulation); or for the private gain of friends, relatives, or persons with whom the employee is affiliated in a nongovernmental capacity, including nonprofit organizations of which the employee is an officer or member, and persons with whom the employee has or seeks employment or business relations. The specific prohibitions set forth in paragraphs (a) through (d) of this section apply this general standard, but are not intended to be exclusive or to limit the application of this section.</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37085370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5B4CE3AD-B098-4940-9CFC-4B93FA6C2C02}" type="slidenum">
              <a:rPr lang="en-US" smtClean="0"/>
              <a:pPr/>
              <a:t>81</a:t>
            </a:fld>
            <a:endParaRPr lang="en-US"/>
          </a:p>
        </p:txBody>
      </p:sp>
      <p:sp>
        <p:nvSpPr>
          <p:cNvPr id="229379" name="Rectangle 2"/>
          <p:cNvSpPr>
            <a:spLocks noGrp="1" noRot="1" noChangeAspect="1" noChangeArrowheads="1" noTextEdit="1"/>
          </p:cNvSpPr>
          <p:nvPr>
            <p:ph type="sldImg"/>
          </p:nvPr>
        </p:nvSpPr>
        <p:spPr>
          <a:xfrm>
            <a:off x="342900" y="676275"/>
            <a:ext cx="6248400" cy="3514725"/>
          </a:xfrm>
          <a:ln/>
        </p:spPr>
      </p:sp>
      <p:sp>
        <p:nvSpPr>
          <p:cNvPr id="229380" name="Rectangle 3"/>
          <p:cNvSpPr>
            <a:spLocks noGrp="1" noChangeArrowheads="1"/>
          </p:cNvSpPr>
          <p:nvPr>
            <p:ph type="body" idx="1"/>
          </p:nvPr>
        </p:nvSpPr>
        <p:spPr>
          <a:noFill/>
          <a:ln/>
        </p:spPr>
        <p:txBody>
          <a:bodyPr/>
          <a:lstStyle/>
          <a:p>
            <a:pPr eaLnBrk="1" hangingPunct="1">
              <a:lnSpc>
                <a:spcPct val="90000"/>
              </a:lnSpc>
              <a:buFontTx/>
              <a:buNone/>
            </a:pPr>
            <a:r>
              <a:rPr lang="en-US" sz="900" b="1" dirty="0">
                <a:latin typeface="Arial" pitchFamily="34" charset="0"/>
              </a:rPr>
              <a:t>Instructor Comments:</a:t>
            </a:r>
          </a:p>
          <a:p>
            <a:pPr marL="0" lvl="0" indent="-56230" eaLnBrk="1" hangingPunct="1">
              <a:lnSpc>
                <a:spcPct val="90000"/>
              </a:lnSpc>
              <a:buFontTx/>
              <a:buChar char="•"/>
            </a:pPr>
            <a:r>
              <a:rPr lang="en-US" sz="900" dirty="0">
                <a:latin typeface="Arial" pitchFamily="34" charset="0"/>
              </a:rPr>
              <a:t>  JER 2-400, Fundraising and Membership Drives</a:t>
            </a:r>
          </a:p>
          <a:p>
            <a:pPr marL="0" lvl="0" indent="-56230" eaLnBrk="1" hangingPunct="1">
              <a:lnSpc>
                <a:spcPct val="90000"/>
              </a:lnSpc>
              <a:buFontTx/>
              <a:buChar char="•"/>
            </a:pPr>
            <a:r>
              <a:rPr lang="en-US" sz="900" dirty="0">
                <a:latin typeface="Arial" pitchFamily="34" charset="0"/>
              </a:rPr>
              <a:t>  DoD employees shall not officially endorse or appear to endorse membership drives or fundraising for any non-Federal entity except the following organizations which are not subject to the provisions of subsection 3-211 of this Regulation, below:</a:t>
            </a:r>
          </a:p>
          <a:p>
            <a:pPr marL="0" lvl="0" indent="-56230" eaLnBrk="1" hangingPunct="1">
              <a:lnSpc>
                <a:spcPct val="90000"/>
              </a:lnSpc>
            </a:pPr>
            <a:r>
              <a:rPr lang="en-US" sz="900" dirty="0">
                <a:latin typeface="Arial" pitchFamily="34" charset="0"/>
              </a:rPr>
              <a:t>(a) The Combined Federal Campaign (CFC)</a:t>
            </a:r>
          </a:p>
          <a:p>
            <a:pPr marL="0" lvl="0" indent="-56230" eaLnBrk="1" hangingPunct="1">
              <a:lnSpc>
                <a:spcPct val="90000"/>
              </a:lnSpc>
            </a:pPr>
            <a:r>
              <a:rPr lang="en-US" sz="900" dirty="0">
                <a:latin typeface="Arial" pitchFamily="34" charset="0"/>
              </a:rPr>
              <a:t>(b) Emergency and disaster appeals approved by the Office of Personnel Management (OPM);</a:t>
            </a:r>
          </a:p>
          <a:p>
            <a:pPr marL="0" lvl="0" indent="-56230" eaLnBrk="1" hangingPunct="1">
              <a:lnSpc>
                <a:spcPct val="90000"/>
              </a:lnSpc>
            </a:pPr>
            <a:r>
              <a:rPr lang="en-US" sz="900" dirty="0">
                <a:latin typeface="Arial" pitchFamily="34" charset="0"/>
              </a:rPr>
              <a:t>(c) Army Emergency Relief (AER);</a:t>
            </a:r>
          </a:p>
          <a:p>
            <a:pPr marL="0" lvl="0" indent="-56230" eaLnBrk="1" hangingPunct="1">
              <a:lnSpc>
                <a:spcPct val="90000"/>
              </a:lnSpc>
            </a:pPr>
            <a:r>
              <a:rPr lang="en-US" sz="900" dirty="0">
                <a:latin typeface="Arial" pitchFamily="34" charset="0"/>
              </a:rPr>
              <a:t>(d) Navy-Marine Corps Relief Society;</a:t>
            </a:r>
          </a:p>
          <a:p>
            <a:pPr marL="0" lvl="0" indent="-56230" eaLnBrk="1" hangingPunct="1">
              <a:lnSpc>
                <a:spcPct val="90000"/>
              </a:lnSpc>
            </a:pPr>
            <a:r>
              <a:rPr lang="en-US" sz="900" dirty="0">
                <a:latin typeface="Arial" pitchFamily="34" charset="0"/>
              </a:rPr>
              <a:t>(e) Air Force Assistance Fund, including: Air Force Enlisted Men’s Widows and Dependents Home Foundation, Inc.; Air Force Village; Air Force Aid Society; and General and Mrs. Curtis E. </a:t>
            </a:r>
            <a:r>
              <a:rPr lang="en-US" sz="900" dirty="0" err="1">
                <a:latin typeface="Arial" pitchFamily="34" charset="0"/>
              </a:rPr>
              <a:t>LeMay</a:t>
            </a:r>
            <a:r>
              <a:rPr lang="en-US" sz="900" dirty="0">
                <a:latin typeface="Arial" pitchFamily="34" charset="0"/>
              </a:rPr>
              <a:t> Foundation;</a:t>
            </a:r>
          </a:p>
          <a:p>
            <a:pPr marL="0" lvl="0" indent="-56230" eaLnBrk="1" hangingPunct="1">
              <a:lnSpc>
                <a:spcPct val="90000"/>
              </a:lnSpc>
            </a:pPr>
            <a:r>
              <a:rPr lang="en-US" sz="900" dirty="0">
                <a:latin typeface="Arial" pitchFamily="34" charset="0"/>
              </a:rPr>
              <a:t>(f) Other Organizations composed primarily of DoD employees or their dependents when fundraising among their own members for the benefit of welfare funds for their members or their dependents (i.e. By</a:t>
            </a:r>
            <a:r>
              <a:rPr lang="en-US" sz="900" baseline="0" dirty="0">
                <a:latin typeface="Arial" pitchFamily="34" charset="0"/>
              </a:rPr>
              <a:t> Our Own/For Our Own, or BOOFOO organizations) </a:t>
            </a:r>
            <a:r>
              <a:rPr lang="en-US" sz="900" dirty="0">
                <a:latin typeface="Arial" pitchFamily="34" charset="0"/>
              </a:rPr>
              <a:t>when approved by the head of the DoD Component command or organization after consultation with the DAEO or designee. (This includes most morale, welfare and recreation programs, regardless of funding sources.)</a:t>
            </a:r>
          </a:p>
          <a:p>
            <a:pPr eaLnBrk="1" hangingPunct="1">
              <a:lnSpc>
                <a:spcPct val="90000"/>
              </a:lnSpc>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dirty="0">
                <a:latin typeface="Arial" pitchFamily="34" charset="0"/>
              </a:rPr>
              <a:t>  JER 2-400, Official Participation in Fundraising Activities and Membership Drives</a:t>
            </a:r>
          </a:p>
          <a:p>
            <a:pPr marL="400970" lvl="1" eaLnBrk="1" hangingPunct="1">
              <a:lnSpc>
                <a:spcPct val="90000"/>
              </a:lnSpc>
            </a:pPr>
            <a:endParaRPr lang="en-US" sz="900" dirty="0">
              <a:latin typeface="Arial" pitchFamily="34" charset="0"/>
            </a:endParaRPr>
          </a:p>
          <a:p>
            <a:pPr marL="400970" lvl="1" eaLnBrk="1" hangingPunct="1">
              <a:lnSpc>
                <a:spcPct val="90000"/>
              </a:lnSpc>
              <a:buFontTx/>
              <a:buChar char="•"/>
            </a:pPr>
            <a:endParaRPr lang="en-US" sz="900" dirty="0">
              <a:latin typeface="Arial" pitchFamily="34" charset="0"/>
            </a:endParaRPr>
          </a:p>
        </p:txBody>
      </p:sp>
    </p:spTree>
    <p:extLst>
      <p:ext uri="{BB962C8B-B14F-4D97-AF65-F5344CB8AC3E}">
        <p14:creationId xmlns:p14="http://schemas.microsoft.com/office/powerpoint/2010/main" val="40802135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A7B69AF7-5EE9-409B-832E-2F960E8992EA}" type="slidenum">
              <a:rPr lang="en-US" smtClean="0"/>
              <a:pPr/>
              <a:t>82</a:t>
            </a:fld>
            <a:endParaRPr lang="en-US"/>
          </a:p>
        </p:txBody>
      </p:sp>
      <p:sp>
        <p:nvSpPr>
          <p:cNvPr id="230403" name="Rectangle 2"/>
          <p:cNvSpPr>
            <a:spLocks noGrp="1" noRot="1" noChangeAspect="1" noChangeArrowheads="1" noTextEdit="1"/>
          </p:cNvSpPr>
          <p:nvPr>
            <p:ph type="sldImg"/>
          </p:nvPr>
        </p:nvSpPr>
        <p:spPr>
          <a:xfrm>
            <a:off x="342900" y="676275"/>
            <a:ext cx="6248400" cy="3514725"/>
          </a:xfrm>
          <a:ln/>
        </p:spPr>
      </p:sp>
      <p:sp>
        <p:nvSpPr>
          <p:cNvPr id="230404" name="Rectangle 3"/>
          <p:cNvSpPr>
            <a:spLocks noGrp="1" noChangeArrowheads="1"/>
          </p:cNvSpPr>
          <p:nvPr>
            <p:ph type="body" idx="1"/>
          </p:nvPr>
        </p:nvSpPr>
        <p:spPr>
          <a:noFill/>
          <a:ln/>
        </p:spPr>
        <p:txBody>
          <a:bodyPr/>
          <a:lstStyle/>
          <a:p>
            <a:pPr eaLnBrk="1" hangingPunct="1"/>
            <a:r>
              <a:rPr lang="en-US" sz="900" u="sng" dirty="0">
                <a:latin typeface="Arial" pitchFamily="34" charset="0"/>
              </a:rPr>
              <a:t>Background:</a:t>
            </a:r>
          </a:p>
          <a:p>
            <a:pPr eaLnBrk="1" hangingPunct="1">
              <a:buFontTx/>
              <a:buChar char="•"/>
            </a:pPr>
            <a:r>
              <a:rPr lang="en-US" sz="900" dirty="0">
                <a:latin typeface="Arial" pitchFamily="34" charset="0"/>
              </a:rPr>
              <a:t>  JER </a:t>
            </a:r>
            <a:r>
              <a:rPr lang="en-US" sz="900" dirty="0">
                <a:latin typeface="Arial" pitchFamily="34" charset="0"/>
                <a:cs typeface="Arial" pitchFamily="34" charset="0"/>
              </a:rPr>
              <a:t>3-200,</a:t>
            </a:r>
            <a:r>
              <a:rPr lang="en-US" sz="900" dirty="0">
                <a:latin typeface="Arial" pitchFamily="34" charset="0"/>
              </a:rPr>
              <a:t> Personal Participation in Non-Federal Entities</a:t>
            </a:r>
          </a:p>
        </p:txBody>
      </p:sp>
    </p:spTree>
    <p:extLst>
      <p:ext uri="{BB962C8B-B14F-4D97-AF65-F5344CB8AC3E}">
        <p14:creationId xmlns:p14="http://schemas.microsoft.com/office/powerpoint/2010/main" val="34195617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DA4E9744-DFD2-4A60-88AD-7C8211A7F0BA}" type="slidenum">
              <a:rPr lang="en-US" smtClean="0"/>
              <a:pPr/>
              <a:t>83</a:t>
            </a:fld>
            <a:endParaRPr lang="en-US"/>
          </a:p>
        </p:txBody>
      </p:sp>
      <p:sp>
        <p:nvSpPr>
          <p:cNvPr id="231427" name="Rectangle 2"/>
          <p:cNvSpPr>
            <a:spLocks noGrp="1" noRot="1" noChangeAspect="1" noChangeArrowheads="1" noTextEdit="1"/>
          </p:cNvSpPr>
          <p:nvPr>
            <p:ph type="sldImg"/>
          </p:nvPr>
        </p:nvSpPr>
        <p:spPr>
          <a:xfrm>
            <a:off x="342900" y="676275"/>
            <a:ext cx="6248400" cy="3514725"/>
          </a:xfrm>
          <a:ln/>
        </p:spPr>
      </p:sp>
      <p:sp>
        <p:nvSpPr>
          <p:cNvPr id="231428"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Subject to the provisions of the JER, DoD employees may voluntarily participate in activities of Private Organizations and other non-Federal entities as individuals in their personal capacities, provided they act exclusively outside the scope of their official positions.  </a:t>
            </a:r>
          </a:p>
          <a:p>
            <a:pPr lvl="0" eaLnBrk="1" hangingPunct="1">
              <a:buFontTx/>
              <a:buChar char="•"/>
            </a:pPr>
            <a:r>
              <a:rPr lang="en-US" sz="900" dirty="0">
                <a:latin typeface="Arial" pitchFamily="34" charset="0"/>
              </a:rPr>
              <a:t>  DoD employees may not use or allow the use of their official titles, positions or organization names in connection with activities performed in their personal capacities as this tends to suggest official endorsement or preferential treatment by DoD of any non-Federal entity involved.  </a:t>
            </a:r>
            <a:r>
              <a:rPr lang="en-US" sz="900" dirty="0">
                <a:solidFill>
                  <a:srgbClr val="FF0000"/>
                </a:solidFill>
                <a:latin typeface="Arial" pitchFamily="34" charset="0"/>
              </a:rPr>
              <a:t>NOTE:  Military grade and military department as part of an individual's name (Captain Smith, U.S. Army) may be used, the same as other conventional titles such as Mr., Ms., Doctor, or Honorable, in relationship to personal activities.</a:t>
            </a:r>
          </a:p>
          <a:p>
            <a:pPr lvl="0" eaLnBrk="1" hangingPunct="1">
              <a:buFontTx/>
              <a:buChar char="•"/>
            </a:pPr>
            <a:r>
              <a:rPr lang="en-US" sz="900" dirty="0">
                <a:solidFill>
                  <a:srgbClr val="FF0000"/>
                </a:solidFill>
                <a:latin typeface="Arial" pitchFamily="34" charset="0"/>
              </a:rPr>
              <a:t>  JER 3-202.a and b. prohibits active duty general officers from managing an NFE that does business with the DoD or focuses its business on DoD personnel.  In addition, JER 3-202.e applies the same prohibition to all O-6 and below and all E-9s if their leadership responsibilities span an entire installation.  Reserve component officers are also covered by this policy but a waiver may be available.  Ethics counselors should carefully consult the policy and personally meet with any member of their command that may be impacted by this policy.</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JER </a:t>
            </a:r>
            <a:r>
              <a:rPr lang="en-US" sz="900" dirty="0">
                <a:latin typeface="Arial" pitchFamily="34" charset="0"/>
                <a:cs typeface="Arial" pitchFamily="34" charset="0"/>
              </a:rPr>
              <a:t>3-200,</a:t>
            </a:r>
            <a:r>
              <a:rPr lang="en-US" sz="900" dirty="0">
                <a:latin typeface="Arial" pitchFamily="34" charset="0"/>
              </a:rPr>
              <a:t> Personal Participation in Non-Federal Entities</a:t>
            </a:r>
          </a:p>
          <a:p>
            <a:pPr eaLnBrk="1" hangingPunct="1"/>
            <a:endParaRPr lang="en-US" sz="900" dirty="0">
              <a:latin typeface="Arial" pitchFamily="34" charset="0"/>
            </a:endParaRPr>
          </a:p>
        </p:txBody>
      </p:sp>
    </p:spTree>
    <p:extLst>
      <p:ext uri="{BB962C8B-B14F-4D97-AF65-F5344CB8AC3E}">
        <p14:creationId xmlns:p14="http://schemas.microsoft.com/office/powerpoint/2010/main" val="35189458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30BD011F-D7EE-4768-BFF8-FA16AE9E2377}" type="slidenum">
              <a:rPr lang="en-US" smtClean="0"/>
              <a:pPr/>
              <a:t>84</a:t>
            </a:fld>
            <a:endParaRPr lang="en-US"/>
          </a:p>
        </p:txBody>
      </p:sp>
      <p:sp>
        <p:nvSpPr>
          <p:cNvPr id="232451" name="Rectangle 2"/>
          <p:cNvSpPr>
            <a:spLocks noGrp="1" noRot="1" noChangeAspect="1" noChangeArrowheads="1" noTextEdit="1"/>
          </p:cNvSpPr>
          <p:nvPr>
            <p:ph type="sldImg"/>
          </p:nvPr>
        </p:nvSpPr>
        <p:spPr>
          <a:xfrm>
            <a:off x="342900" y="676275"/>
            <a:ext cx="6248400" cy="3514725"/>
          </a:xfrm>
          <a:ln/>
        </p:spPr>
      </p:sp>
      <p:sp>
        <p:nvSpPr>
          <p:cNvPr id="232452" name="Rectangle 3"/>
          <p:cNvSpPr>
            <a:spLocks noGrp="1" noChangeArrowheads="1"/>
          </p:cNvSpPr>
          <p:nvPr>
            <p:ph type="body" idx="1"/>
          </p:nvPr>
        </p:nvSpPr>
        <p:spPr>
          <a:noFill/>
          <a:ln/>
        </p:spPr>
        <p:txBody>
          <a:bodyPr/>
          <a:lstStyle/>
          <a:p>
            <a:pPr eaLnBrk="1" hangingPunct="1"/>
            <a:endParaRPr lang="en-US" sz="900" dirty="0">
              <a:latin typeface="Arial" pitchFamily="34" charset="0"/>
            </a:endParaRPr>
          </a:p>
          <a:p>
            <a:pPr algn="l"/>
            <a:r>
              <a:rPr lang="en-US" dirty="0">
                <a:latin typeface="Arial" pitchFamily="34" charset="0"/>
              </a:rPr>
              <a:t>JER 3-200.b. “</a:t>
            </a:r>
            <a:r>
              <a:rPr lang="en-US" sz="1800" b="0" i="0" u="none" strike="noStrike" baseline="0" dirty="0">
                <a:latin typeface="TimesNewRomanPSMT"/>
              </a:rPr>
              <a:t>b. DoD Personnel may use military rank and Military Department or Service as part of an individual’s name (e.g., Captain Smith, U.S. Navy) in connection with a personal activity, the same as other general terms of address such as Mr., Ms., or The Honorable. However, </a:t>
            </a:r>
            <a:r>
              <a:rPr lang="en-US" sz="1800" b="1" i="1" u="none" strike="noStrike" baseline="0" dirty="0">
                <a:latin typeface="TimesNewRomanPS-BoldItalicMT"/>
              </a:rPr>
              <a:t>use of military grade or reference to Military Department or Service is prohibited if it could in any way discredit DoD or give the appearance of DoD sponsorship, sanction, or endorsement.”</a:t>
            </a:r>
            <a:endParaRPr lang="en-US" dirty="0">
              <a:latin typeface="Arial" pitchFamily="34" charset="0"/>
            </a:endParaRPr>
          </a:p>
        </p:txBody>
      </p:sp>
    </p:spTree>
    <p:extLst>
      <p:ext uri="{BB962C8B-B14F-4D97-AF65-F5344CB8AC3E}">
        <p14:creationId xmlns:p14="http://schemas.microsoft.com/office/powerpoint/2010/main" val="93687312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BE5B47E3-AB19-4831-BFC7-ACA92A08CB8D}" type="slidenum">
              <a:rPr lang="en-US" smtClean="0"/>
              <a:pPr/>
              <a:t>85</a:t>
            </a:fld>
            <a:endParaRPr lang="en-US"/>
          </a:p>
        </p:txBody>
      </p:sp>
      <p:sp>
        <p:nvSpPr>
          <p:cNvPr id="233475" name="Rectangle 2"/>
          <p:cNvSpPr>
            <a:spLocks noGrp="1" noRot="1" noChangeAspect="1" noChangeArrowheads="1" noTextEdit="1"/>
          </p:cNvSpPr>
          <p:nvPr>
            <p:ph type="sldImg"/>
          </p:nvPr>
        </p:nvSpPr>
        <p:spPr>
          <a:xfrm>
            <a:off x="342900" y="676275"/>
            <a:ext cx="6248400" cy="3514725"/>
          </a:xfrm>
          <a:ln/>
        </p:spPr>
      </p:sp>
      <p:sp>
        <p:nvSpPr>
          <p:cNvPr id="233476"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27757219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DF57A6F0-E0D8-4401-9E47-2EDEF1E2757F}" type="slidenum">
              <a:rPr lang="en-US" smtClean="0"/>
              <a:pPr/>
              <a:t>86</a:t>
            </a:fld>
            <a:endParaRPr lang="en-US"/>
          </a:p>
        </p:txBody>
      </p:sp>
      <p:sp>
        <p:nvSpPr>
          <p:cNvPr id="234499" name="Rectangle 2"/>
          <p:cNvSpPr>
            <a:spLocks noGrp="1" noRot="1" noChangeAspect="1" noChangeArrowheads="1" noTextEdit="1"/>
          </p:cNvSpPr>
          <p:nvPr>
            <p:ph type="sldImg"/>
          </p:nvPr>
        </p:nvSpPr>
        <p:spPr>
          <a:xfrm>
            <a:off x="342900" y="676275"/>
            <a:ext cx="6248400" cy="3514725"/>
          </a:xfrm>
          <a:ln/>
        </p:spPr>
      </p:sp>
      <p:sp>
        <p:nvSpPr>
          <p:cNvPr id="23450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8171995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2C64A8AF-32E3-4927-86FB-04393269DBB7}" type="slidenum">
              <a:rPr lang="en-US" smtClean="0"/>
              <a:pPr/>
              <a:t>87</a:t>
            </a:fld>
            <a:endParaRPr lang="en-US"/>
          </a:p>
        </p:txBody>
      </p:sp>
      <p:sp>
        <p:nvSpPr>
          <p:cNvPr id="235523" name="Rectangle 2"/>
          <p:cNvSpPr>
            <a:spLocks noGrp="1" noRot="1" noChangeAspect="1" noChangeArrowheads="1" noTextEdit="1"/>
          </p:cNvSpPr>
          <p:nvPr>
            <p:ph type="sldImg"/>
          </p:nvPr>
        </p:nvSpPr>
        <p:spPr>
          <a:xfrm>
            <a:off x="342900" y="676275"/>
            <a:ext cx="6248400" cy="3514725"/>
          </a:xfrm>
          <a:ln/>
        </p:spPr>
      </p:sp>
      <p:sp>
        <p:nvSpPr>
          <p:cNvPr id="235524"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4788085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B194F9E4-A500-4A91-A76E-FA4BDCD9F48F}" type="slidenum">
              <a:rPr lang="en-US" smtClean="0"/>
              <a:pPr/>
              <a:t>88</a:t>
            </a:fld>
            <a:endParaRPr lang="en-US"/>
          </a:p>
        </p:txBody>
      </p:sp>
      <p:sp>
        <p:nvSpPr>
          <p:cNvPr id="236547" name="Rectangle 2"/>
          <p:cNvSpPr>
            <a:spLocks noGrp="1" noRot="1" noChangeAspect="1" noChangeArrowheads="1" noTextEdit="1"/>
          </p:cNvSpPr>
          <p:nvPr>
            <p:ph type="sldImg"/>
          </p:nvPr>
        </p:nvSpPr>
        <p:spPr>
          <a:xfrm>
            <a:off x="342900" y="676275"/>
            <a:ext cx="6248400" cy="3514725"/>
          </a:xfrm>
          <a:ln/>
        </p:spPr>
      </p:sp>
      <p:sp>
        <p:nvSpPr>
          <p:cNvPr id="23654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2877850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CE2BC86B-7991-49B5-B512-DD15E5195DC3}" type="slidenum">
              <a:rPr lang="en-US" smtClean="0"/>
              <a:pPr/>
              <a:t>89</a:t>
            </a:fld>
            <a:endParaRPr lang="en-US"/>
          </a:p>
        </p:txBody>
      </p:sp>
      <p:sp>
        <p:nvSpPr>
          <p:cNvPr id="237571" name="Rectangle 2"/>
          <p:cNvSpPr>
            <a:spLocks noGrp="1" noRot="1" noChangeAspect="1" noChangeArrowheads="1" noTextEdit="1"/>
          </p:cNvSpPr>
          <p:nvPr>
            <p:ph type="sldImg"/>
          </p:nvPr>
        </p:nvSpPr>
        <p:spPr>
          <a:xfrm>
            <a:off x="438150" y="674688"/>
            <a:ext cx="6197600" cy="3486150"/>
          </a:xfrm>
          <a:ln/>
        </p:spPr>
      </p:sp>
      <p:sp>
        <p:nvSpPr>
          <p:cNvPr id="237572"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JER 3-201:</a:t>
            </a:r>
            <a:r>
              <a:rPr lang="en-US" sz="900" baseline="0" dirty="0">
                <a:latin typeface="Arial" pitchFamily="34" charset="0"/>
              </a:rPr>
              <a:t> </a:t>
            </a:r>
            <a:r>
              <a:rPr lang="en-US" sz="900" dirty="0">
                <a:latin typeface="Arial" pitchFamily="34" charset="0"/>
              </a:rPr>
              <a:t> “Membership and Management.  DoD employees may become members and may participate in the management of non-Federal entities as individuals in a personal capacity provided they act exclusively outside the scope of their official position.  [A</a:t>
            </a:r>
            <a:r>
              <a:rPr lang="en-US" sz="900" dirty="0">
                <a:solidFill>
                  <a:srgbClr val="FF0000"/>
                </a:solidFill>
                <a:latin typeface="Arial" pitchFamily="34" charset="0"/>
              </a:rPr>
              <a:t>] DoD employee may not serve in a personal capacity as an officer, member of the Board of Directors, or in any other similar position in any non-Federal entity offered because of their DoD assignment or position.”  </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JER 3-201, Membership and Management</a:t>
            </a:r>
          </a:p>
        </p:txBody>
      </p:sp>
    </p:spTree>
    <p:extLst>
      <p:ext uri="{BB962C8B-B14F-4D97-AF65-F5344CB8AC3E}">
        <p14:creationId xmlns:p14="http://schemas.microsoft.com/office/powerpoint/2010/main" val="293996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2B442D92-CDD7-4CFE-9534-0FF27623FC54}" type="slidenum">
              <a:rPr lang="en-US" smtClean="0"/>
              <a:pPr/>
              <a:t>9</a:t>
            </a:fld>
            <a:endParaRPr lang="en-US"/>
          </a:p>
        </p:txBody>
      </p:sp>
      <p:sp>
        <p:nvSpPr>
          <p:cNvPr id="149507" name="Rectangle 2"/>
          <p:cNvSpPr>
            <a:spLocks noGrp="1" noRot="1" noChangeAspect="1" noChangeArrowheads="1" noTextEdit="1"/>
          </p:cNvSpPr>
          <p:nvPr>
            <p:ph type="sldImg"/>
          </p:nvPr>
        </p:nvSpPr>
        <p:spPr>
          <a:xfrm>
            <a:off x="342900" y="676275"/>
            <a:ext cx="6248400" cy="3514725"/>
          </a:xfrm>
          <a:ln/>
        </p:spPr>
      </p:sp>
      <p:sp>
        <p:nvSpPr>
          <p:cNvPr id="149508" name="Rectangle 3"/>
          <p:cNvSpPr>
            <a:spLocks noGrp="1" noChangeArrowheads="1"/>
          </p:cNvSpPr>
          <p:nvPr>
            <p:ph type="body" idx="1"/>
          </p:nvPr>
        </p:nvSpPr>
        <p:spPr>
          <a:xfrm>
            <a:off x="701359" y="4514485"/>
            <a:ext cx="5607684" cy="4183380"/>
          </a:xfrm>
          <a:noFill/>
          <a:ln/>
        </p:spPr>
        <p:txBody>
          <a:bodyPr/>
          <a:lstStyle/>
          <a:p>
            <a:pPr eaLnBrk="1" hangingPunct="1"/>
            <a:endParaRPr lang="en-US"/>
          </a:p>
        </p:txBody>
      </p:sp>
    </p:spTree>
    <p:extLst>
      <p:ext uri="{BB962C8B-B14F-4D97-AF65-F5344CB8AC3E}">
        <p14:creationId xmlns:p14="http://schemas.microsoft.com/office/powerpoint/2010/main" val="7256421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918F3CEE-8A39-434C-8DE1-8ABC9B47E8FF}" type="slidenum">
              <a:rPr lang="en-US" smtClean="0"/>
              <a:pPr/>
              <a:t>90</a:t>
            </a:fld>
            <a:endParaRPr lang="en-US"/>
          </a:p>
        </p:txBody>
      </p:sp>
      <p:sp>
        <p:nvSpPr>
          <p:cNvPr id="238595" name="Rectangle 2"/>
          <p:cNvSpPr>
            <a:spLocks noGrp="1" noRot="1" noChangeAspect="1" noChangeArrowheads="1" noTextEdit="1"/>
          </p:cNvSpPr>
          <p:nvPr>
            <p:ph type="sldImg"/>
          </p:nvPr>
        </p:nvSpPr>
        <p:spPr>
          <a:xfrm>
            <a:off x="342900" y="676275"/>
            <a:ext cx="6248400" cy="3514725"/>
          </a:xfrm>
          <a:ln/>
        </p:spPr>
      </p:sp>
      <p:sp>
        <p:nvSpPr>
          <p:cNvPr id="238596" name="Rectangle 3"/>
          <p:cNvSpPr>
            <a:spLocks noGrp="1" noChangeArrowheads="1"/>
          </p:cNvSpPr>
          <p:nvPr>
            <p:ph type="body" idx="1"/>
          </p:nvPr>
        </p:nvSpPr>
        <p:spPr>
          <a:xfrm>
            <a:off x="701359" y="4415791"/>
            <a:ext cx="5607684" cy="4664118"/>
          </a:xfrm>
          <a:noFill/>
          <a:ln/>
        </p:spPr>
        <p:txBody>
          <a:bodyPr/>
          <a:lstStyle/>
          <a:p>
            <a:pPr eaLnBrk="1" hangingPunct="1">
              <a:lnSpc>
                <a:spcPct val="80000"/>
              </a:lnSpc>
              <a:buFontTx/>
              <a:buNone/>
              <a:tabLst>
                <a:tab pos="291181" algn="l"/>
              </a:tabLst>
            </a:pPr>
            <a:r>
              <a:rPr lang="en-US" sz="900" b="1" dirty="0">
                <a:latin typeface="Arial" pitchFamily="34" charset="0"/>
              </a:rPr>
              <a:t>Instructor Comments:</a:t>
            </a:r>
          </a:p>
          <a:p>
            <a:pPr lvl="0" eaLnBrk="1" hangingPunct="1">
              <a:lnSpc>
                <a:spcPct val="80000"/>
              </a:lnSpc>
              <a:buFontTx/>
              <a:buChar char="•"/>
              <a:tabLst>
                <a:tab pos="291181" algn="l"/>
              </a:tabLst>
            </a:pPr>
            <a:r>
              <a:rPr lang="en-US" sz="900" dirty="0">
                <a:latin typeface="Arial" pitchFamily="34" charset="0"/>
              </a:rPr>
              <a:t>  General Rule:  Fundraising in a personal capacity is prohibited in the workplace because it disrupts the workplace, competes with CFC for donations, and invites an abuse of power by superiors.</a:t>
            </a:r>
          </a:p>
          <a:p>
            <a:pPr lvl="0" eaLnBrk="1" hangingPunct="1">
              <a:lnSpc>
                <a:spcPct val="80000"/>
              </a:lnSpc>
              <a:buFontTx/>
              <a:buChar char="•"/>
              <a:tabLst>
                <a:tab pos="291181" algn="l"/>
              </a:tabLst>
            </a:pPr>
            <a:r>
              <a:rPr lang="en-US" sz="900" dirty="0">
                <a:latin typeface="Arial" pitchFamily="34" charset="0"/>
              </a:rPr>
              <a:t>  5 C.F.R. </a:t>
            </a:r>
            <a:r>
              <a:rPr lang="en-US" sz="900" dirty="0"/>
              <a:t>§ </a:t>
            </a:r>
            <a:r>
              <a:rPr lang="en-US" sz="900" dirty="0">
                <a:latin typeface="Arial" pitchFamily="34" charset="0"/>
              </a:rPr>
              <a:t>2635.808(c) Fundraising in a personal capacity.  An employee may engage in fundraising in his personal capacity provided that he does not:</a:t>
            </a:r>
          </a:p>
          <a:p>
            <a:pPr lvl="0" eaLnBrk="1" hangingPunct="1">
              <a:lnSpc>
                <a:spcPct val="80000"/>
              </a:lnSpc>
              <a:tabLst>
                <a:tab pos="291181" algn="l"/>
              </a:tabLst>
            </a:pPr>
            <a:r>
              <a:rPr lang="en-US" sz="900" dirty="0">
                <a:latin typeface="Arial" pitchFamily="34" charset="0"/>
              </a:rPr>
              <a:t>(1) Personally solicit funds or other support from a subordinate or from any person (that is a prohibited source)</a:t>
            </a:r>
          </a:p>
          <a:p>
            <a:pPr lvl="0" eaLnBrk="1" hangingPunct="1">
              <a:lnSpc>
                <a:spcPct val="80000"/>
              </a:lnSpc>
              <a:tabLst>
                <a:tab pos="291181" algn="l"/>
              </a:tabLst>
            </a:pPr>
            <a:r>
              <a:rPr lang="en-US" sz="900" b="1" dirty="0">
                <a:latin typeface="Arial" pitchFamily="34" charset="0"/>
              </a:rPr>
              <a:t>(2) Use or permit the use of his official title, position or any authority associated with his public office to further the fundraising effort, except that an employee who is ordinarily addressed using a general term of address, such as “The Honorable” or a rank, such as a military or ambassadorial rank, may use or permit the use of that term of address or rank for such purposes</a:t>
            </a:r>
          </a:p>
          <a:p>
            <a:pPr lvl="0" eaLnBrk="1" hangingPunct="1">
              <a:lnSpc>
                <a:spcPct val="80000"/>
              </a:lnSpc>
              <a:buFontTx/>
              <a:buChar char="•"/>
              <a:tabLst>
                <a:tab pos="291181" algn="l"/>
              </a:tabLst>
            </a:pPr>
            <a:r>
              <a:rPr lang="en-US" sz="900" dirty="0">
                <a:latin typeface="Arial" pitchFamily="34" charset="0"/>
              </a:rPr>
              <a:t>  AR 210-22, 4-2</a:t>
            </a:r>
          </a:p>
          <a:p>
            <a:pPr lvl="0" eaLnBrk="1" hangingPunct="1">
              <a:lnSpc>
                <a:spcPct val="80000"/>
              </a:lnSpc>
              <a:tabLst>
                <a:tab pos="291181" algn="l"/>
              </a:tabLst>
            </a:pPr>
            <a:r>
              <a:rPr lang="en-US" sz="900" dirty="0">
                <a:latin typeface="Arial" pitchFamily="34" charset="0"/>
              </a:rPr>
              <a:t>f. Employees may not personally solicit subordinates or prohibited sources, as defined in the JER, for PO membership or contributions during fundraising campaigns or allow their names to be used in a solicitation that targets subordinates or prohibited sources.  Exceptions are allowed for Combined Federal Campaign, the Army Emergency Relief, Navy-Marine Corps Relief Society, Air Force Assistance Fund, and Emergency and Disaster appeals approved by the Office of Personnel Management (OPM). </a:t>
            </a:r>
            <a:endParaRPr lang="en-US" sz="900" i="1" dirty="0">
              <a:latin typeface="Arial" pitchFamily="34" charset="0"/>
            </a:endParaRPr>
          </a:p>
          <a:p>
            <a:pPr lvl="0" eaLnBrk="1" hangingPunct="1">
              <a:lnSpc>
                <a:spcPct val="80000"/>
              </a:lnSpc>
              <a:tabLst>
                <a:tab pos="291181" algn="l"/>
              </a:tabLst>
            </a:pPr>
            <a:r>
              <a:rPr lang="en-US" sz="900" dirty="0">
                <a:latin typeface="Arial" pitchFamily="34" charset="0"/>
              </a:rPr>
              <a:t>g</a:t>
            </a:r>
            <a:r>
              <a:rPr lang="en-US" sz="900" i="1" dirty="0">
                <a:latin typeface="Arial" pitchFamily="34" charset="0"/>
              </a:rPr>
              <a:t>.</a:t>
            </a:r>
            <a:r>
              <a:rPr lang="en-US" sz="900" dirty="0">
                <a:latin typeface="Arial" pitchFamily="34" charset="0"/>
              </a:rPr>
              <a:t> Employees will not coerce, influence, or compel other employees to join </a:t>
            </a:r>
            <a:r>
              <a:rPr lang="en-US" sz="900" dirty="0" err="1">
                <a:latin typeface="Arial" pitchFamily="34" charset="0"/>
              </a:rPr>
              <a:t>POs.</a:t>
            </a:r>
            <a:r>
              <a:rPr lang="en-US" sz="900" dirty="0">
                <a:latin typeface="Arial" pitchFamily="34" charset="0"/>
              </a:rPr>
              <a:t>  Participation is a personal decision. </a:t>
            </a:r>
          </a:p>
          <a:p>
            <a:pPr lvl="0" eaLnBrk="1" hangingPunct="1">
              <a:lnSpc>
                <a:spcPct val="80000"/>
              </a:lnSpc>
              <a:tabLst>
                <a:tab pos="291181" algn="l"/>
              </a:tabLst>
            </a:pPr>
            <a:r>
              <a:rPr lang="en-US" sz="900" dirty="0">
                <a:latin typeface="Arial" pitchFamily="34" charset="0"/>
              </a:rPr>
              <a:t>(1) Subordinates will not be appointed as points-of-contact for a PO membership drive nor may privileges be awarded, or taken away, for the participation or membership rate in a PO. </a:t>
            </a:r>
          </a:p>
          <a:p>
            <a:pPr lvl="0" eaLnBrk="1" hangingPunct="1">
              <a:lnSpc>
                <a:spcPct val="80000"/>
              </a:lnSpc>
              <a:tabLst>
                <a:tab pos="291181" algn="l"/>
              </a:tabLst>
            </a:pPr>
            <a:r>
              <a:rPr lang="en-US" sz="900" dirty="0">
                <a:latin typeface="Arial" pitchFamily="34" charset="0"/>
              </a:rPr>
              <a:t>(2) Subordinates will not be encouraged to participate in a particular PO either in a formation, on Army letterhead, or by any other official action. </a:t>
            </a:r>
          </a:p>
          <a:p>
            <a:pPr lvl="0" eaLnBrk="1" hangingPunct="1">
              <a:lnSpc>
                <a:spcPct val="80000"/>
              </a:lnSpc>
              <a:tabLst>
                <a:tab pos="291181" algn="l"/>
              </a:tabLst>
            </a:pPr>
            <a:r>
              <a:rPr lang="en-US" sz="900" dirty="0">
                <a:latin typeface="Arial" pitchFamily="34" charset="0"/>
              </a:rPr>
              <a:t>(3) Subordinates will not be asked to explain a decision not to join or participate in PO activities. </a:t>
            </a:r>
          </a:p>
          <a:p>
            <a:pPr lvl="0" eaLnBrk="1" hangingPunct="1">
              <a:lnSpc>
                <a:spcPct val="80000"/>
              </a:lnSpc>
              <a:tabLst>
                <a:tab pos="291181" algn="l"/>
              </a:tabLst>
            </a:pPr>
            <a:r>
              <a:rPr lang="en-US" sz="900" dirty="0">
                <a:latin typeface="Arial" pitchFamily="34" charset="0"/>
              </a:rPr>
              <a:t>(4) Subordinates are not required to attend meetings to learn about and/or join a PO. </a:t>
            </a:r>
          </a:p>
          <a:p>
            <a:pPr lvl="0" eaLnBrk="1" hangingPunct="1">
              <a:lnSpc>
                <a:spcPct val="80000"/>
              </a:lnSpc>
              <a:tabLst>
                <a:tab pos="291181" algn="l"/>
              </a:tabLst>
            </a:pPr>
            <a:r>
              <a:rPr lang="en-US" sz="900" dirty="0">
                <a:latin typeface="Arial" pitchFamily="34" charset="0"/>
              </a:rPr>
              <a:t>(5) Membership or non-membership lists are not maintained at any command or staff level.</a:t>
            </a:r>
          </a:p>
          <a:p>
            <a:pPr eaLnBrk="1" hangingPunct="1">
              <a:lnSpc>
                <a:spcPct val="80000"/>
              </a:lnSpc>
              <a:tabLst>
                <a:tab pos="291181" algn="l"/>
              </a:tabLst>
            </a:pPr>
            <a:endParaRPr lang="en-US" sz="900" dirty="0">
              <a:latin typeface="Arial" pitchFamily="34" charset="0"/>
            </a:endParaRPr>
          </a:p>
          <a:p>
            <a:pPr eaLnBrk="1" hangingPunct="1">
              <a:lnSpc>
                <a:spcPct val="80000"/>
              </a:lnSpc>
              <a:tabLst>
                <a:tab pos="291181" algn="l"/>
              </a:tabLst>
            </a:pPr>
            <a:r>
              <a:rPr lang="en-US" sz="900" u="sng" dirty="0">
                <a:latin typeface="Arial" pitchFamily="34" charset="0"/>
              </a:rPr>
              <a:t>Background:</a:t>
            </a:r>
          </a:p>
          <a:p>
            <a:pPr eaLnBrk="1" hangingPunct="1">
              <a:lnSpc>
                <a:spcPct val="80000"/>
              </a:lnSpc>
              <a:buFontTx/>
              <a:buChar char="•"/>
              <a:tabLst>
                <a:tab pos="291181" algn="l"/>
              </a:tabLst>
            </a:pPr>
            <a:r>
              <a:rPr lang="en-US" sz="900" dirty="0">
                <a:latin typeface="Arial" pitchFamily="34" charset="0"/>
              </a:rPr>
              <a:t>  5 C.F.R. </a:t>
            </a:r>
            <a:r>
              <a:rPr lang="en-US" sz="900" dirty="0"/>
              <a:t>§ </a:t>
            </a:r>
            <a:r>
              <a:rPr lang="en-US" sz="900" dirty="0">
                <a:latin typeface="Arial" pitchFamily="34" charset="0"/>
              </a:rPr>
              <a:t>2635.808</a:t>
            </a:r>
          </a:p>
          <a:p>
            <a:pPr eaLnBrk="1" hangingPunct="1">
              <a:lnSpc>
                <a:spcPct val="80000"/>
              </a:lnSpc>
              <a:buFontTx/>
              <a:buChar char="•"/>
              <a:tabLst>
                <a:tab pos="291181" algn="l"/>
              </a:tabLst>
            </a:pPr>
            <a:r>
              <a:rPr lang="en-US" sz="900" dirty="0">
                <a:latin typeface="Arial" pitchFamily="34" charset="0"/>
              </a:rPr>
              <a:t>  AR 210-22, Private Organizations on Department of the Army Installations</a:t>
            </a:r>
          </a:p>
          <a:p>
            <a:pPr eaLnBrk="1" hangingPunct="1">
              <a:lnSpc>
                <a:spcPct val="80000"/>
              </a:lnSpc>
              <a:tabLst>
                <a:tab pos="291181" algn="l"/>
              </a:tabLst>
            </a:pPr>
            <a:r>
              <a:rPr lang="en-US" sz="900" dirty="0">
                <a:latin typeface="Arial" pitchFamily="34" charset="0"/>
              </a:rPr>
              <a:t>	</a:t>
            </a:r>
          </a:p>
        </p:txBody>
      </p:sp>
    </p:spTree>
    <p:extLst>
      <p:ext uri="{BB962C8B-B14F-4D97-AF65-F5344CB8AC3E}">
        <p14:creationId xmlns:p14="http://schemas.microsoft.com/office/powerpoint/2010/main" val="26978250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A01725FA-7AE2-4A9F-8ED6-60BA5C4ECF7D}" type="slidenum">
              <a:rPr lang="en-US" smtClean="0"/>
              <a:pPr/>
              <a:t>91</a:t>
            </a:fld>
            <a:endParaRPr lang="en-US"/>
          </a:p>
        </p:txBody>
      </p:sp>
      <p:sp>
        <p:nvSpPr>
          <p:cNvPr id="239619" name="Rectangle 2"/>
          <p:cNvSpPr>
            <a:spLocks noGrp="1" noRot="1" noChangeAspect="1" noChangeArrowheads="1" noTextEdit="1"/>
          </p:cNvSpPr>
          <p:nvPr>
            <p:ph type="sldImg"/>
          </p:nvPr>
        </p:nvSpPr>
        <p:spPr>
          <a:xfrm>
            <a:off x="342900" y="676275"/>
            <a:ext cx="6248400" cy="3514725"/>
          </a:xfrm>
          <a:ln/>
        </p:spPr>
      </p:sp>
      <p:sp>
        <p:nvSpPr>
          <p:cNvPr id="239620" name="Rectangle 3"/>
          <p:cNvSpPr>
            <a:spLocks noGrp="1" noChangeArrowheads="1"/>
          </p:cNvSpPr>
          <p:nvPr>
            <p:ph type="body" idx="1"/>
          </p:nvPr>
        </p:nvSpPr>
        <p:spPr>
          <a:noFill/>
          <a:ln/>
        </p:spPr>
        <p:txBody>
          <a:bodyPr/>
          <a:lstStyle/>
          <a:p>
            <a:pPr eaLnBrk="1" hangingPunct="1">
              <a:lnSpc>
                <a:spcPct val="90000"/>
              </a:lnSpc>
              <a:buFontTx/>
              <a:buNone/>
            </a:pPr>
            <a:r>
              <a:rPr lang="en-US" sz="900" b="1" dirty="0">
                <a:latin typeface="Arial" pitchFamily="34" charset="0"/>
              </a:rPr>
              <a:t>Instructor Comments:</a:t>
            </a:r>
          </a:p>
          <a:p>
            <a:pPr lvl="0" eaLnBrk="1" hangingPunct="1">
              <a:lnSpc>
                <a:spcPct val="90000"/>
              </a:lnSpc>
              <a:buFontTx/>
              <a:buChar char="•"/>
            </a:pPr>
            <a:r>
              <a:rPr lang="en-US" sz="900" dirty="0">
                <a:latin typeface="Arial" pitchFamily="34" charset="0"/>
              </a:rPr>
              <a:t>AR 210-22, 4-2i.  An officer or civilian employee who is a PO officer or director will not participate in official Army matters affecting the financial interests of that PO, even though someone else makes the final decision (18 USC 208 ). </a:t>
            </a:r>
          </a:p>
          <a:p>
            <a:pPr lvl="0" eaLnBrk="1" hangingPunct="1">
              <a:lnSpc>
                <a:spcPct val="90000"/>
              </a:lnSpc>
            </a:pPr>
            <a:r>
              <a:rPr lang="en-US" sz="900" dirty="0">
                <a:latin typeface="Arial" pitchFamily="34" charset="0"/>
              </a:rPr>
              <a:t>(1) If an Army employee is a PO officer, director, or employee, the employee will not participate as an Army official in such matters as-- </a:t>
            </a:r>
            <a:endParaRPr lang="en-US" sz="900" i="1" dirty="0">
              <a:latin typeface="Arial" pitchFamily="34" charset="0"/>
            </a:endParaRPr>
          </a:p>
          <a:p>
            <a:pPr lvl="0" eaLnBrk="1" hangingPunct="1">
              <a:lnSpc>
                <a:spcPct val="90000"/>
              </a:lnSpc>
            </a:pPr>
            <a:r>
              <a:rPr lang="en-US" sz="900" i="1" dirty="0">
                <a:latin typeface="Arial" pitchFamily="34" charset="0"/>
              </a:rPr>
              <a:t>(a) </a:t>
            </a:r>
            <a:r>
              <a:rPr lang="en-US" sz="900" dirty="0">
                <a:latin typeface="Arial" pitchFamily="34" charset="0"/>
              </a:rPr>
              <a:t>Permitting the organization to use space on an installation. </a:t>
            </a:r>
            <a:endParaRPr lang="en-US" sz="900" i="1" dirty="0">
              <a:latin typeface="Arial" pitchFamily="34" charset="0"/>
            </a:endParaRPr>
          </a:p>
          <a:p>
            <a:pPr lvl="0" eaLnBrk="1" hangingPunct="1">
              <a:lnSpc>
                <a:spcPct val="90000"/>
              </a:lnSpc>
            </a:pPr>
            <a:r>
              <a:rPr lang="en-US" sz="900" i="1" dirty="0">
                <a:latin typeface="Arial" pitchFamily="34" charset="0"/>
              </a:rPr>
              <a:t>(b) </a:t>
            </a:r>
            <a:r>
              <a:rPr lang="en-US" sz="900" dirty="0">
                <a:latin typeface="Arial" pitchFamily="34" charset="0"/>
              </a:rPr>
              <a:t>Engaging in cooperative efforts with the organization. </a:t>
            </a:r>
            <a:endParaRPr lang="en-US" sz="900" i="1" dirty="0">
              <a:latin typeface="Arial" pitchFamily="34" charset="0"/>
            </a:endParaRPr>
          </a:p>
          <a:p>
            <a:pPr lvl="0" eaLnBrk="1" hangingPunct="1">
              <a:lnSpc>
                <a:spcPct val="90000"/>
              </a:lnSpc>
            </a:pPr>
            <a:r>
              <a:rPr lang="en-US" sz="900" i="1" dirty="0">
                <a:latin typeface="Arial" pitchFamily="34" charset="0"/>
              </a:rPr>
              <a:t>(c) </a:t>
            </a:r>
            <a:r>
              <a:rPr lang="en-US" sz="900" dirty="0">
                <a:latin typeface="Arial" pitchFamily="34" charset="0"/>
              </a:rPr>
              <a:t>Approving or recommending approval of other employees' TDY or permissive TDY to attend a training seminar sponsored by the organization. </a:t>
            </a:r>
            <a:endParaRPr lang="en-US" sz="900" i="1" dirty="0">
              <a:latin typeface="Arial" pitchFamily="34" charset="0"/>
            </a:endParaRPr>
          </a:p>
          <a:p>
            <a:pPr lvl="0" eaLnBrk="1" hangingPunct="1">
              <a:lnSpc>
                <a:spcPct val="90000"/>
              </a:lnSpc>
            </a:pPr>
            <a:r>
              <a:rPr lang="en-US" sz="900" i="1" dirty="0">
                <a:latin typeface="Arial" pitchFamily="34" charset="0"/>
              </a:rPr>
              <a:t>(d) </a:t>
            </a:r>
            <a:r>
              <a:rPr lang="en-US" sz="900" dirty="0">
                <a:latin typeface="Arial" pitchFamily="34" charset="0"/>
              </a:rPr>
              <a:t>Determining agency interest for an employee to attend a "widely attended gathering" sponsored by the organization. </a:t>
            </a:r>
            <a:endParaRPr lang="en-US" sz="900" i="1" dirty="0">
              <a:latin typeface="Arial" pitchFamily="34" charset="0"/>
            </a:endParaRPr>
          </a:p>
          <a:p>
            <a:pPr lvl="0" eaLnBrk="1" hangingPunct="1">
              <a:lnSpc>
                <a:spcPct val="90000"/>
              </a:lnSpc>
            </a:pPr>
            <a:r>
              <a:rPr lang="en-US" sz="900" i="1" dirty="0">
                <a:latin typeface="Arial" pitchFamily="34" charset="0"/>
              </a:rPr>
              <a:t>(e) </a:t>
            </a:r>
            <a:r>
              <a:rPr lang="en-US" sz="900" dirty="0">
                <a:latin typeface="Arial" pitchFamily="34" charset="0"/>
              </a:rPr>
              <a:t>Approving an employee's acceptance of travel benefits under 31 USC 1353 . </a:t>
            </a:r>
          </a:p>
          <a:p>
            <a:pPr lvl="0" eaLnBrk="1" hangingPunct="1">
              <a:lnSpc>
                <a:spcPct val="90000"/>
              </a:lnSpc>
            </a:pPr>
            <a:r>
              <a:rPr lang="en-US" sz="900" dirty="0">
                <a:latin typeface="Arial" pitchFamily="34" charset="0"/>
              </a:rPr>
              <a:t>(2) Generally, officers and civilians will not personally seek official action on behalf of non-Federal organizations (18 USC 205 ).  However, when the organization is composed primarily of Federal employees and their dependents, they may represent such organizations before Army representatives in some instances. (The advice of their ethics official should be sought before they engage in any such representational activities.) </a:t>
            </a:r>
          </a:p>
          <a:p>
            <a:pPr eaLnBrk="1" hangingPunct="1">
              <a:lnSpc>
                <a:spcPct val="90000"/>
              </a:lnSpc>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dirty="0">
                <a:latin typeface="Arial" pitchFamily="34" charset="0"/>
              </a:rPr>
              <a:t>5 C.F.R. </a:t>
            </a:r>
            <a:r>
              <a:rPr lang="en-US" sz="900" dirty="0"/>
              <a:t>§ </a:t>
            </a:r>
            <a:r>
              <a:rPr lang="en-US" sz="900" dirty="0">
                <a:latin typeface="Arial" pitchFamily="34" charset="0"/>
              </a:rPr>
              <a:t>2635.702, Use of Public Office for Private Gain</a:t>
            </a:r>
          </a:p>
          <a:p>
            <a:pPr eaLnBrk="1" hangingPunct="1">
              <a:lnSpc>
                <a:spcPct val="90000"/>
              </a:lnSpc>
              <a:buFontTx/>
              <a:buChar char="•"/>
            </a:pPr>
            <a:r>
              <a:rPr lang="en-US" sz="900" dirty="0">
                <a:latin typeface="Arial" pitchFamily="34" charset="0"/>
              </a:rPr>
              <a:t>  AR 210-22, Private Organizations on Department of the Army Installations</a:t>
            </a:r>
          </a:p>
          <a:p>
            <a:pPr eaLnBrk="1" hangingPunct="1">
              <a:lnSpc>
                <a:spcPct val="90000"/>
              </a:lnSpc>
              <a:buFontTx/>
              <a:buChar char="•"/>
            </a:pPr>
            <a:r>
              <a:rPr lang="en-US" sz="900" dirty="0">
                <a:latin typeface="Arial" pitchFamily="34" charset="0"/>
              </a:rPr>
              <a:t>  18 U.S.C. </a:t>
            </a:r>
            <a:r>
              <a:rPr lang="en-US" sz="900" dirty="0"/>
              <a:t>§ 208, 203</a:t>
            </a:r>
            <a:endParaRPr lang="en-US" sz="900" dirty="0">
              <a:latin typeface="Arial" pitchFamily="34" charset="0"/>
            </a:endParaRPr>
          </a:p>
        </p:txBody>
      </p:sp>
    </p:spTree>
    <p:extLst>
      <p:ext uri="{BB962C8B-B14F-4D97-AF65-F5344CB8AC3E}">
        <p14:creationId xmlns:p14="http://schemas.microsoft.com/office/powerpoint/2010/main" val="304692105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7DCFFAE9-19F7-46AD-873C-241947F136AE}" type="slidenum">
              <a:rPr lang="en-US" smtClean="0"/>
              <a:pPr/>
              <a:t>92</a:t>
            </a:fld>
            <a:endParaRPr lang="en-US"/>
          </a:p>
        </p:txBody>
      </p:sp>
      <p:sp>
        <p:nvSpPr>
          <p:cNvPr id="240643" name="Rectangle 2"/>
          <p:cNvSpPr>
            <a:spLocks noGrp="1" noRot="1" noChangeAspect="1" noChangeArrowheads="1" noTextEdit="1"/>
          </p:cNvSpPr>
          <p:nvPr>
            <p:ph type="sldImg"/>
          </p:nvPr>
        </p:nvSpPr>
        <p:spPr>
          <a:xfrm>
            <a:off x="342900" y="676275"/>
            <a:ext cx="6248400" cy="3514725"/>
          </a:xfrm>
          <a:ln/>
        </p:spPr>
      </p:sp>
      <p:sp>
        <p:nvSpPr>
          <p:cNvPr id="240644"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baseline="0" dirty="0">
                <a:latin typeface="Arial" pitchFamily="34" charset="0"/>
              </a:rPr>
              <a:t>  </a:t>
            </a:r>
            <a:r>
              <a:rPr lang="en-US" sz="900" dirty="0">
                <a:latin typeface="Arial" pitchFamily="34" charset="0"/>
              </a:rPr>
              <a:t>Widely attended gatherings.  When there has been a determination that his attendance is in the interest of the agency because it will further agency programs and operations, an employee may accept an unsolicited gift of free attendance at all or appropriate parts of a widely attended gathering of mutual interest to a number of parties from the sponsor of the event (generally the employee attends in his/her personal capacity).  Or, if more than 100 persons are expected to attend the event and the gift of free attendance has a market value of $480 or less, the employee may accept a gift of free attendance from a person other than the sponsor of the event.  A gathering is widely attended if it is expected that a large number of persons will attend and that persons with a diversity of views or interests will be present.</a:t>
            </a:r>
            <a:r>
              <a:rPr lang="en-US" sz="900" baseline="0" dirty="0">
                <a:latin typeface="Arial" pitchFamily="34" charset="0"/>
              </a:rPr>
              <a:t>  F</a:t>
            </a:r>
            <a:r>
              <a:rPr lang="en-US" sz="900" dirty="0">
                <a:latin typeface="Arial" pitchFamily="34" charset="0"/>
              </a:rPr>
              <a:t>or example, if it is open to members from throughout the interested industry or profession or if those in attendance represent a range of persons interested in a given matter.  For employees subject to a leave system, attendance at the event shall be on the employee's own time or, if authorized by the employee's agency, on excused absence pursuant to applicable guidelines for granting such absence, or otherwise without charge to the employee's leave account. </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5 C.F.R.</a:t>
            </a:r>
            <a:r>
              <a:rPr lang="en-US" sz="900" dirty="0"/>
              <a:t> §</a:t>
            </a:r>
            <a:r>
              <a:rPr lang="en-US" sz="900" dirty="0">
                <a:latin typeface="Arial" pitchFamily="34" charset="0"/>
              </a:rPr>
              <a:t> 2635.204g(2)</a:t>
            </a:r>
          </a:p>
        </p:txBody>
      </p:sp>
    </p:spTree>
    <p:extLst>
      <p:ext uri="{BB962C8B-B14F-4D97-AF65-F5344CB8AC3E}">
        <p14:creationId xmlns:p14="http://schemas.microsoft.com/office/powerpoint/2010/main" val="7131173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DD6C7298-B7DF-4F1B-9F09-C0D92D0A8FCC}" type="slidenum">
              <a:rPr lang="en-US" smtClean="0"/>
              <a:pPr/>
              <a:t>93</a:t>
            </a:fld>
            <a:endParaRPr lang="en-US"/>
          </a:p>
        </p:txBody>
      </p:sp>
      <p:sp>
        <p:nvSpPr>
          <p:cNvPr id="241667" name="Rectangle 2"/>
          <p:cNvSpPr>
            <a:spLocks noGrp="1" noRot="1" noChangeAspect="1" noChangeArrowheads="1" noTextEdit="1"/>
          </p:cNvSpPr>
          <p:nvPr>
            <p:ph type="sldImg"/>
          </p:nvPr>
        </p:nvSpPr>
        <p:spPr>
          <a:xfrm>
            <a:off x="342900" y="676275"/>
            <a:ext cx="6248400" cy="3514725"/>
          </a:xfrm>
          <a:ln/>
        </p:spPr>
      </p:sp>
      <p:sp>
        <p:nvSpPr>
          <p:cNvPr id="241668"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baseline="0" dirty="0">
                <a:latin typeface="Arial" pitchFamily="34" charset="0"/>
              </a:rPr>
              <a:t>  </a:t>
            </a:r>
            <a:r>
              <a:rPr lang="en-US" sz="900" dirty="0">
                <a:latin typeface="Arial" pitchFamily="34" charset="0"/>
              </a:rPr>
              <a:t>Example:  An aerospace industry association that is a prohibited source sponsors an industry wide, two-day seminar for which it charges a fee of $500 and anticipates attendance of approximately 400.  An Air Force contractor pays $2,000 to the association so that the association can extend free invitations to four Air Force officials designated by the contractor.  The Air Force officials may not accept the gifts of free attendance.  Because the contractor specified the invitees and bore the cost of their attendance, the gift of free attendance is considered to be provided by the a separate NFE, not by the sponsoring association.  Had the contractor paid $2,000 to the association in order that the association might invite any four Federal employees, an Air Force official to whom the sponsoring association extended one of the four invitations could attend if his participation were determined to be in the interest of the agency.  The Air Force official could not in any case accept an invitation directly from the </a:t>
            </a:r>
            <a:r>
              <a:rPr lang="en-US" sz="900" dirty="0" err="1">
                <a:latin typeface="Arial" pitchFamily="34" charset="0"/>
              </a:rPr>
              <a:t>nonsponsor</a:t>
            </a:r>
            <a:r>
              <a:rPr lang="en-US" sz="900" dirty="0">
                <a:latin typeface="Arial" pitchFamily="34" charset="0"/>
              </a:rPr>
              <a:t> contractor because the market value of the gift exceeds $480. </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5 C.F.R. </a:t>
            </a:r>
            <a:r>
              <a:rPr lang="en-US" sz="900" dirty="0"/>
              <a:t>§ </a:t>
            </a:r>
            <a:r>
              <a:rPr lang="en-US" sz="900" dirty="0">
                <a:latin typeface="Arial" pitchFamily="34" charset="0"/>
              </a:rPr>
              <a:t>2635.204g.</a:t>
            </a:r>
          </a:p>
          <a:p>
            <a:pPr eaLnBrk="1" hangingPunct="1"/>
            <a:endParaRPr lang="en-US" sz="900" dirty="0">
              <a:latin typeface="Arial" pitchFamily="34" charset="0"/>
            </a:endParaRPr>
          </a:p>
          <a:p>
            <a:pPr eaLnBrk="1" hangingPunct="1"/>
            <a:endParaRPr lang="en-US" sz="900" dirty="0">
              <a:latin typeface="Arial" pitchFamily="34" charset="0"/>
            </a:endParaRPr>
          </a:p>
        </p:txBody>
      </p:sp>
    </p:spTree>
    <p:extLst>
      <p:ext uri="{BB962C8B-B14F-4D97-AF65-F5344CB8AC3E}">
        <p14:creationId xmlns:p14="http://schemas.microsoft.com/office/powerpoint/2010/main" val="30273207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C0E042C8-5516-487C-B16F-3C227C75E3E3}" type="slidenum">
              <a:rPr lang="en-US" smtClean="0"/>
              <a:pPr/>
              <a:t>94</a:t>
            </a:fld>
            <a:endParaRPr lang="en-US"/>
          </a:p>
        </p:txBody>
      </p:sp>
      <p:sp>
        <p:nvSpPr>
          <p:cNvPr id="242691" name="Rectangle 2"/>
          <p:cNvSpPr>
            <a:spLocks noGrp="1" noRot="1" noChangeAspect="1" noChangeArrowheads="1" noTextEdit="1"/>
          </p:cNvSpPr>
          <p:nvPr>
            <p:ph type="sldImg"/>
          </p:nvPr>
        </p:nvSpPr>
        <p:spPr>
          <a:xfrm>
            <a:off x="342900" y="676275"/>
            <a:ext cx="6248400" cy="3514725"/>
          </a:xfrm>
          <a:ln/>
        </p:spPr>
      </p:sp>
      <p:sp>
        <p:nvSpPr>
          <p:cNvPr id="242692"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endParaRPr lang="en-US" sz="900" dirty="0">
              <a:latin typeface="Arial" pitchFamily="34" charset="0"/>
            </a:endParaRPr>
          </a:p>
          <a:p>
            <a:pPr lvl="0" eaLnBrk="1" hangingPunct="1">
              <a:buFontTx/>
              <a:buChar char="•"/>
            </a:pPr>
            <a:r>
              <a:rPr lang="en-US" sz="900" dirty="0">
                <a:latin typeface="Arial" pitchFamily="34" charset="0"/>
              </a:rPr>
              <a:t>  There are a number of statutes applicable to seeking employment.  </a:t>
            </a:r>
          </a:p>
          <a:p>
            <a:pPr lvl="0" eaLnBrk="1" hangingPunct="1">
              <a:buFontTx/>
              <a:buChar char="•"/>
            </a:pPr>
            <a:r>
              <a:rPr lang="en-US" sz="900" dirty="0">
                <a:latin typeface="Arial" pitchFamily="34" charset="0"/>
              </a:rPr>
              <a:t>  The general purpose of the restrictions on post-government employment is to:</a:t>
            </a:r>
          </a:p>
          <a:p>
            <a:pPr lvl="0" eaLnBrk="1" hangingPunct="1"/>
            <a:r>
              <a:rPr lang="en-US" sz="900" dirty="0">
                <a:latin typeface="Arial" pitchFamily="34" charset="0"/>
              </a:rPr>
              <a:t>(a) Prevent conflicts of interest</a:t>
            </a:r>
          </a:p>
          <a:p>
            <a:pPr lvl="0" eaLnBrk="1" hangingPunct="1"/>
            <a:r>
              <a:rPr lang="en-US" sz="900" dirty="0">
                <a:latin typeface="Arial" pitchFamily="34" charset="0"/>
              </a:rPr>
              <a:t>(b) Promote economy in Federal Government</a:t>
            </a:r>
          </a:p>
          <a:p>
            <a:pPr lvl="0" eaLnBrk="1" hangingPunct="1"/>
            <a:r>
              <a:rPr lang="en-US" sz="900" dirty="0">
                <a:latin typeface="Arial" pitchFamily="34" charset="0"/>
              </a:rPr>
              <a:t>(c) Expand employment opportunities in the Federal system</a:t>
            </a:r>
          </a:p>
          <a:p>
            <a:pPr lvl="0" eaLnBrk="1" hangingPunct="1"/>
            <a:r>
              <a:rPr lang="en-US" sz="900" dirty="0">
                <a:latin typeface="Arial" pitchFamily="34" charset="0"/>
              </a:rPr>
              <a:t>(d) Preserve the public’s confidence in Government integrity</a:t>
            </a:r>
            <a:endParaRPr lang="en-US" dirty="0">
              <a:latin typeface="Arial" pitchFamily="34" charset="0"/>
            </a:endParaRPr>
          </a:p>
        </p:txBody>
      </p:sp>
    </p:spTree>
    <p:extLst>
      <p:ext uri="{BB962C8B-B14F-4D97-AF65-F5344CB8AC3E}">
        <p14:creationId xmlns:p14="http://schemas.microsoft.com/office/powerpoint/2010/main" val="10255802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5FB50988-BF51-45D3-8000-1481498ACF73}" type="slidenum">
              <a:rPr lang="en-US" smtClean="0"/>
              <a:pPr/>
              <a:t>95</a:t>
            </a:fld>
            <a:endParaRPr lang="en-US"/>
          </a:p>
        </p:txBody>
      </p:sp>
      <p:sp>
        <p:nvSpPr>
          <p:cNvPr id="243715" name="Rectangle 2"/>
          <p:cNvSpPr>
            <a:spLocks noGrp="1" noRot="1" noChangeAspect="1" noChangeArrowheads="1" noTextEdit="1"/>
          </p:cNvSpPr>
          <p:nvPr>
            <p:ph type="sldImg"/>
          </p:nvPr>
        </p:nvSpPr>
        <p:spPr>
          <a:xfrm>
            <a:off x="342900" y="676275"/>
            <a:ext cx="6248400" cy="3514725"/>
          </a:xfrm>
          <a:ln/>
        </p:spPr>
      </p:sp>
      <p:sp>
        <p:nvSpPr>
          <p:cNvPr id="243716"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These are the primary legal resources that provide guidance and restrictions on seeking employment.  </a:t>
            </a:r>
          </a:p>
          <a:p>
            <a:pPr lvl="0" eaLnBrk="1" hangingPunct="1">
              <a:buFontTx/>
              <a:buChar char="•"/>
            </a:pPr>
            <a:r>
              <a:rPr lang="en-US" sz="900" dirty="0">
                <a:latin typeface="Arial" pitchFamily="34" charset="0"/>
              </a:rPr>
              <a:t>  I will talk a little about the specific restrictions that are relevant if you, or one of your subordinates, is contemplating seeking non-federal employment.</a:t>
            </a:r>
          </a:p>
        </p:txBody>
      </p:sp>
    </p:spTree>
    <p:extLst>
      <p:ext uri="{BB962C8B-B14F-4D97-AF65-F5344CB8AC3E}">
        <p14:creationId xmlns:p14="http://schemas.microsoft.com/office/powerpoint/2010/main" val="23439162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76275"/>
            <a:ext cx="6248400" cy="3514725"/>
          </a:xfrm>
        </p:spPr>
      </p:sp>
      <p:sp>
        <p:nvSpPr>
          <p:cNvPr id="3" name="Notes Placeholder 2"/>
          <p:cNvSpPr>
            <a:spLocks noGrp="1"/>
          </p:cNvSpPr>
          <p:nvPr>
            <p:ph type="body" idx="1"/>
          </p:nvPr>
        </p:nvSpPr>
        <p:spPr/>
        <p:txBody>
          <a:bodyPr>
            <a:normAutofit fontScale="77500" lnSpcReduction="20000"/>
          </a:bodyPr>
          <a:lstStyle/>
          <a:p>
            <a:pPr eaLnBrk="1" hangingPunct="1">
              <a:lnSpc>
                <a:spcPct val="80000"/>
              </a:lnSpc>
              <a:buFontTx/>
              <a:buNone/>
              <a:tabLst>
                <a:tab pos="458252" algn="l"/>
              </a:tabLst>
            </a:pPr>
            <a:r>
              <a:rPr lang="en-US" sz="900" b="1" dirty="0">
                <a:latin typeface="Arial" pitchFamily="34" charset="0"/>
              </a:rPr>
              <a:t>Instructor Comments:  </a:t>
            </a:r>
            <a:r>
              <a:rPr lang="en-US" sz="900" b="0" dirty="0">
                <a:latin typeface="Arial" pitchFamily="34" charset="0"/>
              </a:rPr>
              <a:t>The law formerly known as the Procurement Integrity Act (</a:t>
            </a:r>
            <a:r>
              <a:rPr lang="en-US" sz="900" b="0" dirty="0"/>
              <a:t>The Procurement Integrity Act (PIA) is now codified at 41 U.S.C. </a:t>
            </a:r>
            <a:r>
              <a:rPr lang="en-US" sz="900" dirty="0"/>
              <a:t>§§ </a:t>
            </a:r>
            <a:r>
              <a:rPr lang="en-US" sz="900" b="0" dirty="0"/>
              <a:t>2101-2107 without title)</a:t>
            </a:r>
            <a:r>
              <a:rPr lang="en-US" sz="900" b="0" dirty="0">
                <a:latin typeface="Arial" pitchFamily="34" charset="0"/>
              </a:rPr>
              <a:t> and other conflicts of interests laws and regulations place restrictions and requirements on executive branch employees that seek post-government employment.  For example, the PIA sets forth certain reporting requirements:</a:t>
            </a:r>
            <a:endParaRPr lang="en-US" sz="900" b="1" dirty="0">
              <a:latin typeface="Arial" pitchFamily="34" charset="0"/>
            </a:endParaRPr>
          </a:p>
          <a:p>
            <a:pPr lvl="0" eaLnBrk="1" hangingPunct="1">
              <a:lnSpc>
                <a:spcPct val="80000"/>
              </a:lnSpc>
              <a:buFontTx/>
              <a:buChar char="•"/>
              <a:tabLst>
                <a:tab pos="458252" algn="l"/>
              </a:tabLst>
            </a:pPr>
            <a:r>
              <a:rPr lang="en-US" sz="900" u="none" dirty="0">
                <a:latin typeface="Arial" pitchFamily="34" charset="0"/>
                <a:cs typeface="Arial" panose="020B0604020202020204" pitchFamily="34" charset="0"/>
              </a:rPr>
              <a:t>  </a:t>
            </a:r>
            <a:r>
              <a:rPr lang="en-US" sz="900" u="sng" dirty="0">
                <a:latin typeface="Arial" pitchFamily="34" charset="0"/>
                <a:cs typeface="Arial" panose="020B0604020202020204" pitchFamily="34" charset="0"/>
              </a:rPr>
              <a:t>PIA: The employment contact reporting rule</a:t>
            </a:r>
            <a:r>
              <a:rPr lang="en-US" sz="900" dirty="0">
                <a:latin typeface="Arial" pitchFamily="34" charset="0"/>
                <a:cs typeface="Arial" panose="020B0604020202020204" pitchFamily="34" charset="0"/>
              </a:rPr>
              <a:t>:  41 U.S.C. § 2101(c).  If a federal employee who is participating personally and substantially in a procurement either initiates contact or is contacted by a bidder or </a:t>
            </a:r>
            <a:r>
              <a:rPr lang="en-US" sz="900" dirty="0" err="1">
                <a:latin typeface="Arial" pitchFamily="34" charset="0"/>
                <a:cs typeface="Arial" panose="020B0604020202020204" pitchFamily="34" charset="0"/>
              </a:rPr>
              <a:t>offeror</a:t>
            </a:r>
            <a:r>
              <a:rPr lang="en-US" sz="900" dirty="0">
                <a:latin typeface="Arial" pitchFamily="34" charset="0"/>
                <a:cs typeface="Arial" panose="020B0604020202020204" pitchFamily="34" charset="0"/>
              </a:rPr>
              <a:t> for the procurement regarding possible employment for that employee, the employee has the affirmative duty to promptly report the contact in writing to the employee’s supervisor and to the agency ethics official (or designee), and either reject the possibility of employment, or disqualify himself or herself from further personal and substantial participation in the procurement.</a:t>
            </a:r>
          </a:p>
          <a:p>
            <a:pPr lvl="0" eaLnBrk="1" hangingPunct="1">
              <a:lnSpc>
                <a:spcPct val="80000"/>
              </a:lnSpc>
              <a:buFontTx/>
              <a:buChar char="•"/>
              <a:tabLst>
                <a:tab pos="458252" algn="l"/>
              </a:tabLst>
            </a:pPr>
            <a:r>
              <a:rPr lang="en-US" sz="900" dirty="0">
                <a:latin typeface="Arial" pitchFamily="34" charset="0"/>
                <a:cs typeface="Arial" panose="020B0604020202020204" pitchFamily="34" charset="0"/>
              </a:rPr>
              <a:t>  “Personal and substantial participation” means that the employee is directly participating or that one or more of the employee’s subordinates, whom they actively and directly supervise, is participating in the procurement. </a:t>
            </a:r>
          </a:p>
          <a:p>
            <a:pPr lvl="0" eaLnBrk="1" hangingPunct="1">
              <a:lnSpc>
                <a:spcPct val="80000"/>
              </a:lnSpc>
              <a:buFontTx/>
              <a:buChar char="•"/>
              <a:tabLst>
                <a:tab pos="458252" algn="l"/>
              </a:tabLst>
            </a:pPr>
            <a:r>
              <a:rPr lang="en-US" sz="900" dirty="0">
                <a:latin typeface="Arial" pitchFamily="34" charset="0"/>
                <a:cs typeface="Arial" panose="020B0604020202020204" pitchFamily="34" charset="0"/>
              </a:rPr>
              <a:t>  Personal and substantial participation includes any of the following activities directly related to the procurement:</a:t>
            </a:r>
          </a:p>
          <a:p>
            <a:pPr lvl="0" eaLnBrk="1" hangingPunct="1">
              <a:lnSpc>
                <a:spcPct val="80000"/>
              </a:lnSpc>
              <a:tabLst>
                <a:tab pos="458252" algn="l"/>
              </a:tabLst>
            </a:pPr>
            <a:r>
              <a:rPr lang="en-US" sz="900" dirty="0">
                <a:latin typeface="Arial" pitchFamily="34" charset="0"/>
                <a:cs typeface="Arial" panose="020B0604020202020204" pitchFamily="34" charset="0"/>
              </a:rPr>
              <a:t>(a) Drafting, reviewing, or approving the specification or statement of work; or</a:t>
            </a:r>
          </a:p>
          <a:p>
            <a:pPr lvl="0" eaLnBrk="1" hangingPunct="1">
              <a:lnSpc>
                <a:spcPct val="80000"/>
              </a:lnSpc>
              <a:tabLst>
                <a:tab pos="458252" algn="l"/>
              </a:tabLst>
            </a:pPr>
            <a:r>
              <a:rPr lang="en-US" sz="900" dirty="0">
                <a:latin typeface="Arial" pitchFamily="34" charset="0"/>
                <a:cs typeface="Arial" panose="020B0604020202020204" pitchFamily="34" charset="0"/>
              </a:rPr>
              <a:t>(b) Preparing or developing the solicitation; or</a:t>
            </a:r>
          </a:p>
          <a:p>
            <a:pPr lvl="0" eaLnBrk="1" hangingPunct="1">
              <a:lnSpc>
                <a:spcPct val="80000"/>
              </a:lnSpc>
              <a:tabLst>
                <a:tab pos="458252" algn="l"/>
              </a:tabLst>
            </a:pPr>
            <a:r>
              <a:rPr lang="en-US" sz="900" dirty="0">
                <a:latin typeface="Arial" pitchFamily="34" charset="0"/>
                <a:cs typeface="Arial" panose="020B0604020202020204" pitchFamily="34" charset="0"/>
              </a:rPr>
              <a:t>(c) Evaluating bids or proposals; or</a:t>
            </a:r>
          </a:p>
          <a:p>
            <a:pPr lvl="0" eaLnBrk="1" hangingPunct="1">
              <a:lnSpc>
                <a:spcPct val="80000"/>
              </a:lnSpc>
              <a:tabLst>
                <a:tab pos="458252" algn="l"/>
              </a:tabLst>
            </a:pPr>
            <a:r>
              <a:rPr lang="en-US" sz="900" dirty="0">
                <a:latin typeface="Arial" pitchFamily="34" charset="0"/>
                <a:cs typeface="Arial" panose="020B0604020202020204" pitchFamily="34" charset="0"/>
              </a:rPr>
              <a:t>(d) Selecting a source; or</a:t>
            </a:r>
          </a:p>
          <a:p>
            <a:pPr lvl="0" eaLnBrk="1" hangingPunct="1">
              <a:lnSpc>
                <a:spcPct val="80000"/>
              </a:lnSpc>
              <a:tabLst>
                <a:tab pos="458252" algn="l"/>
              </a:tabLst>
            </a:pPr>
            <a:r>
              <a:rPr lang="en-US" sz="900" dirty="0">
                <a:latin typeface="Arial" pitchFamily="34" charset="0"/>
                <a:cs typeface="Arial" panose="020B0604020202020204" pitchFamily="34" charset="0"/>
              </a:rPr>
              <a:t>(e) Negotiating price or terms and conditions; or </a:t>
            </a:r>
          </a:p>
          <a:p>
            <a:pPr lvl="0" eaLnBrk="1" hangingPunct="1">
              <a:lnSpc>
                <a:spcPct val="80000"/>
              </a:lnSpc>
              <a:tabLst>
                <a:tab pos="458252" algn="l"/>
              </a:tabLst>
            </a:pPr>
            <a:r>
              <a:rPr lang="en-US" sz="900" dirty="0">
                <a:latin typeface="Arial" pitchFamily="34" charset="0"/>
                <a:cs typeface="Arial" panose="020B0604020202020204" pitchFamily="34" charset="0"/>
              </a:rPr>
              <a:t>(f) Reviewing and approving the award.  </a:t>
            </a:r>
          </a:p>
          <a:p>
            <a:pPr lvl="0" eaLnBrk="1" hangingPunct="1">
              <a:lnSpc>
                <a:spcPct val="80000"/>
              </a:lnSpc>
              <a:buFontTx/>
              <a:buChar char="•"/>
              <a:tabLst>
                <a:tab pos="458252" algn="l"/>
              </a:tabLst>
            </a:pPr>
            <a:r>
              <a:rPr lang="en-US" sz="900" dirty="0">
                <a:latin typeface="Arial" pitchFamily="34" charset="0"/>
                <a:cs typeface="Arial" panose="020B0604020202020204" pitchFamily="34" charset="0"/>
              </a:rPr>
              <a:t>  Any disqualification must continue until the agency has authorized the employee to resume participation in the procurement on grounds that either the bidder/</a:t>
            </a:r>
            <a:r>
              <a:rPr lang="en-US" sz="900" dirty="0" err="1">
                <a:latin typeface="Arial" pitchFamily="34" charset="0"/>
                <a:cs typeface="Arial" panose="020B0604020202020204" pitchFamily="34" charset="0"/>
              </a:rPr>
              <a:t>offeror</a:t>
            </a:r>
            <a:r>
              <a:rPr lang="en-US" sz="900" dirty="0">
                <a:latin typeface="Arial" pitchFamily="34" charset="0"/>
                <a:cs typeface="Arial" panose="020B0604020202020204" pitchFamily="34" charset="0"/>
              </a:rPr>
              <a:t> involved in the employment contact is no longer a bidder/</a:t>
            </a:r>
            <a:r>
              <a:rPr lang="en-US" sz="900" dirty="0" err="1">
                <a:latin typeface="Arial" pitchFamily="34" charset="0"/>
                <a:cs typeface="Arial" panose="020B0604020202020204" pitchFamily="34" charset="0"/>
              </a:rPr>
              <a:t>offeror</a:t>
            </a:r>
            <a:r>
              <a:rPr lang="en-US" sz="900" dirty="0">
                <a:latin typeface="Arial" pitchFamily="34" charset="0"/>
                <a:cs typeface="Arial" panose="020B0604020202020204" pitchFamily="34" charset="0"/>
              </a:rPr>
              <a:t> in the procurement, or all discussions between the employee and the company regarding possible employment have terminated without an agreement or arrangement for employment.  Employment negotiations cannot be deferred until after the procurement.</a:t>
            </a:r>
          </a:p>
          <a:p>
            <a:pPr lvl="0" eaLnBrk="1" hangingPunct="1">
              <a:lnSpc>
                <a:spcPct val="80000"/>
              </a:lnSpc>
              <a:buFontTx/>
              <a:buChar char="•"/>
              <a:tabLst>
                <a:tab pos="458252" algn="l"/>
              </a:tabLst>
            </a:pPr>
            <a:r>
              <a:rPr lang="en-US" sz="900" dirty="0">
                <a:latin typeface="Arial" pitchFamily="34" charset="0"/>
                <a:cs typeface="Arial" panose="020B0604020202020204" pitchFamily="34" charset="0"/>
              </a:rPr>
              <a:t>  This rule applies only to contracts in excess of the simplified acquisition threshold, which is currently $150,000. </a:t>
            </a:r>
          </a:p>
          <a:p>
            <a:pPr lvl="0" eaLnBrk="1" hangingPunct="1">
              <a:buFontTx/>
              <a:buChar char="•"/>
            </a:pPr>
            <a:r>
              <a:rPr lang="en-US" sz="900" dirty="0">
                <a:latin typeface="Arial" pitchFamily="34" charset="0"/>
                <a:cs typeface="Arial" panose="020B0604020202020204" pitchFamily="34" charset="0"/>
              </a:rPr>
              <a:t>  Reports must be provided:</a:t>
            </a:r>
          </a:p>
          <a:p>
            <a:pPr lvl="0" eaLnBrk="1" hangingPunct="1">
              <a:buFontTx/>
              <a:buChar char="•"/>
            </a:pPr>
            <a:r>
              <a:rPr lang="en-US" sz="900" dirty="0">
                <a:latin typeface="Arial" pitchFamily="34" charset="0"/>
                <a:cs typeface="Arial" panose="020B0604020202020204" pitchFamily="34" charset="0"/>
              </a:rPr>
              <a:t>  Give written report to supervisor &amp; ethics official, </a:t>
            </a:r>
            <a:r>
              <a:rPr lang="en-US" sz="900" b="1" i="1" dirty="0">
                <a:latin typeface="Arial" pitchFamily="34" charset="0"/>
                <a:cs typeface="Arial" panose="020B0604020202020204" pitchFamily="34" charset="0"/>
              </a:rPr>
              <a:t>and either:</a:t>
            </a:r>
          </a:p>
          <a:p>
            <a:pPr lvl="0" eaLnBrk="1" hangingPunct="1"/>
            <a:r>
              <a:rPr lang="en-US" sz="900" dirty="0">
                <a:latin typeface="Arial" pitchFamily="34" charset="0"/>
                <a:cs typeface="Arial" panose="020B0604020202020204" pitchFamily="34" charset="0"/>
              </a:rPr>
              <a:t>(1) reject the possibility of employment, or</a:t>
            </a:r>
          </a:p>
          <a:p>
            <a:pPr lvl="0" eaLnBrk="1" hangingPunct="1"/>
            <a:r>
              <a:rPr lang="en-US" sz="900" dirty="0">
                <a:latin typeface="Arial" pitchFamily="34" charset="0"/>
                <a:cs typeface="Arial" panose="020B0604020202020204" pitchFamily="34" charset="0"/>
              </a:rPr>
              <a:t>(2) seek disqualification from working on procurement until job discussions end &amp; there is no arrangement for employment.</a:t>
            </a:r>
          </a:p>
          <a:p>
            <a:pPr lvl="0" eaLnBrk="1" hangingPunct="1">
              <a:buFontTx/>
              <a:buChar char="•"/>
            </a:pPr>
            <a:r>
              <a:rPr lang="en-US" sz="900" dirty="0">
                <a:latin typeface="Arial" pitchFamily="34" charset="0"/>
                <a:cs typeface="Arial" panose="020B0604020202020204" pitchFamily="34" charset="0"/>
              </a:rPr>
              <a:t>  Rule applies only to contracts in excess of simplified acquisition threshold  ($150,000).</a:t>
            </a:r>
          </a:p>
          <a:p>
            <a:pPr lvl="0" eaLnBrk="1" hangingPunct="1">
              <a:buFontTx/>
              <a:buChar char="•"/>
            </a:pPr>
            <a:r>
              <a:rPr lang="en-US" sz="900" dirty="0">
                <a:latin typeface="Arial" pitchFamily="34" charset="0"/>
                <a:cs typeface="Arial" panose="020B0604020202020204" pitchFamily="34" charset="0"/>
              </a:rPr>
              <a:t>  Rule applies only between date when bids or proposals are received &amp; contract award date.</a:t>
            </a:r>
          </a:p>
          <a:p>
            <a:pPr lvl="0" eaLnBrk="1" hangingPunct="1">
              <a:buFontTx/>
              <a:buChar char="•"/>
            </a:pPr>
            <a:r>
              <a:rPr lang="en-US" sz="900" dirty="0">
                <a:latin typeface="Arial" pitchFamily="34" charset="0"/>
                <a:cs typeface="Arial" panose="020B0604020202020204" pitchFamily="34" charset="0"/>
              </a:rPr>
              <a:t>  Rule applies to contacts with “bidders” &amp; “</a:t>
            </a:r>
            <a:r>
              <a:rPr lang="en-US" sz="900" dirty="0" err="1">
                <a:latin typeface="Arial" pitchFamily="34" charset="0"/>
                <a:cs typeface="Arial" panose="020B0604020202020204" pitchFamily="34" charset="0"/>
              </a:rPr>
              <a:t>offerors</a:t>
            </a:r>
            <a:r>
              <a:rPr lang="en-US" sz="900" dirty="0">
                <a:latin typeface="Arial" pitchFamily="34" charset="0"/>
                <a:cs typeface="Arial" panose="020B0604020202020204" pitchFamily="34" charset="0"/>
              </a:rPr>
              <a:t>.”</a:t>
            </a:r>
          </a:p>
          <a:p>
            <a:pPr lvl="0" eaLnBrk="1" hangingPunct="1">
              <a:buFontTx/>
              <a:buChar char="•"/>
            </a:pPr>
            <a:r>
              <a:rPr lang="en-US" sz="900" dirty="0">
                <a:latin typeface="Arial" pitchFamily="34" charset="0"/>
                <a:cs typeface="Arial" panose="020B0604020202020204" pitchFamily="34" charset="0"/>
              </a:rPr>
              <a:t>  The maximum penalty is:  Civil penalty of $50,000 for each violation, &amp; adverse personnel action (i.e., termination). </a:t>
            </a:r>
          </a:p>
          <a:p>
            <a:pPr lvl="0" eaLnBrk="1" hangingPunct="1">
              <a:buFontTx/>
              <a:buChar char="•"/>
            </a:pPr>
            <a:r>
              <a:rPr lang="en-US" sz="900" baseline="0" dirty="0">
                <a:latin typeface="Arial" pitchFamily="34" charset="0"/>
                <a:cs typeface="Arial" panose="020B0604020202020204" pitchFamily="34" charset="0"/>
              </a:rPr>
              <a:t>  </a:t>
            </a:r>
            <a:r>
              <a:rPr lang="en-US" sz="900" dirty="0">
                <a:latin typeface="Arial" pitchFamily="34" charset="0"/>
                <a:cs typeface="Arial" panose="020B0604020202020204" pitchFamily="34" charset="0"/>
              </a:rPr>
              <a:t>In addition, 18 USC 208 prohibits employees from taking official action that affects a company with which they are </a:t>
            </a:r>
            <a:r>
              <a:rPr lang="en-US" sz="900" u="sng" dirty="0">
                <a:latin typeface="Arial" panose="020B0604020202020204" pitchFamily="34" charset="0"/>
                <a:cs typeface="Arial" panose="020B0604020202020204" pitchFamily="34" charset="0"/>
              </a:rPr>
              <a:t>negotiating</a:t>
            </a:r>
            <a:r>
              <a:rPr lang="en-US" sz="900" dirty="0">
                <a:latin typeface="Arial" panose="020B0604020202020204" pitchFamily="34" charset="0"/>
                <a:cs typeface="Arial" panose="020B0604020202020204" pitchFamily="34" charset="0"/>
              </a:rPr>
              <a:t> for employment or have an arrangement concerning prospective employment</a:t>
            </a:r>
            <a:r>
              <a:rPr lang="en-US" sz="900" baseline="0" dirty="0">
                <a:latin typeface="Arial" panose="020B0604020202020204" pitchFamily="34" charset="0"/>
                <a:cs typeface="Arial" panose="020B0604020202020204" pitchFamily="34" charset="0"/>
              </a:rPr>
              <a:t>.</a:t>
            </a:r>
          </a:p>
          <a:p>
            <a:pPr lvl="0" eaLnBrk="1" hangingPunct="1">
              <a:buFontTx/>
              <a:buChar char="•"/>
            </a:pPr>
            <a:r>
              <a:rPr lang="en-US" sz="900" baseline="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In addition, JER 5-301 extends the 208 restrictions to the National Guard and enlisted personnel.</a:t>
            </a:r>
          </a:p>
          <a:p>
            <a:pPr lvl="0" eaLnBrk="1" hangingPunct="1">
              <a:buFontTx/>
              <a:buChar char="•"/>
            </a:pPr>
            <a:r>
              <a:rPr lang="en-US" sz="900" dirty="0">
                <a:latin typeface="Arial" panose="020B0604020202020204" pitchFamily="34" charset="0"/>
                <a:cs typeface="Arial" panose="020B0604020202020204" pitchFamily="34" charset="0"/>
              </a:rPr>
              <a:t>  BASIC Rule:  If you are seeking non-Federal employment (e.g., sending resumes to select employers), you are prohibited from performing Government work on a particular matter that will affect the financial interests of any of your prospective employers.  You must give a written disqualification statement to your supervisor.</a:t>
            </a:r>
          </a:p>
          <a:p>
            <a:pPr lvl="0" eaLnBrk="1" hangingPunct="1">
              <a:buFontTx/>
              <a:buChar char="•"/>
            </a:pPr>
            <a:r>
              <a:rPr lang="en-US" sz="900" dirty="0">
                <a:latin typeface="Arial" panose="020B0604020202020204" pitchFamily="34" charset="0"/>
                <a:cs typeface="Arial" panose="020B0604020202020204" pitchFamily="34" charset="0"/>
              </a:rPr>
              <a:t>  Example:  CPT Joey, a procurement specialist, is doing work as a Government employee on a contract worth $500,000.  The contractor offers her an interview for a job.  Unless Joey turns down the job immediately, she must disqualify or recuse herself in writing and inform her supervisor and ethics official.</a:t>
            </a:r>
          </a:p>
          <a:p>
            <a:pPr eaLnBrk="1" hangingPunct="1">
              <a:lnSpc>
                <a:spcPct val="90000"/>
              </a:lnSpc>
              <a:buClr>
                <a:srgbClr val="000000"/>
              </a:buClr>
            </a:pPr>
            <a:endParaRPr lang="en-US" sz="900" dirty="0">
              <a:latin typeface="Arial" panose="020B0604020202020204" pitchFamily="34" charset="0"/>
              <a:cs typeface="Arial" panose="020B0604020202020204" pitchFamily="34" charset="0"/>
            </a:endParaRPr>
          </a:p>
          <a:p>
            <a:pPr lvl="1" eaLnBrk="1" hangingPunct="1">
              <a:buFontTx/>
              <a:buChar char="•"/>
            </a:pPr>
            <a:endParaRPr lang="en-US" sz="900" dirty="0">
              <a:latin typeface="Arial" panose="020B0604020202020204" pitchFamily="34" charset="0"/>
              <a:cs typeface="Arial" panose="020B0604020202020204" pitchFamily="34" charset="0"/>
            </a:endParaRPr>
          </a:p>
          <a:p>
            <a:pPr eaLnBrk="1" hangingPunct="1"/>
            <a:r>
              <a:rPr lang="en-US" sz="900" u="sng" dirty="0">
                <a:latin typeface="Arial" pitchFamily="34" charset="0"/>
                <a:cs typeface="Arial" panose="020B0604020202020204" pitchFamily="34" charset="0"/>
              </a:rPr>
              <a:t>Background:</a:t>
            </a:r>
          </a:p>
          <a:p>
            <a:pPr eaLnBrk="1" hangingPunct="1">
              <a:buFontTx/>
              <a:buChar char="•"/>
            </a:pPr>
            <a:r>
              <a:rPr lang="en-US" sz="900" dirty="0">
                <a:latin typeface="Arial" pitchFamily="34" charset="0"/>
                <a:cs typeface="Arial" pitchFamily="34" charset="0"/>
              </a:rPr>
              <a:t>  41 U.S.C. </a:t>
            </a:r>
            <a:r>
              <a:rPr lang="en-US" sz="900" dirty="0"/>
              <a:t>§§ </a:t>
            </a:r>
            <a:r>
              <a:rPr lang="en-US" sz="900" dirty="0">
                <a:latin typeface="Arial" pitchFamily="34" charset="0"/>
                <a:cs typeface="Arial" pitchFamily="34" charset="0"/>
              </a:rPr>
              <a:t>2101-2107 </a:t>
            </a:r>
          </a:p>
          <a:p>
            <a:pPr eaLnBrk="1" hangingPunct="1">
              <a:buFontTx/>
              <a:buChar char="•"/>
            </a:pPr>
            <a:r>
              <a:rPr lang="en-US" sz="900" dirty="0">
                <a:latin typeface="Arial" pitchFamily="34" charset="0"/>
                <a:cs typeface="Arial" pitchFamily="34" charset="0"/>
              </a:rPr>
              <a:t> 18 U.S.C. </a:t>
            </a:r>
            <a:r>
              <a:rPr lang="en-US" sz="900" dirty="0"/>
              <a:t>§ </a:t>
            </a:r>
            <a:r>
              <a:rPr lang="en-US" sz="900" dirty="0">
                <a:latin typeface="Arial" pitchFamily="34" charset="0"/>
                <a:cs typeface="Arial" pitchFamily="34" charset="0"/>
              </a:rPr>
              <a:t>208</a:t>
            </a:r>
          </a:p>
          <a:p>
            <a:pPr eaLnBrk="1" hangingPunct="1">
              <a:buFontTx/>
              <a:buChar char="•"/>
            </a:pPr>
            <a:r>
              <a:rPr lang="en-US" sz="900" dirty="0">
                <a:latin typeface="Arial" pitchFamily="34" charset="0"/>
                <a:cs typeface="Arial" pitchFamily="34" charset="0"/>
              </a:rPr>
              <a:t>  5 C.F.R. </a:t>
            </a:r>
            <a:r>
              <a:rPr lang="en-US" sz="900" dirty="0"/>
              <a:t>§ </a:t>
            </a:r>
            <a:r>
              <a:rPr lang="en-US" sz="900" dirty="0">
                <a:latin typeface="Arial" pitchFamily="34" charset="0"/>
                <a:cs typeface="Arial" pitchFamily="34" charset="0"/>
              </a:rPr>
              <a:t>2635.402</a:t>
            </a:r>
          </a:p>
          <a:p>
            <a:pPr lvl="1" eaLnBrk="1" hangingPunct="1">
              <a:lnSpc>
                <a:spcPct val="80000"/>
              </a:lnSpc>
              <a:tabLst>
                <a:tab pos="458252" algn="l"/>
              </a:tabLst>
            </a:pPr>
            <a:endParaRPr lang="en-US" sz="900" b="1" dirty="0">
              <a:latin typeface="Arial" pitchFamily="34" charset="0"/>
              <a:cs typeface="Arial" panose="020B0604020202020204" pitchFamily="34" charset="0"/>
            </a:endParaRPr>
          </a:p>
          <a:p>
            <a:endParaRPr lang="en-US" sz="9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71183" y="8829989"/>
            <a:ext cx="3037628" cy="464820"/>
          </a:xfrm>
          <a:prstGeom prst="rect">
            <a:avLst/>
          </a:prstGeom>
        </p:spPr>
        <p:txBody>
          <a:bodyPr lIns="91650" tIns="45825" rIns="91650" bIns="45825"/>
          <a:lstStyle/>
          <a:p>
            <a:pPr>
              <a:defRPr/>
            </a:pPr>
            <a:fld id="{281B08DB-4F4B-4824-BC07-C5E0E17B3744}" type="slidenum">
              <a:rPr lang="en-US" smtClean="0"/>
              <a:pPr>
                <a:defRPr/>
              </a:pPr>
              <a:t>96</a:t>
            </a:fld>
            <a:endParaRPr lang="en-US" dirty="0"/>
          </a:p>
        </p:txBody>
      </p:sp>
    </p:spTree>
    <p:extLst>
      <p:ext uri="{BB962C8B-B14F-4D97-AF65-F5344CB8AC3E}">
        <p14:creationId xmlns:p14="http://schemas.microsoft.com/office/powerpoint/2010/main" val="330835338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848E3D1E-9435-426B-BB61-C1F5321EEFB4}" type="slidenum">
              <a:rPr lang="en-US" smtClean="0"/>
              <a:pPr/>
              <a:t>97</a:t>
            </a:fld>
            <a:endParaRPr lang="en-US"/>
          </a:p>
        </p:txBody>
      </p:sp>
      <p:sp>
        <p:nvSpPr>
          <p:cNvPr id="247811" name="Rectangle 2"/>
          <p:cNvSpPr>
            <a:spLocks noGrp="1" noRot="1" noChangeAspect="1" noChangeArrowheads="1" noTextEdit="1"/>
          </p:cNvSpPr>
          <p:nvPr>
            <p:ph type="sldImg"/>
          </p:nvPr>
        </p:nvSpPr>
        <p:spPr>
          <a:xfrm>
            <a:off x="342900" y="676275"/>
            <a:ext cx="6248400" cy="3514725"/>
          </a:xfrm>
          <a:ln/>
        </p:spPr>
      </p:sp>
      <p:sp>
        <p:nvSpPr>
          <p:cNvPr id="247812"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marL="58333" lvl="0" eaLnBrk="1" hangingPunct="1">
              <a:buFontTx/>
              <a:buChar char="•"/>
            </a:pPr>
            <a:r>
              <a:rPr lang="en-US" sz="900" dirty="0">
                <a:latin typeface="Arial" pitchFamily="34" charset="0"/>
              </a:rPr>
              <a:t>  Unless an employee says definitely “no” to a unsolicited proposal, then the employee is seeking employment. </a:t>
            </a:r>
          </a:p>
          <a:p>
            <a:pPr marL="58333" lvl="0" eaLnBrk="1" hangingPunct="1">
              <a:buFontTx/>
              <a:buChar char="•"/>
            </a:pPr>
            <a:r>
              <a:rPr lang="en-US" sz="900" dirty="0">
                <a:latin typeface="Arial" pitchFamily="34" charset="0"/>
              </a:rPr>
              <a:t>  5 C.F.R. </a:t>
            </a:r>
            <a:r>
              <a:rPr lang="en-US" sz="900" dirty="0"/>
              <a:t>§ </a:t>
            </a:r>
            <a:r>
              <a:rPr lang="en-US" sz="900" dirty="0">
                <a:latin typeface="Arial" pitchFamily="34" charset="0"/>
              </a:rPr>
              <a:t>635.603(b).  An employee is seeking employment once he has begun seeking employment within the meaning of paragraph (b)(1) of this section and until he is no longer seeking employment within the meaning of paragraph (b)(2) of this section.  (1) An employee has begun seeking employment if he has directly or indirectly: (i) Engaged in negotiations for employment with any person.  For these purposes, as for 18 U.S.C. 208(a), the term negotiations means discussion or communication with another person, or such person's agent or intermediary, mutually conducted with a view toward reaching an agreement regarding possible employment with that person.  The term is not limited to discussions of specific terms and conditions of employment in a specific position; (ii) Made an unsolicited communication to any person, or such person's agent or intermediary, regarding possible employment with that person.  However, the employee has not begun seeking employment if that communication was: (A) For the sole purpose of requesting a job application; or (B) For the purpose of submitting a resume or other employment proposal to a person affected by the performance or nonperformance of the employee's duties only as part of an industry or other discrete class.  The employee will be considered to have begun seeking employment upon receipt of any response indicating an interest in employment discussions; or (iii) Made a response other than rejection to an unsolicited communication from any person, or such person's agent or intermediary, regarding possible employment with that person. </a:t>
            </a:r>
          </a:p>
          <a:p>
            <a:pPr eaLnBrk="1" hangingPunct="1"/>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5 C.F.R. </a:t>
            </a:r>
            <a:r>
              <a:rPr lang="en-US" sz="900" dirty="0"/>
              <a:t>§ </a:t>
            </a:r>
            <a:r>
              <a:rPr lang="en-US" sz="900" dirty="0">
                <a:latin typeface="Arial" pitchFamily="34" charset="0"/>
              </a:rPr>
              <a:t>2635.603(b)</a:t>
            </a:r>
          </a:p>
        </p:txBody>
      </p:sp>
    </p:spTree>
    <p:extLst>
      <p:ext uri="{BB962C8B-B14F-4D97-AF65-F5344CB8AC3E}">
        <p14:creationId xmlns:p14="http://schemas.microsoft.com/office/powerpoint/2010/main" val="34792743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A67C05DA-4350-4664-9E4D-6E493D57259E}" type="slidenum">
              <a:rPr lang="en-US" smtClean="0"/>
              <a:pPr/>
              <a:t>98</a:t>
            </a:fld>
            <a:endParaRPr lang="en-US"/>
          </a:p>
        </p:txBody>
      </p:sp>
      <p:sp>
        <p:nvSpPr>
          <p:cNvPr id="248835" name="Rectangle 2"/>
          <p:cNvSpPr>
            <a:spLocks noGrp="1" noRot="1" noChangeAspect="1" noChangeArrowheads="1" noTextEdit="1"/>
          </p:cNvSpPr>
          <p:nvPr>
            <p:ph type="sldImg"/>
          </p:nvPr>
        </p:nvSpPr>
        <p:spPr>
          <a:xfrm>
            <a:off x="342900" y="676275"/>
            <a:ext cx="6248400" cy="3514725"/>
          </a:xfrm>
          <a:ln/>
        </p:spPr>
      </p:sp>
      <p:sp>
        <p:nvSpPr>
          <p:cNvPr id="248836" name="Rectangle 3"/>
          <p:cNvSpPr>
            <a:spLocks noGrp="1" noChangeArrowheads="1"/>
          </p:cNvSpPr>
          <p:nvPr>
            <p:ph type="body" idx="1"/>
          </p:nvPr>
        </p:nvSpPr>
        <p:spPr>
          <a:noFill/>
          <a:ln/>
        </p:spPr>
        <p:txBody>
          <a:bodyPr/>
          <a:lstStyle/>
          <a:p>
            <a:pPr eaLnBrk="1" hangingPunct="1">
              <a:buFontTx/>
              <a:buNone/>
            </a:pPr>
            <a:r>
              <a:rPr lang="en-US" sz="900" b="1" dirty="0">
                <a:latin typeface="Arial" pitchFamily="34" charset="0"/>
              </a:rPr>
              <a:t>Instructor Comments:</a:t>
            </a:r>
          </a:p>
          <a:p>
            <a:pPr lvl="0" eaLnBrk="1" hangingPunct="1">
              <a:buFontTx/>
              <a:buChar char="•"/>
            </a:pPr>
            <a:r>
              <a:rPr lang="en-US" sz="900" dirty="0">
                <a:latin typeface="Arial" pitchFamily="34" charset="0"/>
              </a:rPr>
              <a:t>  5 C.F.R. </a:t>
            </a:r>
            <a:r>
              <a:rPr lang="en-US" sz="900" dirty="0"/>
              <a:t>§ </a:t>
            </a:r>
            <a:r>
              <a:rPr lang="en-US" sz="900" dirty="0">
                <a:latin typeface="Arial" pitchFamily="34" charset="0"/>
              </a:rPr>
              <a:t>2635.603(b)(2).  An employee is no longer seeking employment when:  (i) The employee or the prospective employer rejects the possibility of employment and all discussions of possible employment have terminated; or (ii) Two months have transpired after the employee's dispatch of an unsolicited resume or employment proposal, provided the employee has received no indication of interest in employment discussions from the prospective employer.  </a:t>
            </a:r>
          </a:p>
          <a:p>
            <a:pPr lvl="0" eaLnBrk="1" hangingPunct="1">
              <a:buFontTx/>
              <a:buChar char="•"/>
            </a:pPr>
            <a:r>
              <a:rPr lang="en-US" sz="900" dirty="0">
                <a:latin typeface="Arial" pitchFamily="34" charset="0"/>
              </a:rPr>
              <a:t>  5 C.F.R. </a:t>
            </a:r>
            <a:r>
              <a:rPr lang="en-US" sz="900" dirty="0"/>
              <a:t>§ </a:t>
            </a:r>
            <a:r>
              <a:rPr lang="en-US" sz="900" dirty="0">
                <a:latin typeface="Arial" pitchFamily="34" charset="0"/>
              </a:rPr>
              <a:t>2635.603(b)(3) For purposes of this definition, a response that defers discussions until the foreseeable future does not constitute rejection of an unsolicited employment overture, proposal, or resume nor rejection of a prospective employment possibility. </a:t>
            </a:r>
          </a:p>
          <a:p>
            <a:pPr lvl="1" eaLnBrk="1" hangingPunct="1">
              <a:buFontTx/>
              <a:buChar char="•"/>
            </a:pPr>
            <a:endParaRPr lang="en-US" sz="900" dirty="0">
              <a:latin typeface="Arial" pitchFamily="34" charset="0"/>
            </a:endParaRPr>
          </a:p>
          <a:p>
            <a:pPr eaLnBrk="1" hangingPunct="1"/>
            <a:r>
              <a:rPr lang="en-US" sz="900" u="sng" dirty="0">
                <a:latin typeface="Arial" pitchFamily="34" charset="0"/>
              </a:rPr>
              <a:t>Background:</a:t>
            </a:r>
          </a:p>
          <a:p>
            <a:pPr eaLnBrk="1" hangingPunct="1">
              <a:buFontTx/>
              <a:buChar char="•"/>
            </a:pPr>
            <a:r>
              <a:rPr lang="en-US" sz="900" dirty="0">
                <a:latin typeface="Arial" pitchFamily="34" charset="0"/>
              </a:rPr>
              <a:t>  5 C.F.R. </a:t>
            </a:r>
            <a:r>
              <a:rPr lang="en-US" sz="900" dirty="0"/>
              <a:t>§ </a:t>
            </a:r>
            <a:r>
              <a:rPr lang="en-US" sz="900" dirty="0">
                <a:latin typeface="Arial" pitchFamily="34" charset="0"/>
              </a:rPr>
              <a:t>2635.603(b)</a:t>
            </a:r>
          </a:p>
          <a:p>
            <a:pPr eaLnBrk="1" hangingPunct="1"/>
            <a:endParaRPr lang="en-US" sz="900" dirty="0">
              <a:latin typeface="Arial" pitchFamily="34" charset="0"/>
            </a:endParaRPr>
          </a:p>
        </p:txBody>
      </p:sp>
    </p:spTree>
    <p:extLst>
      <p:ext uri="{BB962C8B-B14F-4D97-AF65-F5344CB8AC3E}">
        <p14:creationId xmlns:p14="http://schemas.microsoft.com/office/powerpoint/2010/main" val="109686593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xfrm>
            <a:off x="3971183" y="8829989"/>
            <a:ext cx="3037628" cy="464820"/>
          </a:xfrm>
          <a:prstGeom prst="rect">
            <a:avLst/>
          </a:prstGeom>
          <a:noFill/>
        </p:spPr>
        <p:txBody>
          <a:bodyPr lIns="91650" tIns="45825" rIns="91650" bIns="45825"/>
          <a:lstStyle/>
          <a:p>
            <a:fld id="{8AA72577-4F02-43FF-B0EC-F6191BECC00B}" type="slidenum">
              <a:rPr lang="en-US" smtClean="0"/>
              <a:pPr/>
              <a:t>100</a:t>
            </a:fld>
            <a:endParaRPr lang="en-US"/>
          </a:p>
        </p:txBody>
      </p:sp>
      <p:sp>
        <p:nvSpPr>
          <p:cNvPr id="249859" name="Rectangle 2"/>
          <p:cNvSpPr>
            <a:spLocks noGrp="1" noRot="1" noChangeAspect="1" noChangeArrowheads="1" noTextEdit="1"/>
          </p:cNvSpPr>
          <p:nvPr>
            <p:ph type="sldImg"/>
          </p:nvPr>
        </p:nvSpPr>
        <p:spPr>
          <a:xfrm>
            <a:off x="342900" y="676275"/>
            <a:ext cx="6248400" cy="3514725"/>
          </a:xfrm>
          <a:ln/>
        </p:spPr>
      </p:sp>
      <p:sp>
        <p:nvSpPr>
          <p:cNvPr id="249860" name="Rectangle 3"/>
          <p:cNvSpPr>
            <a:spLocks noGrp="1" noChangeArrowheads="1"/>
          </p:cNvSpPr>
          <p:nvPr>
            <p:ph type="body" idx="1"/>
          </p:nvPr>
        </p:nvSpPr>
        <p:spPr>
          <a:noFill/>
          <a:ln/>
        </p:spPr>
        <p:txBody>
          <a:bodyPr/>
          <a:lstStyle/>
          <a:p>
            <a:pPr eaLnBrk="1" hangingPunct="1">
              <a:lnSpc>
                <a:spcPct val="90000"/>
              </a:lnSpc>
              <a:buFontTx/>
              <a:buNone/>
            </a:pPr>
            <a:r>
              <a:rPr lang="en-US" sz="900" b="1" dirty="0">
                <a:latin typeface="Arial" pitchFamily="34" charset="0"/>
              </a:rPr>
              <a:t>Instructor Comments:</a:t>
            </a:r>
          </a:p>
          <a:p>
            <a:pPr lvl="0" eaLnBrk="1" hangingPunct="1">
              <a:lnSpc>
                <a:spcPct val="90000"/>
              </a:lnSpc>
              <a:buFontTx/>
              <a:buChar char="•"/>
            </a:pPr>
            <a:r>
              <a:rPr lang="en-US" sz="900" dirty="0">
                <a:latin typeface="Arial" pitchFamily="34" charset="0"/>
              </a:rPr>
              <a:t>Disqualification From Matter Effecting Prospective Employers.  A DoD employee who is required, in accordance with 5 C.F.R. 2635.604(a) to disqualify himself from participation in a particular matter to which he has been assigned shall, notwithstanding the guidance in 5 C.F.R. 2635.604(b) and (c) provide written notice of disqualification to his supervisor upon determining that he will not participate in the matter.</a:t>
            </a:r>
          </a:p>
          <a:p>
            <a:pPr lvl="0" eaLnBrk="1" hangingPunct="1">
              <a:lnSpc>
                <a:spcPct val="90000"/>
              </a:lnSpc>
              <a:buFontTx/>
              <a:buChar char="•"/>
            </a:pPr>
            <a:r>
              <a:rPr lang="en-US" sz="900" dirty="0">
                <a:latin typeface="Arial" pitchFamily="34" charset="0"/>
              </a:rPr>
              <a:t>  5 C.F.R. </a:t>
            </a:r>
            <a:r>
              <a:rPr lang="en-US" sz="900" dirty="0"/>
              <a:t>§ </a:t>
            </a:r>
            <a:r>
              <a:rPr lang="en-US" sz="900" dirty="0">
                <a:latin typeface="Arial" pitchFamily="34" charset="0"/>
              </a:rPr>
              <a:t>2635.604:  Recusal while seeking employment.</a:t>
            </a:r>
            <a:r>
              <a:rPr lang="en-US" sz="900" baseline="0" dirty="0">
                <a:latin typeface="Arial" pitchFamily="34" charset="0"/>
              </a:rPr>
              <a:t> </a:t>
            </a:r>
            <a:r>
              <a:rPr lang="en-US" dirty="0"/>
              <a:t>(a) Obligation to recuse.</a:t>
            </a:r>
            <a:r>
              <a:rPr lang="en-US" baseline="0" dirty="0"/>
              <a:t>  </a:t>
            </a:r>
            <a:r>
              <a:rPr lang="en-US" dirty="0"/>
              <a:t>(1) Except as provided in paragraph (a)(2) of this section or where the employee's participation has been authorized in accordance with § 2635.605, the employee may not participate personally and substantially in a particular matter that, to the employee's knowledge, has a direct and predictable effect on the financial interests of a prospective employer with whom the employee is seeking employment within the meaning of § 2635.603(b).  Recusal is accomplished by not participating in the particular matter.  (2) The employee may participate in a particular matter under paragraph (a)(1) of this section when:</a:t>
            </a:r>
            <a:r>
              <a:rPr lang="en-US" baseline="0" dirty="0"/>
              <a:t>  </a:t>
            </a:r>
            <a:r>
              <a:rPr lang="en-US" dirty="0"/>
              <a:t>(i) The employee's only communication with the prospective employer in connection with the search for employment is the submission of an unsolicited resume or other employment proposal;</a:t>
            </a:r>
            <a:r>
              <a:rPr lang="en-US" baseline="0" dirty="0"/>
              <a:t> </a:t>
            </a:r>
            <a:r>
              <a:rPr lang="en-US" dirty="0"/>
              <a:t>(ii) The prospective employer has not responded to the employee's unsolicited communication with a response indicating an interest in employment discussions; and</a:t>
            </a:r>
            <a:r>
              <a:rPr lang="en-US" baseline="0" dirty="0"/>
              <a:t> </a:t>
            </a:r>
            <a:r>
              <a:rPr lang="en-US" dirty="0"/>
              <a:t>(iii) The matter is not a particular matter involving specific parties.  (b) Notification.  An employee who becomes aware of the need to recuse from participation in a particular matter to which the employee has been assigned must take whatever steps are necessary to ensure that the employee does not participate in the matter.  Appropriate oral or written notification of the employee's recusal may be made to an agency ethics official, coworkers, or a supervisor to document and help effectuate the employee's recusal.  Public filers must comply with additional notification requirements set forth in § 2635.607.</a:t>
            </a:r>
            <a:r>
              <a:rPr lang="en-US" baseline="0" dirty="0"/>
              <a:t>  </a:t>
            </a:r>
            <a:r>
              <a:rPr lang="en-US" dirty="0"/>
              <a:t>(c) Documentation.  An employee, other than a public filer, need not file a written recusal statement unless the employee is required by part 2634 of this chapter to file written evidence of compliance with an ethics agreement with the Office of Government Ethics or a designated agency ethics official, or is specifically directed by an agency ethics official or the person responsible for the employee's assignment to file a written recusal statement.  However, it is often prudent for an employee to create a record of his or her actions by providing written notice to an agency ethics official, a supervisor, or other appropriate official. Public filers must comply with the documentation requirements set forth in § 2635.607.</a:t>
            </a:r>
            <a:endParaRPr lang="en-US" sz="900" dirty="0">
              <a:latin typeface="Arial" pitchFamily="34" charset="0"/>
            </a:endParaRPr>
          </a:p>
          <a:p>
            <a:pPr eaLnBrk="1" hangingPunct="1">
              <a:lnSpc>
                <a:spcPct val="90000"/>
              </a:lnSpc>
            </a:pPr>
            <a:endParaRPr lang="en-US" sz="900" dirty="0">
              <a:latin typeface="Arial" pitchFamily="34" charset="0"/>
            </a:endParaRPr>
          </a:p>
          <a:p>
            <a:pPr eaLnBrk="1" hangingPunct="1">
              <a:lnSpc>
                <a:spcPct val="90000"/>
              </a:lnSpc>
            </a:pPr>
            <a:r>
              <a:rPr lang="en-US" sz="900" u="sng" dirty="0">
                <a:latin typeface="Arial" pitchFamily="34" charset="0"/>
              </a:rPr>
              <a:t>Background:</a:t>
            </a:r>
          </a:p>
          <a:p>
            <a:pPr eaLnBrk="1" hangingPunct="1">
              <a:lnSpc>
                <a:spcPct val="90000"/>
              </a:lnSpc>
              <a:buFontTx/>
              <a:buChar char="•"/>
            </a:pPr>
            <a:r>
              <a:rPr lang="en-US" sz="900" dirty="0">
                <a:latin typeface="Arial" pitchFamily="34" charset="0"/>
                <a:cs typeface="Arial" pitchFamily="34" charset="0"/>
              </a:rPr>
              <a:t>5 C.F.R.</a:t>
            </a:r>
            <a:r>
              <a:rPr lang="en-US" sz="900" dirty="0"/>
              <a:t> §</a:t>
            </a:r>
            <a:r>
              <a:rPr lang="en-US" sz="900" dirty="0">
                <a:latin typeface="Arial" pitchFamily="34" charset="0"/>
                <a:cs typeface="Arial" pitchFamily="34" charset="0"/>
              </a:rPr>
              <a:t> 2635.604</a:t>
            </a:r>
          </a:p>
          <a:p>
            <a:pPr eaLnBrk="1" hangingPunct="1">
              <a:lnSpc>
                <a:spcPct val="90000"/>
              </a:lnSpc>
              <a:buFontTx/>
              <a:buChar char="•"/>
            </a:pPr>
            <a:r>
              <a:rPr lang="en-US" sz="900" dirty="0">
                <a:latin typeface="Arial" pitchFamily="34" charset="0"/>
                <a:cs typeface="Arial" pitchFamily="34" charset="0"/>
              </a:rPr>
              <a:t>JER 2-200c</a:t>
            </a:r>
          </a:p>
        </p:txBody>
      </p:sp>
    </p:spTree>
    <p:extLst>
      <p:ext uri="{BB962C8B-B14F-4D97-AF65-F5344CB8AC3E}">
        <p14:creationId xmlns:p14="http://schemas.microsoft.com/office/powerpoint/2010/main" val="364994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7419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126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smtClean="0"/>
              <a:t>11/1/2024</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87482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Current as of 14 May 2014</a:t>
            </a:r>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a:lstStyle>
            <a:lvl1pPr>
              <a:defRPr/>
            </a:lvl1pPr>
          </a:lstStyle>
          <a:p>
            <a:pPr>
              <a:defRPr/>
            </a:pPr>
            <a:fld id="{88EDD596-5ADB-4C58-9793-C416C4D0F14A}" type="slidenum">
              <a:rPr lang="en-US"/>
              <a:pPr>
                <a:defRPr/>
              </a:pPr>
              <a:t>‹#›</a:t>
            </a:fld>
            <a:endParaRPr lang="en-US" dirty="0"/>
          </a:p>
        </p:txBody>
      </p:sp>
    </p:spTree>
    <p:extLst>
      <p:ext uri="{BB962C8B-B14F-4D97-AF65-F5344CB8AC3E}">
        <p14:creationId xmlns:p14="http://schemas.microsoft.com/office/powerpoint/2010/main" val="2688450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Current as of 14 May 2014</a:t>
            </a:r>
          </a:p>
        </p:txBody>
      </p:sp>
      <p:sp>
        <p:nvSpPr>
          <p:cNvPr id="8" name="Rectangle 6"/>
          <p:cNvSpPr>
            <a:spLocks noGrp="1" noChangeArrowheads="1"/>
          </p:cNvSpPr>
          <p:nvPr>
            <p:ph type="sldNum" sz="quarter" idx="12"/>
          </p:nvPr>
        </p:nvSpPr>
        <p:spPr>
          <a:xfrm>
            <a:off x="8737600" y="6245225"/>
            <a:ext cx="2844800" cy="476250"/>
          </a:xfrm>
          <a:prstGeom prst="rect">
            <a:avLst/>
          </a:prstGeom>
        </p:spPr>
        <p:txBody>
          <a:bodyPr/>
          <a:lstStyle>
            <a:lvl1pPr>
              <a:defRPr/>
            </a:lvl1pPr>
          </a:lstStyle>
          <a:p>
            <a:pPr>
              <a:defRPr/>
            </a:pPr>
            <a:fld id="{35E7017E-1B6C-4EE3-A4E2-F6637CC50609}" type="slidenum">
              <a:rPr lang="en-US"/>
              <a:pPr>
                <a:defRPr/>
              </a:pPr>
              <a:t>‹#›</a:t>
            </a:fld>
            <a:endParaRPr lang="en-US" dirty="0"/>
          </a:p>
        </p:txBody>
      </p:sp>
    </p:spTree>
    <p:extLst>
      <p:ext uri="{BB962C8B-B14F-4D97-AF65-F5344CB8AC3E}">
        <p14:creationId xmlns:p14="http://schemas.microsoft.com/office/powerpoint/2010/main" val="4020075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8344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smtClean="0"/>
              <a:pPr/>
              <a:t>11/1/2024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879472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2133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6172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2951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04371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57042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2394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11/1/2024</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
        <p:nvSpPr>
          <p:cNvPr id="8" name="TextBox 7"/>
          <p:cNvSpPr txBox="1"/>
          <p:nvPr userDrawn="1"/>
        </p:nvSpPr>
        <p:spPr>
          <a:xfrm>
            <a:off x="508000" y="5638800"/>
            <a:ext cx="4775200" cy="369332"/>
          </a:xfrm>
          <a:prstGeom prst="rect">
            <a:avLst/>
          </a:prstGeom>
          <a:noFill/>
        </p:spPr>
        <p:txBody>
          <a:bodyPr wrap="square" rtlCol="0">
            <a:spAutoFit/>
          </a:bodyPr>
          <a:lstStyle/>
          <a:p>
            <a:endParaRPr lang="en-US" sz="1800" dirty="0"/>
          </a:p>
        </p:txBody>
      </p:sp>
      <p:sp>
        <p:nvSpPr>
          <p:cNvPr id="9" name="TextBox 8"/>
          <p:cNvSpPr txBox="1"/>
          <p:nvPr userDrawn="1"/>
        </p:nvSpPr>
        <p:spPr>
          <a:xfrm>
            <a:off x="203200" y="6611779"/>
            <a:ext cx="4165600" cy="553998"/>
          </a:xfrm>
          <a:prstGeom prst="rect">
            <a:avLst/>
          </a:prstGeom>
          <a:noFill/>
        </p:spPr>
        <p:txBody>
          <a:bodyPr wrap="square" rtlCol="0">
            <a:spAutoFit/>
          </a:bodyPr>
          <a:lstStyle/>
          <a:p>
            <a:r>
              <a:rPr lang="en-US" sz="1000" dirty="0"/>
              <a:t>Current as of 28 October 2024</a:t>
            </a:r>
            <a:endParaRPr lang="en-US" sz="1000" baseline="0" dirty="0"/>
          </a:p>
          <a:p>
            <a:endParaRPr lang="en-US" sz="1000" baseline="0" dirty="0"/>
          </a:p>
          <a:p>
            <a:endParaRPr lang="en-US" sz="1000" dirty="0"/>
          </a:p>
        </p:txBody>
      </p:sp>
    </p:spTree>
    <p:extLst>
      <p:ext uri="{BB962C8B-B14F-4D97-AF65-F5344CB8AC3E}">
        <p14:creationId xmlns:p14="http://schemas.microsoft.com/office/powerpoint/2010/main" val="614736815"/>
      </p:ext>
    </p:extLst>
  </p:cSld>
  <p:clrMap bg1="dk1" tx1="lt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20.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9700" y="2457450"/>
            <a:ext cx="6858000" cy="1557338"/>
          </a:xfrm>
        </p:spPr>
        <p:txBody>
          <a:bodyPr>
            <a:normAutofit fontScale="90000"/>
          </a:bodyPr>
          <a:lstStyle/>
          <a:p>
            <a:pPr>
              <a:defRPr/>
            </a:pPr>
            <a:r>
              <a:rPr lang="en-US" dirty="0"/>
              <a:t>Army STANDARD TRAINING PACKAGE</a:t>
            </a:r>
            <a:br>
              <a:rPr lang="en-US" dirty="0"/>
            </a:br>
            <a:endParaRPr lang="en-US" sz="2325"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050" y="2571750"/>
            <a:ext cx="951548" cy="951548"/>
          </a:xfrm>
          <a:prstGeom prst="rect">
            <a:avLst/>
          </a:prstGeom>
        </p:spPr>
      </p:pic>
    </p:spTree>
    <p:extLst>
      <p:ext uri="{BB962C8B-B14F-4D97-AF65-F5344CB8AC3E}">
        <p14:creationId xmlns:p14="http://schemas.microsoft.com/office/powerpoint/2010/main" val="386825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09800" y="533400"/>
            <a:ext cx="8686800" cy="1143000"/>
          </a:xfrm>
        </p:spPr>
        <p:txBody>
          <a:bodyPr/>
          <a:lstStyle/>
          <a:p>
            <a:pPr eaLnBrk="1" hangingPunct="1">
              <a:buClr>
                <a:srgbClr val="000000"/>
              </a:buClr>
            </a:pPr>
            <a:r>
              <a:rPr lang="en-US" dirty="0">
                <a:solidFill>
                  <a:srgbClr val="003366"/>
                </a:solidFill>
              </a:rPr>
              <a:t>Use Of Government Resources</a:t>
            </a:r>
          </a:p>
        </p:txBody>
      </p:sp>
      <p:sp>
        <p:nvSpPr>
          <p:cNvPr id="25603" name="Rectangle 3"/>
          <p:cNvSpPr>
            <a:spLocks noGrp="1" noChangeArrowheads="1"/>
          </p:cNvSpPr>
          <p:nvPr>
            <p:ph idx="1"/>
          </p:nvPr>
        </p:nvSpPr>
        <p:spPr>
          <a:xfrm>
            <a:off x="990600" y="1981200"/>
            <a:ext cx="9220200" cy="3962400"/>
          </a:xfrm>
        </p:spPr>
        <p:txBody>
          <a:bodyPr>
            <a:normAutofit/>
          </a:bodyPr>
          <a:lstStyle/>
          <a:p>
            <a:pPr marL="0" indent="0">
              <a:buClr>
                <a:srgbClr val="000000"/>
              </a:buClr>
              <a:buNone/>
            </a:pPr>
            <a:r>
              <a:rPr lang="en-US" b="1" dirty="0"/>
              <a:t>Rule:</a:t>
            </a:r>
            <a:r>
              <a:rPr lang="en-US" dirty="0"/>
              <a:t> DoD Personnel may use Federal Government resources, including personnel, equipment, and property, for official purposes only, except as otherwise permitted in the JER or other applicable authority.</a:t>
            </a:r>
          </a:p>
          <a:p>
            <a:pPr marL="0" indent="0" eaLnBrk="1" hangingPunct="1">
              <a:buClr>
                <a:srgbClr val="000000"/>
              </a:buClr>
              <a:buNone/>
            </a:pPr>
            <a:r>
              <a:rPr lang="en-US" dirty="0"/>
              <a:t>Government property includes:</a:t>
            </a:r>
          </a:p>
          <a:p>
            <a:r>
              <a:rPr lang="en-US" dirty="0">
                <a:cs typeface="Times New Roman" panose="02020603050405020304" pitchFamily="18" charset="0"/>
              </a:rPr>
              <a:t>Real property, computers, government vehicles, phones, scanners, copy machines, office supplies</a:t>
            </a:r>
          </a:p>
          <a:p>
            <a:r>
              <a:rPr lang="en-US" dirty="0">
                <a:cs typeface="Times New Roman" panose="02020603050405020304" pitchFamily="18" charset="0"/>
              </a:rPr>
              <a:t>Services of contractor personnel, internet service, email address</a:t>
            </a:r>
          </a:p>
          <a:p>
            <a:r>
              <a:rPr lang="en-US" dirty="0">
                <a:cs typeface="Times New Roman" panose="02020603050405020304" pitchFamily="18" charset="0"/>
              </a:rPr>
              <a:t>Limited personal use allowed under certain circumstances.</a:t>
            </a:r>
          </a:p>
          <a:p>
            <a:pPr marL="0" indent="0" eaLnBrk="1" hangingPunct="1">
              <a:buClr>
                <a:srgbClr val="000000"/>
              </a:buClr>
              <a:buNone/>
            </a:pPr>
            <a:endParaRPr lang="en-US" dirty="0"/>
          </a:p>
          <a:p>
            <a:pPr lvl="1" eaLnBrk="1" hangingPunct="1">
              <a:buClr>
                <a:srgbClr val="000000"/>
              </a:buClr>
              <a:buFontTx/>
              <a:buNone/>
            </a:pPr>
            <a:endParaRPr lang="en-US" dirty="0">
              <a:solidFill>
                <a:srgbClr val="000000"/>
              </a:solidFill>
            </a:endParaRPr>
          </a:p>
        </p:txBody>
      </p:sp>
      <p:pic>
        <p:nvPicPr>
          <p:cNvPr id="25604" name="Picture 5" descr="bs00823_"/>
          <p:cNvPicPr>
            <a:picLocks noChangeAspect="1" noChangeArrowheads="1"/>
          </p:cNvPicPr>
          <p:nvPr/>
        </p:nvPicPr>
        <p:blipFill>
          <a:blip r:embed="rId3" cstate="screen"/>
          <a:srcRect/>
          <a:stretch>
            <a:fillRect/>
          </a:stretch>
        </p:blipFill>
        <p:spPr bwMode="auto">
          <a:xfrm>
            <a:off x="9144000" y="4267200"/>
            <a:ext cx="2776538" cy="2365375"/>
          </a:xfrm>
          <a:prstGeom prst="rect">
            <a:avLst/>
          </a:prstGeom>
          <a:noFill/>
          <a:ln w="9525">
            <a:noFill/>
            <a:miter lim="800000"/>
            <a:headEnd/>
            <a:tailEnd/>
          </a:ln>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971800" y="228600"/>
            <a:ext cx="6781800" cy="1143000"/>
          </a:xfrm>
        </p:spPr>
        <p:txBody>
          <a:bodyPr/>
          <a:lstStyle/>
          <a:p>
            <a:pPr eaLnBrk="1" hangingPunct="1">
              <a:buClr>
                <a:srgbClr val="000000"/>
              </a:buClr>
            </a:pPr>
            <a:r>
              <a:rPr lang="en-US" dirty="0"/>
              <a:t>Disqualification</a:t>
            </a:r>
          </a:p>
        </p:txBody>
      </p:sp>
      <p:sp>
        <p:nvSpPr>
          <p:cNvPr id="115715" name="Rectangle 3"/>
          <p:cNvSpPr>
            <a:spLocks noGrp="1" noChangeArrowheads="1"/>
          </p:cNvSpPr>
          <p:nvPr>
            <p:ph idx="1"/>
          </p:nvPr>
        </p:nvSpPr>
        <p:spPr>
          <a:xfrm>
            <a:off x="1981200" y="1935164"/>
            <a:ext cx="7391400" cy="4530725"/>
          </a:xfrm>
        </p:spPr>
        <p:txBody>
          <a:bodyPr/>
          <a:lstStyle/>
          <a:p>
            <a:pPr eaLnBrk="1" hangingPunct="1">
              <a:buClr>
                <a:srgbClr val="000000"/>
              </a:buClr>
              <a:buFontTx/>
              <a:buNone/>
            </a:pPr>
            <a:r>
              <a:rPr lang="en-US" sz="2400" dirty="0"/>
              <a:t>To avoid violation:</a:t>
            </a:r>
          </a:p>
          <a:p>
            <a:pPr lvl="1" eaLnBrk="1" hangingPunct="1">
              <a:buClr>
                <a:srgbClr val="000000"/>
              </a:buClr>
            </a:pPr>
            <a:r>
              <a:rPr lang="en-US" sz="2400" u="sng" dirty="0"/>
              <a:t>Take no action</a:t>
            </a:r>
          </a:p>
          <a:p>
            <a:pPr lvl="1" eaLnBrk="1" hangingPunct="1">
              <a:buClr>
                <a:srgbClr val="000000"/>
              </a:buClr>
            </a:pPr>
            <a:r>
              <a:rPr lang="en-US" sz="2400" u="sng" dirty="0"/>
              <a:t>Written notice</a:t>
            </a:r>
            <a:r>
              <a:rPr lang="en-US" sz="2400" dirty="0"/>
              <a:t> to supervisor (JER 2-204)</a:t>
            </a:r>
          </a:p>
          <a:p>
            <a:pPr lvl="1" eaLnBrk="1" hangingPunct="1">
              <a:buClr>
                <a:srgbClr val="000000"/>
              </a:buClr>
            </a:pPr>
            <a:r>
              <a:rPr lang="en-US" sz="2400" dirty="0"/>
              <a:t>Supervisor response:</a:t>
            </a:r>
          </a:p>
          <a:p>
            <a:pPr lvl="2" eaLnBrk="1" hangingPunct="1">
              <a:buClr>
                <a:srgbClr val="000000"/>
              </a:buClr>
            </a:pPr>
            <a:r>
              <a:rPr lang="en-US" sz="2400" dirty="0"/>
              <a:t>Written </a:t>
            </a:r>
          </a:p>
          <a:p>
            <a:pPr lvl="2" eaLnBrk="1" hangingPunct="1">
              <a:buClr>
                <a:srgbClr val="000000"/>
              </a:buClr>
            </a:pPr>
            <a:r>
              <a:rPr lang="en-US" sz="2400" dirty="0"/>
              <a:t>Recusal </a:t>
            </a:r>
          </a:p>
          <a:p>
            <a:pPr lvl="2" eaLnBrk="1" hangingPunct="1">
              <a:buClr>
                <a:srgbClr val="000000"/>
              </a:buClr>
            </a:pPr>
            <a:r>
              <a:rPr lang="en-US" sz="2400" dirty="0"/>
              <a:t>Copy to Ethics Official &amp; subordinates</a:t>
            </a:r>
            <a:endParaRPr lang="en-US" sz="1600" dirty="0"/>
          </a:p>
          <a:p>
            <a:pPr lvl="1" eaLnBrk="1" hangingPunct="1">
              <a:buClr>
                <a:srgbClr val="000000"/>
              </a:buClr>
            </a:pPr>
            <a:endParaRPr lang="en-US" dirty="0"/>
          </a:p>
          <a:p>
            <a:pPr eaLnBrk="1" hangingPunct="1">
              <a:buClr>
                <a:srgbClr val="000000"/>
              </a:buClr>
            </a:pPr>
            <a:endParaRPr lang="en-US" dirty="0">
              <a:solidFill>
                <a:srgbClr val="000000"/>
              </a:solidFill>
            </a:endParaRPr>
          </a:p>
        </p:txBody>
      </p:sp>
      <p:pic>
        <p:nvPicPr>
          <p:cNvPr id="115716" name="Picture 4" descr="MCPE01798A0000[1]"/>
          <p:cNvPicPr>
            <a:picLocks noChangeAspect="1" noChangeArrowheads="1"/>
          </p:cNvPicPr>
          <p:nvPr/>
        </p:nvPicPr>
        <p:blipFill>
          <a:blip r:embed="rId3" cstate="screen"/>
          <a:srcRect/>
          <a:stretch>
            <a:fillRect/>
          </a:stretch>
        </p:blipFill>
        <p:spPr bwMode="auto">
          <a:xfrm>
            <a:off x="8199438" y="1935164"/>
            <a:ext cx="1325562" cy="1951037"/>
          </a:xfrm>
          <a:prstGeom prst="rect">
            <a:avLst/>
          </a:prstGeom>
          <a:noFill/>
          <a:ln w="9525">
            <a:noFill/>
            <a:miter lim="800000"/>
            <a:headEnd/>
            <a:tailEnd/>
          </a:ln>
        </p:spPr>
      </p:pic>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981200" y="486156"/>
            <a:ext cx="8229600" cy="1143000"/>
          </a:xfrm>
        </p:spPr>
        <p:txBody>
          <a:bodyPr/>
          <a:lstStyle/>
          <a:p>
            <a:pPr eaLnBrk="1" hangingPunct="1"/>
            <a:r>
              <a:rPr lang="en-US" dirty="0"/>
              <a:t>Seeking Employment</a:t>
            </a:r>
            <a:br>
              <a:rPr lang="en-US" dirty="0"/>
            </a:br>
            <a:r>
              <a:rPr lang="en-US" dirty="0"/>
              <a:t>Outside the Government</a:t>
            </a:r>
          </a:p>
        </p:txBody>
      </p:sp>
      <p:sp>
        <p:nvSpPr>
          <p:cNvPr id="116739" name="Rectangle 3"/>
          <p:cNvSpPr>
            <a:spLocks noGrp="1" noChangeArrowheads="1"/>
          </p:cNvSpPr>
          <p:nvPr>
            <p:ph type="body" sz="half" idx="1"/>
          </p:nvPr>
        </p:nvSpPr>
        <p:spPr>
          <a:xfrm>
            <a:off x="2057400" y="2133600"/>
            <a:ext cx="4038600" cy="4525962"/>
          </a:xfrm>
        </p:spPr>
        <p:txBody>
          <a:bodyPr>
            <a:normAutofit lnSpcReduction="10000"/>
          </a:bodyPr>
          <a:lstStyle/>
          <a:p>
            <a:pPr eaLnBrk="1" hangingPunct="1">
              <a:lnSpc>
                <a:spcPct val="90000"/>
              </a:lnSpc>
              <a:buFontTx/>
              <a:buNone/>
            </a:pPr>
            <a:r>
              <a:rPr lang="en-US" sz="2400" dirty="0">
                <a:ea typeface="Times New Roman" pitchFamily="18" charset="0"/>
                <a:cs typeface="CG Times" pitchFamily="18" charset="0"/>
              </a:rPr>
              <a:t>SCENARIO: Until 13 months ago, you were in charge of a maintenance program supported by a $30 million contract for helicopter blades from the Whirly Company.  </a:t>
            </a:r>
          </a:p>
          <a:p>
            <a:pPr eaLnBrk="1" hangingPunct="1">
              <a:lnSpc>
                <a:spcPct val="90000"/>
              </a:lnSpc>
              <a:buFontTx/>
              <a:buNone/>
            </a:pPr>
            <a:endParaRPr lang="en-US" sz="1000" dirty="0">
              <a:ea typeface="Times New Roman" pitchFamily="18" charset="0"/>
              <a:cs typeface="CG Times" pitchFamily="18" charset="0"/>
            </a:endParaRPr>
          </a:p>
          <a:p>
            <a:pPr eaLnBrk="1" hangingPunct="1">
              <a:lnSpc>
                <a:spcPct val="90000"/>
              </a:lnSpc>
              <a:buFontTx/>
              <a:buNone/>
            </a:pPr>
            <a:r>
              <a:rPr lang="en-US" sz="2400" dirty="0">
                <a:ea typeface="Times New Roman" pitchFamily="18" charset="0"/>
                <a:cs typeface="CG Times" pitchFamily="18" charset="0"/>
              </a:rPr>
              <a:t>    You now have different responsibilities and are no longer involved with any matters that affect the Whirly Co.   </a:t>
            </a:r>
          </a:p>
        </p:txBody>
      </p:sp>
      <p:sp>
        <p:nvSpPr>
          <p:cNvPr id="116740" name="Text Box 4"/>
          <p:cNvSpPr txBox="1">
            <a:spLocks noChangeArrowheads="1"/>
          </p:cNvSpPr>
          <p:nvPr/>
        </p:nvSpPr>
        <p:spPr bwMode="auto">
          <a:xfrm>
            <a:off x="6781800" y="1981201"/>
            <a:ext cx="3352800" cy="2197525"/>
          </a:xfrm>
          <a:prstGeom prst="rect">
            <a:avLst/>
          </a:prstGeom>
          <a:noFill/>
          <a:ln w="9525">
            <a:noFill/>
            <a:miter lim="800000"/>
            <a:headEnd/>
            <a:tailEnd/>
          </a:ln>
        </p:spPr>
        <p:txBody>
          <a:bodyPr>
            <a:spAutoFit/>
          </a:bodyPr>
          <a:lstStyle/>
          <a:p>
            <a:pPr>
              <a:spcBef>
                <a:spcPct val="20000"/>
              </a:spcBef>
            </a:pPr>
            <a:r>
              <a:rPr lang="en-US" sz="2400" dirty="0">
                <a:latin typeface="Arial" pitchFamily="34" charset="0"/>
              </a:rPr>
              <a:t>QUESTION:            The President of </a:t>
            </a:r>
            <a:r>
              <a:rPr lang="en-US" sz="2400" dirty="0">
                <a:latin typeface="Arial" pitchFamily="34" charset="0"/>
                <a:cs typeface="Times New Roman" pitchFamily="18" charset="0"/>
              </a:rPr>
              <a:t>the Whirly Co. is interested in hiring you now. </a:t>
            </a:r>
          </a:p>
          <a:p>
            <a:pPr>
              <a:spcBef>
                <a:spcPct val="20000"/>
              </a:spcBef>
            </a:pPr>
            <a:endParaRPr lang="en-US" sz="1000" dirty="0">
              <a:latin typeface="Arial" pitchFamily="34" charset="0"/>
              <a:cs typeface="Times New Roman" pitchFamily="18" charset="0"/>
            </a:endParaRPr>
          </a:p>
          <a:p>
            <a:pPr>
              <a:spcBef>
                <a:spcPct val="20000"/>
              </a:spcBef>
            </a:pPr>
            <a:r>
              <a:rPr lang="en-US" sz="2400" dirty="0">
                <a:latin typeface="Arial" pitchFamily="34" charset="0"/>
                <a:cs typeface="Times New Roman" pitchFamily="18" charset="0"/>
              </a:rPr>
              <a:t>What may you tell him?</a:t>
            </a:r>
            <a:endParaRPr lang="en-US" sz="2400" dirty="0">
              <a:latin typeface="Arial" pitchFamily="34" charset="0"/>
            </a:endParaRPr>
          </a:p>
        </p:txBody>
      </p:sp>
      <p:pic>
        <p:nvPicPr>
          <p:cNvPr id="116741" name="Picture 5" descr="thinker"/>
          <p:cNvPicPr>
            <a:picLocks noChangeAspect="1" noChangeArrowheads="1"/>
          </p:cNvPicPr>
          <p:nvPr/>
        </p:nvPicPr>
        <p:blipFill>
          <a:blip r:embed="rId3" cstate="screen"/>
          <a:srcRect/>
          <a:stretch>
            <a:fillRect/>
          </a:stretch>
        </p:blipFill>
        <p:spPr bwMode="auto">
          <a:xfrm>
            <a:off x="6553200" y="3810000"/>
            <a:ext cx="3581400" cy="2209800"/>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233403" y="152400"/>
            <a:ext cx="7772400" cy="1508760"/>
          </a:xfrm>
        </p:spPr>
        <p:txBody>
          <a:bodyPr/>
          <a:lstStyle/>
          <a:p>
            <a:pPr eaLnBrk="1" hangingPunct="1"/>
            <a:r>
              <a:rPr lang="en-US" dirty="0"/>
              <a:t>Possible Answers</a:t>
            </a:r>
          </a:p>
        </p:txBody>
      </p:sp>
      <p:sp>
        <p:nvSpPr>
          <p:cNvPr id="117763" name="Rectangle 3"/>
          <p:cNvSpPr>
            <a:spLocks noGrp="1" noChangeArrowheads="1"/>
          </p:cNvSpPr>
          <p:nvPr>
            <p:ph idx="1"/>
          </p:nvPr>
        </p:nvSpPr>
        <p:spPr/>
        <p:txBody>
          <a:bodyPr>
            <a:normAutofit fontScale="92500" lnSpcReduction="20000"/>
          </a:bodyPr>
          <a:lstStyle/>
          <a:p>
            <a:pPr marL="533400" indent="-533400">
              <a:buFontTx/>
              <a:buAutoNum type="arabicPeriod"/>
            </a:pPr>
            <a:r>
              <a:rPr lang="en-US" sz="2400" dirty="0">
                <a:ea typeface="Times New Roman" pitchFamily="18" charset="0"/>
                <a:cs typeface="CG Times" pitchFamily="18" charset="0"/>
              </a:rPr>
              <a:t>"Thanks, I</a:t>
            </a:r>
            <a:r>
              <a:rPr lang="en-US" sz="2400" dirty="0">
                <a:latin typeface="Times New Roman" pitchFamily="18" charset="0"/>
                <a:ea typeface="Times New Roman" pitchFamily="18" charset="0"/>
                <a:cs typeface="CG Times" pitchFamily="18" charset="0"/>
                <a:sym typeface="WP TypographicSymbols"/>
              </a:rPr>
              <a:t>’</a:t>
            </a:r>
            <a:r>
              <a:rPr lang="en-US" sz="2400" dirty="0">
                <a:ea typeface="Times New Roman" pitchFamily="18" charset="0"/>
                <a:cs typeface="CG Times" pitchFamily="18" charset="0"/>
              </a:rPr>
              <a:t>m definitely interested in the job.  Please tell me all about it." </a:t>
            </a:r>
          </a:p>
          <a:p>
            <a:pPr marL="533400" indent="-533400">
              <a:buFontTx/>
              <a:buAutoNum type="arabicPeriod"/>
            </a:pPr>
            <a:endParaRPr lang="en-US" sz="2400" dirty="0">
              <a:ea typeface="Times New Roman" pitchFamily="18" charset="0"/>
              <a:cs typeface="CG Times" pitchFamily="18" charset="0"/>
            </a:endParaRPr>
          </a:p>
          <a:p>
            <a:pPr marL="533400" indent="-533400">
              <a:buNone/>
            </a:pPr>
            <a:r>
              <a:rPr lang="en-US" sz="2400" dirty="0">
                <a:ea typeface="Times New Roman" pitchFamily="18" charset="0"/>
                <a:cs typeface="CG Times" pitchFamily="18" charset="0"/>
              </a:rPr>
              <a:t>2.    "Thanks, but I have to say ‘no.’  Since I was the  program manager for a program that involved a large contract with your company, the Procurement Integrity Act will bar me for life from working for your company."</a:t>
            </a:r>
            <a:r>
              <a:rPr lang="en-US" sz="1200" dirty="0">
                <a:ea typeface="Times New Roman" pitchFamily="18" charset="0"/>
                <a:cs typeface="CG Times" pitchFamily="18" charset="0"/>
              </a:rPr>
              <a:t>	</a:t>
            </a:r>
          </a:p>
          <a:p>
            <a:pPr marL="533400" indent="-533400">
              <a:buFontTx/>
              <a:buAutoNum type="arabicPeriod"/>
            </a:pPr>
            <a:endParaRPr lang="en-US" sz="1200" dirty="0">
              <a:ea typeface="Times New Roman" pitchFamily="18" charset="0"/>
              <a:cs typeface="CG Times" pitchFamily="18" charset="0"/>
            </a:endParaRPr>
          </a:p>
          <a:p>
            <a:pPr marL="533400" indent="-533400">
              <a:buNone/>
            </a:pPr>
            <a:r>
              <a:rPr lang="en-US" sz="2400" dirty="0">
                <a:ea typeface="Times New Roman" pitchFamily="18" charset="0"/>
                <a:cs typeface="CG Times" pitchFamily="18" charset="0"/>
              </a:rPr>
              <a:t>3.    "Thanks, but as long as I’m working in any job in the Government, the ethics rules don’t allow me to seek employment with anybody doing business with our agency."</a:t>
            </a:r>
          </a:p>
          <a:p>
            <a:pPr marL="533400" indent="-533400">
              <a:buNone/>
            </a:pPr>
            <a:r>
              <a:rPr lang="en-US" sz="1200" dirty="0">
                <a:ea typeface="Times New Roman" pitchFamily="18" charset="0"/>
                <a:cs typeface="CG Times" pitchFamily="18" charset="0"/>
              </a:rPr>
              <a:t> </a:t>
            </a:r>
          </a:p>
          <a:p>
            <a:pPr marL="533400" indent="-533400">
              <a:buNone/>
            </a:pPr>
            <a:br>
              <a:rPr lang="en-US" sz="2800" u="sng" dirty="0">
                <a:ea typeface="Times New Roman" pitchFamily="18" charset="0"/>
                <a:cs typeface="CG Times" pitchFamily="18" charset="0"/>
              </a:rPr>
            </a:br>
            <a:endParaRPr lang="en-US" sz="2800" u="sng" dirty="0">
              <a:ea typeface="Times New Roman" pitchFamily="18" charset="0"/>
              <a:cs typeface="CG Times"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978152" y="236538"/>
            <a:ext cx="8229600" cy="1143000"/>
          </a:xfrm>
        </p:spPr>
        <p:txBody>
          <a:bodyPr/>
          <a:lstStyle/>
          <a:p>
            <a:pPr eaLnBrk="1" hangingPunct="1"/>
            <a:r>
              <a:rPr lang="en-US" dirty="0"/>
              <a:t>Correct Answer</a:t>
            </a:r>
          </a:p>
        </p:txBody>
      </p:sp>
      <p:sp>
        <p:nvSpPr>
          <p:cNvPr id="118787" name="Rectangle 3"/>
          <p:cNvSpPr>
            <a:spLocks noGrp="1" noChangeArrowheads="1"/>
          </p:cNvSpPr>
          <p:nvPr>
            <p:ph type="body" sz="half" idx="1"/>
          </p:nvPr>
        </p:nvSpPr>
        <p:spPr>
          <a:xfrm>
            <a:off x="1978152" y="1981201"/>
            <a:ext cx="4038600" cy="4525963"/>
          </a:xfrm>
        </p:spPr>
        <p:txBody>
          <a:bodyPr/>
          <a:lstStyle/>
          <a:p>
            <a:pPr eaLnBrk="1" hangingPunct="1">
              <a:buFontTx/>
              <a:buNone/>
            </a:pPr>
            <a:r>
              <a:rPr lang="en-US" sz="2400" dirty="0">
                <a:ea typeface="Times New Roman" pitchFamily="18" charset="0"/>
                <a:cs typeface="CG Times" pitchFamily="18" charset="0"/>
              </a:rPr>
              <a:t>    The first answer is the correct one.  It follows from the general rule.  You are not performing Government duties that affect the financial interests of the Whirly Co., so, under the general rule, you may seek employment with the company. </a:t>
            </a:r>
          </a:p>
        </p:txBody>
      </p:sp>
      <p:pic>
        <p:nvPicPr>
          <p:cNvPr id="118788" name="Picture 4" descr="aerial_View"/>
          <p:cNvPicPr>
            <a:picLocks noChangeAspect="1" noChangeArrowheads="1"/>
          </p:cNvPicPr>
          <p:nvPr/>
        </p:nvPicPr>
        <p:blipFill>
          <a:blip r:embed="rId3" cstate="screen"/>
          <a:srcRect/>
          <a:stretch>
            <a:fillRect/>
          </a:stretch>
        </p:blipFill>
        <p:spPr bwMode="auto">
          <a:xfrm>
            <a:off x="6248400" y="1379538"/>
            <a:ext cx="3810000" cy="4564062"/>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2286000" y="2362201"/>
            <a:ext cx="7772400" cy="1393825"/>
          </a:xfrm>
        </p:spPr>
        <p:txBody>
          <a:bodyPr>
            <a:noAutofit/>
          </a:bodyPr>
          <a:lstStyle/>
          <a:p>
            <a:pPr eaLnBrk="1" hangingPunct="1">
              <a:buClr>
                <a:srgbClr val="000000"/>
              </a:buClr>
            </a:pPr>
            <a:r>
              <a:rPr lang="en-US" sz="4800" dirty="0"/>
              <a:t>Post-Government Employment Restrictions</a:t>
            </a:r>
          </a:p>
        </p:txBody>
      </p:sp>
      <p:pic>
        <p:nvPicPr>
          <p:cNvPr id="119811" name="Picture 3" descr="MPj04004400000[1]"/>
          <p:cNvPicPr>
            <a:picLocks noChangeAspect="1" noChangeArrowheads="1"/>
          </p:cNvPicPr>
          <p:nvPr/>
        </p:nvPicPr>
        <p:blipFill>
          <a:blip r:embed="rId3" cstate="screen"/>
          <a:srcRect/>
          <a:stretch>
            <a:fillRect/>
          </a:stretch>
        </p:blipFill>
        <p:spPr bwMode="auto">
          <a:xfrm>
            <a:off x="4114800" y="4038600"/>
            <a:ext cx="3875088" cy="2597150"/>
          </a:xfrm>
          <a:prstGeom prst="rect">
            <a:avLst/>
          </a:prstGeom>
          <a:noFill/>
          <a:ln w="9525">
            <a:noFill/>
            <a:miter lim="800000"/>
            <a:headEnd/>
            <a:tailEnd/>
          </a:ln>
        </p:spPr>
      </p:pic>
    </p:spTree>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590800" y="381000"/>
            <a:ext cx="7467600" cy="1143000"/>
          </a:xfrm>
        </p:spPr>
        <p:txBody>
          <a:bodyPr/>
          <a:lstStyle/>
          <a:p>
            <a:pPr eaLnBrk="1" hangingPunct="1">
              <a:buClr>
                <a:srgbClr val="000000"/>
              </a:buClr>
            </a:pPr>
            <a:r>
              <a:rPr lang="en-US" dirty="0"/>
              <a:t>Post-Government Employment Restrictions</a:t>
            </a:r>
          </a:p>
        </p:txBody>
      </p:sp>
      <p:sp>
        <p:nvSpPr>
          <p:cNvPr id="120835" name="Rectangle 3"/>
          <p:cNvSpPr>
            <a:spLocks noGrp="1" noChangeArrowheads="1"/>
          </p:cNvSpPr>
          <p:nvPr>
            <p:ph idx="1"/>
          </p:nvPr>
        </p:nvSpPr>
        <p:spPr>
          <a:xfrm>
            <a:off x="2438400" y="1870076"/>
            <a:ext cx="7467600" cy="3997325"/>
          </a:xfrm>
        </p:spPr>
        <p:txBody>
          <a:bodyPr>
            <a:normAutofit lnSpcReduction="10000"/>
          </a:bodyPr>
          <a:lstStyle/>
          <a:p>
            <a:pPr algn="ctr" eaLnBrk="1" hangingPunct="1">
              <a:lnSpc>
                <a:spcPct val="90000"/>
              </a:lnSpc>
              <a:buClr>
                <a:srgbClr val="000000"/>
              </a:buClr>
              <a:buFontTx/>
              <a:buNone/>
            </a:pPr>
            <a:r>
              <a:rPr lang="en-US" sz="2800" u="sng" dirty="0"/>
              <a:t>Representational Restrictions</a:t>
            </a:r>
          </a:p>
          <a:p>
            <a:pPr algn="ctr" eaLnBrk="1" hangingPunct="1">
              <a:lnSpc>
                <a:spcPct val="90000"/>
              </a:lnSpc>
              <a:buClr>
                <a:srgbClr val="000000"/>
              </a:buClr>
              <a:buFontTx/>
              <a:buNone/>
            </a:pPr>
            <a:r>
              <a:rPr lang="en-US" sz="2000" dirty="0"/>
              <a:t>18 U.S.C. § 207</a:t>
            </a:r>
          </a:p>
          <a:p>
            <a:pPr eaLnBrk="1" hangingPunct="1">
              <a:lnSpc>
                <a:spcPct val="90000"/>
              </a:lnSpc>
              <a:buClr>
                <a:srgbClr val="000000"/>
              </a:buClr>
              <a:buFontTx/>
              <a:buNone/>
            </a:pPr>
            <a:r>
              <a:rPr lang="en-US" sz="2800" dirty="0"/>
              <a:t>Prohibits representing another before U.S. </a:t>
            </a:r>
          </a:p>
          <a:p>
            <a:pPr eaLnBrk="1" hangingPunct="1">
              <a:lnSpc>
                <a:spcPct val="90000"/>
              </a:lnSpc>
              <a:buClr>
                <a:srgbClr val="000000"/>
              </a:buClr>
              <a:buFontTx/>
              <a:buNone/>
            </a:pPr>
            <a:r>
              <a:rPr lang="en-US" sz="2800" dirty="0"/>
              <a:t>Government with intent  to influence</a:t>
            </a:r>
          </a:p>
          <a:p>
            <a:pPr lvl="1" eaLnBrk="1" hangingPunct="1">
              <a:lnSpc>
                <a:spcPct val="90000"/>
              </a:lnSpc>
              <a:buClr>
                <a:srgbClr val="000000"/>
              </a:buClr>
            </a:pPr>
            <a:r>
              <a:rPr lang="en-US" sz="2400" dirty="0"/>
              <a:t>Lifetime ban</a:t>
            </a:r>
          </a:p>
          <a:p>
            <a:pPr lvl="1" eaLnBrk="1" hangingPunct="1">
              <a:lnSpc>
                <a:spcPct val="90000"/>
              </a:lnSpc>
              <a:buClr>
                <a:srgbClr val="000000"/>
              </a:buClr>
            </a:pPr>
            <a:r>
              <a:rPr lang="en-US" sz="2400" dirty="0"/>
              <a:t>2-year ban</a:t>
            </a:r>
          </a:p>
          <a:p>
            <a:pPr lvl="1" eaLnBrk="1" hangingPunct="1">
              <a:lnSpc>
                <a:spcPct val="90000"/>
              </a:lnSpc>
              <a:buClr>
                <a:srgbClr val="000000"/>
              </a:buClr>
            </a:pPr>
            <a:r>
              <a:rPr lang="en-US" sz="2400" dirty="0"/>
              <a:t>1-year cooling-off period for senior employees</a:t>
            </a:r>
          </a:p>
          <a:p>
            <a:pPr lvl="1" eaLnBrk="1" hangingPunct="1">
              <a:lnSpc>
                <a:spcPct val="90000"/>
              </a:lnSpc>
              <a:buClr>
                <a:srgbClr val="000000"/>
              </a:buClr>
            </a:pPr>
            <a:r>
              <a:rPr lang="en-US" sz="2400" dirty="0"/>
              <a:t>1-year ban on senior employees representing foreign entities</a:t>
            </a:r>
          </a:p>
          <a:p>
            <a:pPr algn="ctr" eaLnBrk="1" hangingPunct="1">
              <a:lnSpc>
                <a:spcPct val="90000"/>
              </a:lnSpc>
              <a:buClr>
                <a:srgbClr val="000000"/>
              </a:buClr>
              <a:buFontTx/>
              <a:buNone/>
            </a:pPr>
            <a:endParaRPr lang="en-US" sz="2000" i="1" dirty="0">
              <a:solidFill>
                <a:srgbClr val="000000"/>
              </a:solidFill>
            </a:endParaRPr>
          </a:p>
        </p:txBody>
      </p:sp>
    </p:spTree>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377440" y="304800"/>
            <a:ext cx="7467600" cy="1143000"/>
          </a:xfrm>
        </p:spPr>
        <p:txBody>
          <a:bodyPr/>
          <a:lstStyle/>
          <a:p>
            <a:pPr eaLnBrk="1" hangingPunct="1">
              <a:buClr>
                <a:srgbClr val="000000"/>
              </a:buClr>
            </a:pPr>
            <a:r>
              <a:rPr lang="en-US" dirty="0"/>
              <a:t>Lifetime Ban</a:t>
            </a:r>
          </a:p>
        </p:txBody>
      </p:sp>
      <p:sp>
        <p:nvSpPr>
          <p:cNvPr id="121859" name="Rectangle 3"/>
          <p:cNvSpPr>
            <a:spLocks noGrp="1" noChangeArrowheads="1"/>
          </p:cNvSpPr>
          <p:nvPr>
            <p:ph idx="1"/>
          </p:nvPr>
        </p:nvSpPr>
        <p:spPr>
          <a:xfrm>
            <a:off x="2133600" y="2057400"/>
            <a:ext cx="7315200" cy="4267200"/>
          </a:xfrm>
        </p:spPr>
        <p:txBody>
          <a:bodyPr/>
          <a:lstStyle/>
          <a:p>
            <a:pPr eaLnBrk="1" hangingPunct="1">
              <a:buClr>
                <a:srgbClr val="000000"/>
              </a:buClr>
            </a:pPr>
            <a:r>
              <a:rPr lang="en-US" sz="2800" dirty="0"/>
              <a:t>18 U.S.C. § 207(a)(1)</a:t>
            </a:r>
          </a:p>
          <a:p>
            <a:pPr eaLnBrk="1" hangingPunct="1">
              <a:buClr>
                <a:srgbClr val="000000"/>
              </a:buClr>
            </a:pPr>
            <a:r>
              <a:rPr lang="en-US" sz="2800" dirty="0"/>
              <a:t>May not:</a:t>
            </a:r>
          </a:p>
          <a:p>
            <a:pPr lvl="1" eaLnBrk="1" hangingPunct="1">
              <a:buClr>
                <a:srgbClr val="000000"/>
              </a:buClr>
            </a:pPr>
            <a:r>
              <a:rPr lang="en-US" sz="2400" dirty="0"/>
              <a:t>Communicate/appear on behalf of another </a:t>
            </a:r>
          </a:p>
          <a:p>
            <a:pPr lvl="1" eaLnBrk="1" hangingPunct="1">
              <a:buClr>
                <a:srgbClr val="000000"/>
              </a:buClr>
            </a:pPr>
            <a:r>
              <a:rPr lang="en-US" sz="2400" dirty="0"/>
              <a:t>With “intent to influence”</a:t>
            </a:r>
          </a:p>
          <a:p>
            <a:pPr lvl="1" eaLnBrk="1" hangingPunct="1">
              <a:buClr>
                <a:srgbClr val="000000"/>
              </a:buClr>
            </a:pPr>
            <a:r>
              <a:rPr lang="en-US" sz="2400" dirty="0"/>
              <a:t>Regarding a “particular matter”</a:t>
            </a:r>
          </a:p>
          <a:p>
            <a:pPr lvl="1" eaLnBrk="1" hangingPunct="1">
              <a:buClr>
                <a:srgbClr val="000000"/>
              </a:buClr>
            </a:pPr>
            <a:r>
              <a:rPr lang="en-US" sz="2400" dirty="0"/>
              <a:t>Involving specific parties</a:t>
            </a:r>
          </a:p>
          <a:p>
            <a:pPr lvl="1" eaLnBrk="1" hangingPunct="1">
              <a:buClr>
                <a:srgbClr val="000000"/>
              </a:buClr>
            </a:pPr>
            <a:r>
              <a:rPr lang="en-US" sz="2400" dirty="0"/>
              <a:t>Where participated “personally and substantially” as Federal employee</a:t>
            </a:r>
          </a:p>
          <a:p>
            <a:pPr lvl="1" eaLnBrk="1" hangingPunct="1">
              <a:buClr>
                <a:srgbClr val="000000"/>
              </a:buClr>
            </a:pPr>
            <a:r>
              <a:rPr lang="en-US" sz="2400" dirty="0"/>
              <a:t>Behind-the-scenes assistance permitted</a:t>
            </a:r>
          </a:p>
          <a:p>
            <a:pPr eaLnBrk="1" hangingPunct="1">
              <a:buClr>
                <a:srgbClr val="000000"/>
              </a:buClr>
            </a:pPr>
            <a:endParaRPr lang="en-US" sz="2800" dirty="0"/>
          </a:p>
        </p:txBody>
      </p:sp>
    </p:spTree>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2971800" y="304800"/>
            <a:ext cx="6629400" cy="1143000"/>
          </a:xfrm>
        </p:spPr>
        <p:txBody>
          <a:bodyPr/>
          <a:lstStyle/>
          <a:p>
            <a:pPr eaLnBrk="1" hangingPunct="1">
              <a:buClr>
                <a:srgbClr val="000000"/>
              </a:buClr>
            </a:pPr>
            <a:r>
              <a:rPr lang="en-US" dirty="0"/>
              <a:t>Definitions</a:t>
            </a:r>
          </a:p>
        </p:txBody>
      </p:sp>
      <p:sp>
        <p:nvSpPr>
          <p:cNvPr id="122883" name="Rectangle 3"/>
          <p:cNvSpPr>
            <a:spLocks noGrp="1" noChangeArrowheads="1"/>
          </p:cNvSpPr>
          <p:nvPr>
            <p:ph idx="1"/>
          </p:nvPr>
        </p:nvSpPr>
        <p:spPr>
          <a:xfrm>
            <a:off x="1752600" y="2057401"/>
            <a:ext cx="7620000" cy="4530725"/>
          </a:xfrm>
        </p:spPr>
        <p:txBody>
          <a:bodyPr/>
          <a:lstStyle/>
          <a:p>
            <a:pPr eaLnBrk="1" hangingPunct="1">
              <a:lnSpc>
                <a:spcPct val="90000"/>
              </a:lnSpc>
              <a:buClr>
                <a:srgbClr val="000000"/>
              </a:buClr>
            </a:pPr>
            <a:r>
              <a:rPr lang="en-US" sz="2400" dirty="0"/>
              <a:t>“Particular matter” -- includes a judicial or other proceeding, application, request for a ruling or other determination, contract, claim, controversy, or investigation.  Generally, does not include rulemaking, formulation of general policy, standards or objectives, or other matters of general application.</a:t>
            </a:r>
          </a:p>
          <a:p>
            <a:pPr eaLnBrk="1" hangingPunct="1">
              <a:lnSpc>
                <a:spcPct val="90000"/>
              </a:lnSpc>
              <a:buClr>
                <a:srgbClr val="000000"/>
              </a:buClr>
            </a:pPr>
            <a:endParaRPr lang="en-US" sz="2400" dirty="0"/>
          </a:p>
          <a:p>
            <a:pPr eaLnBrk="1" hangingPunct="1">
              <a:lnSpc>
                <a:spcPct val="90000"/>
              </a:lnSpc>
              <a:buClr>
                <a:srgbClr val="000000"/>
              </a:buClr>
            </a:pPr>
            <a:r>
              <a:rPr lang="en-US" sz="2400" dirty="0"/>
              <a:t>“Intent to influence” -- seeking some discretionary action, ruling, benefit, or approval.  Does not include purely social contacts or requesting publicly available information.</a:t>
            </a:r>
          </a:p>
          <a:p>
            <a:pPr eaLnBrk="1" hangingPunct="1">
              <a:lnSpc>
                <a:spcPct val="90000"/>
              </a:lnSpc>
              <a:buClr>
                <a:srgbClr val="000000"/>
              </a:buClr>
            </a:pPr>
            <a:endParaRPr lang="en-US" sz="2400" dirty="0"/>
          </a:p>
        </p:txBody>
      </p:sp>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514600" y="381000"/>
            <a:ext cx="6934200" cy="1143000"/>
          </a:xfrm>
        </p:spPr>
        <p:txBody>
          <a:bodyPr/>
          <a:lstStyle/>
          <a:p>
            <a:pPr eaLnBrk="1" hangingPunct="1">
              <a:buClr>
                <a:srgbClr val="000000"/>
              </a:buClr>
            </a:pPr>
            <a:r>
              <a:rPr lang="en-US" dirty="0"/>
              <a:t>Definitions</a:t>
            </a:r>
            <a:br>
              <a:rPr lang="en-US" dirty="0"/>
            </a:br>
            <a:r>
              <a:rPr lang="en-US" dirty="0"/>
              <a:t>(continued)</a:t>
            </a:r>
          </a:p>
        </p:txBody>
      </p:sp>
      <p:sp>
        <p:nvSpPr>
          <p:cNvPr id="123907" name="Rectangle 3"/>
          <p:cNvSpPr>
            <a:spLocks noGrp="1" noChangeArrowheads="1"/>
          </p:cNvSpPr>
          <p:nvPr>
            <p:ph idx="1"/>
          </p:nvPr>
        </p:nvSpPr>
        <p:spPr>
          <a:xfrm>
            <a:off x="2209800" y="2209801"/>
            <a:ext cx="7924800" cy="3540125"/>
          </a:xfrm>
        </p:spPr>
        <p:txBody>
          <a:bodyPr/>
          <a:lstStyle/>
          <a:p>
            <a:pPr eaLnBrk="1" hangingPunct="1">
              <a:buClr>
                <a:srgbClr val="000000"/>
              </a:buClr>
            </a:pPr>
            <a:r>
              <a:rPr lang="en-US" dirty="0"/>
              <a:t>Participate “</a:t>
            </a:r>
            <a:r>
              <a:rPr lang="en-US" u="sng" dirty="0"/>
              <a:t>personally and substantially”</a:t>
            </a:r>
            <a:r>
              <a:rPr lang="en-US" dirty="0"/>
              <a:t> -- to participate directly and significantly by decision, approval, recommendation, rendering of advice, or investigation.  Includes actions of a subordinate if actually directed by the former employee.</a:t>
            </a:r>
          </a:p>
          <a:p>
            <a:pPr eaLnBrk="1" hangingPunct="1">
              <a:buClr>
                <a:srgbClr val="000000"/>
              </a:buClr>
            </a:pPr>
            <a:endParaRPr lang="en-US" dirty="0"/>
          </a:p>
        </p:txBody>
      </p:sp>
    </p:spTree>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316480" y="304800"/>
            <a:ext cx="7239000" cy="1143000"/>
          </a:xfrm>
        </p:spPr>
        <p:txBody>
          <a:bodyPr/>
          <a:lstStyle/>
          <a:p>
            <a:pPr eaLnBrk="1" hangingPunct="1">
              <a:buClr>
                <a:srgbClr val="000000"/>
              </a:buClr>
            </a:pPr>
            <a:r>
              <a:rPr lang="en-US" dirty="0"/>
              <a:t>2-Year Ban</a:t>
            </a:r>
          </a:p>
        </p:txBody>
      </p:sp>
      <p:sp>
        <p:nvSpPr>
          <p:cNvPr id="124931" name="Rectangle 3"/>
          <p:cNvSpPr>
            <a:spLocks noGrp="1" noChangeArrowheads="1"/>
          </p:cNvSpPr>
          <p:nvPr>
            <p:ph idx="1"/>
          </p:nvPr>
        </p:nvSpPr>
        <p:spPr>
          <a:xfrm>
            <a:off x="2011680" y="1981201"/>
            <a:ext cx="7848600" cy="4530725"/>
          </a:xfrm>
        </p:spPr>
        <p:txBody>
          <a:bodyPr/>
          <a:lstStyle/>
          <a:p>
            <a:pPr eaLnBrk="1" hangingPunct="1">
              <a:buClr>
                <a:srgbClr val="000000"/>
              </a:buClr>
            </a:pPr>
            <a:r>
              <a:rPr lang="en-US" sz="2800" dirty="0"/>
              <a:t>18 U.S.C. § 207(a)(2)</a:t>
            </a:r>
          </a:p>
          <a:p>
            <a:pPr eaLnBrk="1" hangingPunct="1">
              <a:buClr>
                <a:srgbClr val="000000"/>
              </a:buClr>
            </a:pPr>
            <a:r>
              <a:rPr lang="en-US" sz="2800" dirty="0"/>
              <a:t>May not, </a:t>
            </a:r>
            <a:r>
              <a:rPr lang="en-US" sz="2800" u="sng" dirty="0"/>
              <a:t>within 2 years</a:t>
            </a:r>
            <a:r>
              <a:rPr lang="en-US" sz="2800" dirty="0"/>
              <a:t> of termination of Government service</a:t>
            </a:r>
          </a:p>
          <a:p>
            <a:pPr lvl="1" eaLnBrk="1" hangingPunct="1">
              <a:buClr>
                <a:srgbClr val="000000"/>
              </a:buClr>
            </a:pPr>
            <a:r>
              <a:rPr lang="en-US" sz="2400" dirty="0"/>
              <a:t>Communicate/appear on behalf of another</a:t>
            </a:r>
          </a:p>
          <a:p>
            <a:pPr lvl="1" eaLnBrk="1" hangingPunct="1">
              <a:buClr>
                <a:srgbClr val="000000"/>
              </a:buClr>
            </a:pPr>
            <a:r>
              <a:rPr lang="en-US" sz="2400" dirty="0"/>
              <a:t>With “intent to influence”</a:t>
            </a:r>
          </a:p>
          <a:p>
            <a:pPr lvl="1" eaLnBrk="1" hangingPunct="1">
              <a:buClr>
                <a:srgbClr val="000000"/>
              </a:buClr>
            </a:pPr>
            <a:r>
              <a:rPr lang="en-US" sz="2400" dirty="0"/>
              <a:t>Regarding a “particular matter”</a:t>
            </a:r>
          </a:p>
          <a:p>
            <a:pPr lvl="1" eaLnBrk="1" hangingPunct="1">
              <a:buClr>
                <a:srgbClr val="000000"/>
              </a:buClr>
            </a:pPr>
            <a:r>
              <a:rPr lang="en-US" sz="2400" dirty="0"/>
              <a:t>Involving specific parties</a:t>
            </a:r>
          </a:p>
          <a:p>
            <a:pPr lvl="1" eaLnBrk="1" hangingPunct="1">
              <a:buClr>
                <a:srgbClr val="000000"/>
              </a:buClr>
            </a:pPr>
            <a:r>
              <a:rPr lang="en-US" sz="2400" dirty="0"/>
              <a:t>Under </a:t>
            </a:r>
            <a:r>
              <a:rPr lang="en-US" sz="2400" b="1" i="1" dirty="0"/>
              <a:t>“official responsibility”</a:t>
            </a:r>
            <a:r>
              <a:rPr lang="en-US" sz="2400" dirty="0"/>
              <a:t> during last year of Government service</a:t>
            </a:r>
          </a:p>
          <a:p>
            <a:pPr eaLnBrk="1" hangingPunct="1">
              <a:buClr>
                <a:srgbClr val="000000"/>
              </a:buClr>
            </a:pPr>
            <a:r>
              <a:rPr lang="en-US" sz="2800" dirty="0"/>
              <a:t>Behind-the-scenes assistance permitted</a:t>
            </a:r>
          </a:p>
          <a:p>
            <a:pPr eaLnBrk="1" hangingPunct="1">
              <a:buClr>
                <a:srgbClr val="000000"/>
              </a:buClr>
            </a:pPr>
            <a:endParaRPr lang="en-US" sz="2800"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09800" y="304800"/>
            <a:ext cx="7772400" cy="1143000"/>
          </a:xfrm>
        </p:spPr>
        <p:txBody>
          <a:bodyPr/>
          <a:lstStyle/>
          <a:p>
            <a:pPr eaLnBrk="1" hangingPunct="1">
              <a:buClr>
                <a:srgbClr val="000000"/>
              </a:buClr>
            </a:pPr>
            <a:r>
              <a:rPr lang="en-US"/>
              <a:t>Use Of Official Time</a:t>
            </a:r>
          </a:p>
        </p:txBody>
      </p:sp>
      <p:sp>
        <p:nvSpPr>
          <p:cNvPr id="26627" name="Rectangle 3"/>
          <p:cNvSpPr>
            <a:spLocks noGrp="1" noChangeArrowheads="1"/>
          </p:cNvSpPr>
          <p:nvPr>
            <p:ph idx="1"/>
          </p:nvPr>
        </p:nvSpPr>
        <p:spPr>
          <a:xfrm>
            <a:off x="1981200" y="2209801"/>
            <a:ext cx="8229600" cy="3006725"/>
          </a:xfrm>
        </p:spPr>
        <p:txBody>
          <a:bodyPr/>
          <a:lstStyle/>
          <a:p>
            <a:pPr marL="0" indent="0">
              <a:buClr>
                <a:srgbClr val="000000"/>
              </a:buClr>
              <a:buNone/>
            </a:pPr>
            <a:r>
              <a:rPr lang="en-US" b="1" dirty="0"/>
              <a:t>Rule:</a:t>
            </a:r>
            <a:r>
              <a:rPr lang="en-US" dirty="0"/>
              <a:t>  Use official time in an honest effort to perform official duties.  Remember:  Your time is a Government Resource!</a:t>
            </a:r>
          </a:p>
          <a:p>
            <a:pPr lvl="1" eaLnBrk="1" hangingPunct="1">
              <a:buClr>
                <a:srgbClr val="000000"/>
              </a:buClr>
              <a:buFontTx/>
              <a:buNone/>
            </a:pPr>
            <a:endParaRPr lang="en-US" sz="3200" dirty="0"/>
          </a:p>
        </p:txBody>
      </p:sp>
      <p:pic>
        <p:nvPicPr>
          <p:cNvPr id="26628" name="Picture 4" descr="bs00559_"/>
          <p:cNvPicPr>
            <a:picLocks noChangeAspect="1" noChangeArrowheads="1"/>
          </p:cNvPicPr>
          <p:nvPr/>
        </p:nvPicPr>
        <p:blipFill>
          <a:blip r:embed="rId3" cstate="screen"/>
          <a:srcRect/>
          <a:stretch>
            <a:fillRect/>
          </a:stretch>
        </p:blipFill>
        <p:spPr bwMode="auto">
          <a:xfrm>
            <a:off x="2057401" y="3810001"/>
            <a:ext cx="4595813" cy="2606675"/>
          </a:xfrm>
          <a:prstGeom prst="rect">
            <a:avLst/>
          </a:prstGeom>
          <a:noFill/>
          <a:ln w="9525">
            <a:noFill/>
            <a:miter lim="800000"/>
            <a:headEnd/>
            <a:tailEnd/>
          </a:ln>
        </p:spPr>
      </p:pic>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2286000" y="457200"/>
            <a:ext cx="6781800" cy="1143000"/>
          </a:xfrm>
        </p:spPr>
        <p:txBody>
          <a:bodyPr/>
          <a:lstStyle/>
          <a:p>
            <a:pPr eaLnBrk="1" hangingPunct="1">
              <a:buClr>
                <a:srgbClr val="000000"/>
              </a:buClr>
            </a:pPr>
            <a:r>
              <a:rPr lang="en-US" dirty="0"/>
              <a:t>Definitions</a:t>
            </a:r>
          </a:p>
        </p:txBody>
      </p:sp>
      <p:sp>
        <p:nvSpPr>
          <p:cNvPr id="125955" name="Rectangle 3"/>
          <p:cNvSpPr>
            <a:spLocks noGrp="1" noChangeArrowheads="1"/>
          </p:cNvSpPr>
          <p:nvPr>
            <p:ph idx="1"/>
          </p:nvPr>
        </p:nvSpPr>
        <p:spPr>
          <a:xfrm>
            <a:off x="1731264" y="2318132"/>
            <a:ext cx="7315200" cy="4530725"/>
          </a:xfrm>
        </p:spPr>
        <p:txBody>
          <a:bodyPr/>
          <a:lstStyle/>
          <a:p>
            <a:pPr eaLnBrk="1" hangingPunct="1">
              <a:spcAft>
                <a:spcPct val="40000"/>
              </a:spcAft>
              <a:buClr>
                <a:srgbClr val="000000"/>
              </a:buClr>
              <a:buFontTx/>
              <a:buNone/>
            </a:pPr>
            <a:r>
              <a:rPr lang="en-US" b="1" dirty="0">
                <a:solidFill>
                  <a:srgbClr val="000000"/>
                </a:solidFill>
              </a:rPr>
              <a:t>	</a:t>
            </a:r>
            <a:r>
              <a:rPr lang="en-US" dirty="0"/>
              <a:t>“Official responsibility” -- direct administrative or operating authority, whether intermediate or final, and either exercisable alone or with others, and either personally or through subordinates, to approve, disapprove, or otherwise direct Government action.</a:t>
            </a:r>
          </a:p>
          <a:p>
            <a:pPr eaLnBrk="1" hangingPunct="1">
              <a:buClr>
                <a:srgbClr val="000000"/>
              </a:buClr>
            </a:pPr>
            <a:endParaRPr lang="en-US" dirty="0"/>
          </a:p>
        </p:txBody>
      </p:sp>
    </p:spTree>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590800" y="533400"/>
            <a:ext cx="7086600" cy="1143000"/>
          </a:xfrm>
        </p:spPr>
        <p:txBody>
          <a:bodyPr/>
          <a:lstStyle/>
          <a:p>
            <a:pPr eaLnBrk="1" hangingPunct="1">
              <a:buClr>
                <a:srgbClr val="000000"/>
              </a:buClr>
            </a:pPr>
            <a:r>
              <a:rPr lang="en-US" dirty="0"/>
              <a:t>1-Year Cooling-Off Period</a:t>
            </a:r>
          </a:p>
        </p:txBody>
      </p:sp>
      <p:sp>
        <p:nvSpPr>
          <p:cNvPr id="126979" name="Rectangle 3"/>
          <p:cNvSpPr>
            <a:spLocks noGrp="1" noChangeArrowheads="1"/>
          </p:cNvSpPr>
          <p:nvPr>
            <p:ph idx="1"/>
          </p:nvPr>
        </p:nvSpPr>
        <p:spPr>
          <a:xfrm>
            <a:off x="1877568" y="2438401"/>
            <a:ext cx="7772400" cy="2193925"/>
          </a:xfrm>
        </p:spPr>
        <p:txBody>
          <a:bodyPr>
            <a:normAutofit fontScale="85000" lnSpcReduction="10000"/>
          </a:bodyPr>
          <a:lstStyle/>
          <a:p>
            <a:pPr eaLnBrk="1" hangingPunct="1">
              <a:lnSpc>
                <a:spcPct val="90000"/>
              </a:lnSpc>
              <a:buClr>
                <a:srgbClr val="000000"/>
              </a:buClr>
            </a:pPr>
            <a:r>
              <a:rPr lang="en-US" sz="2800" dirty="0"/>
              <a:t>18 U.S.C. § 207(c)</a:t>
            </a:r>
          </a:p>
          <a:p>
            <a:pPr lvl="1" eaLnBrk="1" hangingPunct="1">
              <a:lnSpc>
                <a:spcPct val="90000"/>
              </a:lnSpc>
              <a:buClr>
                <a:srgbClr val="000000"/>
              </a:buClr>
            </a:pPr>
            <a:r>
              <a:rPr lang="en-US" dirty="0"/>
              <a:t>Applies to former senior employees (O-7 and SES Level 5 and above)</a:t>
            </a:r>
          </a:p>
          <a:p>
            <a:pPr lvl="1" eaLnBrk="1" hangingPunct="1">
              <a:lnSpc>
                <a:spcPct val="90000"/>
              </a:lnSpc>
              <a:buClr>
                <a:srgbClr val="000000"/>
              </a:buClr>
            </a:pPr>
            <a:r>
              <a:rPr lang="en-US" dirty="0"/>
              <a:t>Prohibits communication or appearance before </a:t>
            </a:r>
            <a:r>
              <a:rPr lang="en-US" b="1" i="1" dirty="0"/>
              <a:t>former agency</a:t>
            </a:r>
            <a:r>
              <a:rPr lang="en-US" dirty="0"/>
              <a:t>, on behalf of another with intent to influence, on </a:t>
            </a:r>
            <a:r>
              <a:rPr lang="en-US" u="sng" dirty="0"/>
              <a:t>any matter</a:t>
            </a:r>
            <a:r>
              <a:rPr lang="en-US" dirty="0"/>
              <a:t> where official action is sought</a:t>
            </a:r>
          </a:p>
          <a:p>
            <a:pPr eaLnBrk="1" hangingPunct="1">
              <a:lnSpc>
                <a:spcPct val="90000"/>
              </a:lnSpc>
              <a:buClr>
                <a:srgbClr val="000000"/>
              </a:buClr>
            </a:pPr>
            <a:r>
              <a:rPr lang="en-US" sz="2800" dirty="0"/>
              <a:t>Behind-the-scenes assistance permitted</a:t>
            </a:r>
          </a:p>
          <a:p>
            <a:pPr eaLnBrk="1" hangingPunct="1">
              <a:lnSpc>
                <a:spcPct val="90000"/>
              </a:lnSpc>
              <a:buClr>
                <a:srgbClr val="000000"/>
              </a:buClr>
            </a:pPr>
            <a:r>
              <a:rPr lang="en-US" sz="2800" dirty="0"/>
              <a:t>Communications to other DoD components permitted</a:t>
            </a:r>
          </a:p>
          <a:p>
            <a:pPr lvl="1" eaLnBrk="1" hangingPunct="1">
              <a:lnSpc>
                <a:spcPct val="90000"/>
              </a:lnSpc>
              <a:buClr>
                <a:srgbClr val="000000"/>
              </a:buClr>
            </a:pPr>
            <a:endParaRPr lang="en-US" dirty="0"/>
          </a:p>
          <a:p>
            <a:pPr eaLnBrk="1" hangingPunct="1">
              <a:lnSpc>
                <a:spcPct val="90000"/>
              </a:lnSpc>
              <a:buClr>
                <a:srgbClr val="000000"/>
              </a:buClr>
            </a:pPr>
            <a:endParaRPr lang="en-US" dirty="0">
              <a:solidFill>
                <a:srgbClr val="000000"/>
              </a:solidFill>
            </a:endParaRPr>
          </a:p>
        </p:txBody>
      </p:sp>
    </p:spTree>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lstStyle/>
          <a:p>
            <a:r>
              <a:rPr lang="en-US" dirty="0"/>
              <a:t>Post-Government Employment Restrictions</a:t>
            </a:r>
          </a:p>
        </p:txBody>
      </p:sp>
      <p:sp>
        <p:nvSpPr>
          <p:cNvPr id="3" name="Content Placeholder 2"/>
          <p:cNvSpPr>
            <a:spLocks noGrp="1"/>
          </p:cNvSpPr>
          <p:nvPr>
            <p:ph idx="1"/>
          </p:nvPr>
        </p:nvSpPr>
        <p:spPr>
          <a:xfrm>
            <a:off x="1981200" y="2819401"/>
            <a:ext cx="8229600" cy="4525963"/>
          </a:xfrm>
        </p:spPr>
        <p:txBody>
          <a:bodyPr/>
          <a:lstStyle/>
          <a:p>
            <a:r>
              <a:rPr lang="en-US" dirty="0"/>
              <a:t>Applies to employees who retire on or after 1 January 1997</a:t>
            </a:r>
          </a:p>
          <a:p>
            <a:r>
              <a:rPr lang="en-US" dirty="0"/>
              <a:t>Bars acceptance of compensation from contractor for 1 year after certain participation in procurement of:</a:t>
            </a:r>
          </a:p>
          <a:p>
            <a:pPr lvl="1"/>
            <a:r>
              <a:rPr lang="en-US" dirty="0"/>
              <a:t>contracts, subcontracts, modifications, and other actions &gt; $10M </a:t>
            </a:r>
          </a:p>
          <a:p>
            <a:endParaRPr lang="en-US" dirty="0"/>
          </a:p>
        </p:txBody>
      </p:sp>
      <p:sp>
        <p:nvSpPr>
          <p:cNvPr id="8" name="Rectangle 7"/>
          <p:cNvSpPr/>
          <p:nvPr/>
        </p:nvSpPr>
        <p:spPr>
          <a:xfrm>
            <a:off x="2438400" y="2057401"/>
            <a:ext cx="6781800" cy="590931"/>
          </a:xfrm>
          <a:prstGeom prst="rect">
            <a:avLst/>
          </a:prstGeom>
        </p:spPr>
        <p:txBody>
          <a:bodyPr wrap="square">
            <a:spAutoFit/>
          </a:bodyPr>
          <a:lstStyle/>
          <a:p>
            <a:pPr algn="ctr" eaLnBrk="1" hangingPunct="1">
              <a:lnSpc>
                <a:spcPct val="90000"/>
              </a:lnSpc>
              <a:buClr>
                <a:srgbClr val="000000"/>
              </a:buClr>
              <a:buFontTx/>
              <a:buNone/>
            </a:pPr>
            <a:r>
              <a:rPr lang="en-US" sz="2000" u="sng" dirty="0">
                <a:latin typeface="+mj-lt"/>
              </a:rPr>
              <a:t>Procurement Integrity Restrictions</a:t>
            </a:r>
          </a:p>
          <a:p>
            <a:pPr algn="ctr" eaLnBrk="1" hangingPunct="1">
              <a:lnSpc>
                <a:spcPct val="90000"/>
              </a:lnSpc>
              <a:buClr>
                <a:srgbClr val="000000"/>
              </a:buClr>
              <a:buFontTx/>
              <a:buNone/>
            </a:pPr>
            <a:r>
              <a:rPr lang="en-US" sz="1600" dirty="0">
                <a:latin typeface="+mj-lt"/>
              </a:rPr>
              <a:t>41 U.S.C. </a:t>
            </a:r>
            <a:r>
              <a:rPr lang="en-US" sz="1600" dirty="0"/>
              <a:t>§§ </a:t>
            </a:r>
            <a:r>
              <a:rPr lang="en-US" sz="1600" dirty="0">
                <a:latin typeface="+mj-lt"/>
              </a:rPr>
              <a:t>2101-2107</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557528" y="457200"/>
            <a:ext cx="8229600" cy="1143000"/>
          </a:xfrm>
        </p:spPr>
        <p:txBody>
          <a:bodyPr/>
          <a:lstStyle/>
          <a:p>
            <a:pPr eaLnBrk="1" hangingPunct="1"/>
            <a:r>
              <a:rPr lang="en-US" dirty="0"/>
              <a:t>Post-Government Service</a:t>
            </a:r>
          </a:p>
        </p:txBody>
      </p:sp>
      <p:sp>
        <p:nvSpPr>
          <p:cNvPr id="128003" name="Rectangle 3"/>
          <p:cNvSpPr>
            <a:spLocks noGrp="1" noChangeArrowheads="1"/>
          </p:cNvSpPr>
          <p:nvPr>
            <p:ph type="body" sz="half" idx="1"/>
          </p:nvPr>
        </p:nvSpPr>
        <p:spPr>
          <a:xfrm>
            <a:off x="1752600" y="2057400"/>
            <a:ext cx="5638800" cy="4038600"/>
          </a:xfrm>
        </p:spPr>
        <p:txBody>
          <a:bodyPr>
            <a:normAutofit fontScale="92500"/>
          </a:bodyPr>
          <a:lstStyle/>
          <a:p>
            <a:pPr eaLnBrk="1" hangingPunct="1">
              <a:lnSpc>
                <a:spcPct val="90000"/>
              </a:lnSpc>
              <a:buFontTx/>
              <a:buNone/>
            </a:pPr>
            <a:r>
              <a:rPr lang="en-US" dirty="0">
                <a:ea typeface="Times New Roman" pitchFamily="18" charset="0"/>
                <a:cs typeface="CG Times" pitchFamily="18" charset="0"/>
              </a:rPr>
              <a:t>SCENARIO:  Your last job with the Government was providing oversight of  the "We Want You" program, a joint service program to improve military recruiting in high schools.  A contractor, Military Recruiting Enterprises, Inc. (MRE), supports the program by providing pamphlets describing the advantages of joining the armed forces.  One of your responsibilities was to compose and design the text of the pamphlets. </a:t>
            </a:r>
          </a:p>
          <a:p>
            <a:pPr eaLnBrk="1" hangingPunct="1">
              <a:lnSpc>
                <a:spcPct val="90000"/>
              </a:lnSpc>
              <a:buFontTx/>
              <a:buNone/>
            </a:pPr>
            <a:endParaRPr lang="en-US" dirty="0">
              <a:ea typeface="Times New Roman" pitchFamily="18" charset="0"/>
              <a:cs typeface="CG Times" pitchFamily="18" charset="0"/>
            </a:endParaRPr>
          </a:p>
          <a:p>
            <a:pPr eaLnBrk="1" hangingPunct="1">
              <a:lnSpc>
                <a:spcPct val="90000"/>
              </a:lnSpc>
              <a:buFontTx/>
              <a:buNone/>
            </a:pPr>
            <a:r>
              <a:rPr lang="en-US" dirty="0">
                <a:ea typeface="Times New Roman" pitchFamily="18" charset="0"/>
                <a:cs typeface="CG Times" pitchFamily="18" charset="0"/>
              </a:rPr>
              <a:t>QUESTION:  If employed by MRE, may you contact the military recruiters on    behalf of MRE to ask what they want included in the pamphlets?</a:t>
            </a:r>
          </a:p>
        </p:txBody>
      </p:sp>
      <p:pic>
        <p:nvPicPr>
          <p:cNvPr id="128004" name="Picture 4" descr="15_1a"/>
          <p:cNvPicPr>
            <a:picLocks noChangeAspect="1" noChangeArrowheads="1"/>
          </p:cNvPicPr>
          <p:nvPr/>
        </p:nvPicPr>
        <p:blipFill>
          <a:blip r:embed="rId3" cstate="screen"/>
          <a:srcRect/>
          <a:stretch>
            <a:fillRect/>
          </a:stretch>
        </p:blipFill>
        <p:spPr bwMode="auto">
          <a:xfrm>
            <a:off x="7696200" y="1600200"/>
            <a:ext cx="2514600" cy="4419600"/>
          </a:xfrm>
          <a:prstGeom prst="rect">
            <a:avLst/>
          </a:prstGeom>
          <a:noFill/>
          <a:ln w="9525">
            <a:noFill/>
            <a:miter lim="800000"/>
            <a:headEnd/>
            <a:tailEnd/>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600200" y="381000"/>
            <a:ext cx="9144000" cy="1143000"/>
          </a:xfrm>
        </p:spPr>
        <p:txBody>
          <a:bodyPr/>
          <a:lstStyle/>
          <a:p>
            <a:pPr eaLnBrk="1" hangingPunct="1"/>
            <a:r>
              <a:rPr lang="en-US" dirty="0"/>
              <a:t>Possible Answers</a:t>
            </a:r>
          </a:p>
        </p:txBody>
      </p:sp>
      <p:sp>
        <p:nvSpPr>
          <p:cNvPr id="129027" name="Rectangle 3"/>
          <p:cNvSpPr>
            <a:spLocks noGrp="1" noChangeArrowheads="1"/>
          </p:cNvSpPr>
          <p:nvPr>
            <p:ph idx="1"/>
          </p:nvPr>
        </p:nvSpPr>
        <p:spPr>
          <a:xfrm>
            <a:off x="2209800" y="1905000"/>
            <a:ext cx="7924800" cy="3962400"/>
          </a:xfrm>
        </p:spPr>
        <p:txBody>
          <a:bodyPr>
            <a:normAutofit lnSpcReduction="10000"/>
          </a:bodyPr>
          <a:lstStyle/>
          <a:p>
            <a:pPr eaLnBrk="1" hangingPunct="1">
              <a:lnSpc>
                <a:spcPct val="90000"/>
              </a:lnSpc>
              <a:buFontTx/>
              <a:buNone/>
            </a:pPr>
            <a:r>
              <a:rPr lang="en-US" sz="2000" dirty="0">
                <a:ea typeface="Times New Roman" pitchFamily="18" charset="0"/>
                <a:cs typeface="CG Times" pitchFamily="18" charset="0"/>
              </a:rPr>
              <a:t>1.  Yes.  You would not be involved in any sales or marketing.  Therefore, you won’t be communicating with recruiters with the intent to influence them.  Since you are familiar with the pamphlet, you’d be able to answer any questions they might have, saving time and effort.   </a:t>
            </a:r>
          </a:p>
          <a:p>
            <a:pPr eaLnBrk="1" hangingPunct="1">
              <a:lnSpc>
                <a:spcPct val="90000"/>
              </a:lnSpc>
              <a:buFontTx/>
              <a:buNone/>
            </a:pPr>
            <a:r>
              <a:rPr lang="en-US" sz="2000" dirty="0">
                <a:ea typeface="Times New Roman" pitchFamily="18" charset="0"/>
                <a:cs typeface="CG Times" pitchFamily="18" charset="0"/>
              </a:rPr>
              <a:t>2.  Yes.  While it’s true the contract for the pamphlets supplied by MRE was a "particular matter," while you were in the Government, you did not have any </a:t>
            </a:r>
            <a:r>
              <a:rPr lang="en-US" sz="2000" i="1" dirty="0">
                <a:ea typeface="Times New Roman" pitchFamily="18" charset="0"/>
                <a:cs typeface="CG Times" pitchFamily="18" charset="0"/>
              </a:rPr>
              <a:t>procurement</a:t>
            </a:r>
            <a:r>
              <a:rPr lang="en-US" sz="2000" dirty="0">
                <a:ea typeface="Times New Roman" pitchFamily="18" charset="0"/>
                <a:cs typeface="CG Times" pitchFamily="18" charset="0"/>
              </a:rPr>
              <a:t> responsibilities for the contract.  Therefore, you may communicate with recruiters on behalf of MRE regarding that particular contract, even if you do have intent to influence.   </a:t>
            </a:r>
          </a:p>
          <a:p>
            <a:pPr eaLnBrk="1" hangingPunct="1">
              <a:lnSpc>
                <a:spcPct val="90000"/>
              </a:lnSpc>
              <a:buFontTx/>
              <a:buNone/>
            </a:pPr>
            <a:r>
              <a:rPr lang="en-US" sz="2000" dirty="0">
                <a:ea typeface="Times New Roman" pitchFamily="18" charset="0"/>
                <a:cs typeface="CG Times" pitchFamily="18" charset="0"/>
              </a:rPr>
              <a:t>3.  No.  The contract for the pamphlets supplied by MRE is a "particular matter.”  Your last Government job included work on the pamphlet contract and the design and composition of the text.  In your new position with MRE, you may not ask military recruiters what they want included on the pamphlets.  </a:t>
            </a:r>
          </a:p>
          <a:p>
            <a:pPr eaLnBrk="1" hangingPunct="1">
              <a:lnSpc>
                <a:spcPct val="90000"/>
              </a:lnSpc>
            </a:pPr>
            <a:endParaRPr lang="en-US" sz="2000" dirty="0">
              <a:ea typeface="Times New Roman" pitchFamily="18" charset="0"/>
              <a:cs typeface="CG Times"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326136"/>
            <a:ext cx="9144000" cy="1143000"/>
          </a:xfrm>
        </p:spPr>
        <p:txBody>
          <a:bodyPr/>
          <a:lstStyle/>
          <a:p>
            <a:pPr eaLnBrk="1" hangingPunct="1"/>
            <a:r>
              <a:rPr lang="en-US" dirty="0"/>
              <a:t>Correct Answer</a:t>
            </a:r>
          </a:p>
        </p:txBody>
      </p:sp>
      <p:sp>
        <p:nvSpPr>
          <p:cNvPr id="130051" name="Rectangle 3"/>
          <p:cNvSpPr>
            <a:spLocks noGrp="1" noChangeArrowheads="1"/>
          </p:cNvSpPr>
          <p:nvPr>
            <p:ph type="body" sz="half" idx="1"/>
          </p:nvPr>
        </p:nvSpPr>
        <p:spPr>
          <a:xfrm>
            <a:off x="3810000" y="2103438"/>
            <a:ext cx="6324600" cy="4144963"/>
          </a:xfrm>
        </p:spPr>
        <p:txBody>
          <a:bodyPr>
            <a:normAutofit lnSpcReduction="10000"/>
          </a:bodyPr>
          <a:lstStyle/>
          <a:p>
            <a:pPr eaLnBrk="1" hangingPunct="1">
              <a:lnSpc>
                <a:spcPct val="90000"/>
              </a:lnSpc>
              <a:buFontTx/>
              <a:buNone/>
            </a:pPr>
            <a:r>
              <a:rPr lang="en-US" dirty="0">
                <a:ea typeface="Times New Roman" pitchFamily="18" charset="0"/>
                <a:cs typeface="CG Times" pitchFamily="18" charset="0"/>
              </a:rPr>
              <a:t># 3.  Your responsibilities for the "We Want You" program included designing and composing the text of the pamphlets.  You performed work on the contract (and thus, the particular matter).  </a:t>
            </a:r>
          </a:p>
          <a:p>
            <a:pPr eaLnBrk="1" hangingPunct="1">
              <a:lnSpc>
                <a:spcPct val="90000"/>
              </a:lnSpc>
              <a:buFontTx/>
              <a:buNone/>
            </a:pPr>
            <a:r>
              <a:rPr lang="en-US" dirty="0">
                <a:ea typeface="Times New Roman" pitchFamily="18" charset="0"/>
                <a:cs typeface="CG Times" pitchFamily="18" charset="0"/>
              </a:rPr>
              <a:t>	    Even though you would be working on a new and supposedly different pamphlet, the contract is the same one, and so it’s the same particular matter.  </a:t>
            </a:r>
          </a:p>
          <a:p>
            <a:pPr eaLnBrk="1" hangingPunct="1">
              <a:lnSpc>
                <a:spcPct val="90000"/>
              </a:lnSpc>
              <a:buFontTx/>
              <a:buNone/>
            </a:pPr>
            <a:r>
              <a:rPr lang="en-US" dirty="0">
                <a:ea typeface="Times New Roman" pitchFamily="18" charset="0"/>
                <a:cs typeface="CG Times" pitchFamily="18" charset="0"/>
              </a:rPr>
              <a:t>	    Also, if you contact your old colleagues, they may continue to treat you as a colleague    and not as a contractor, thereby giving you preferential treatment.  Therefore, you should not communicate to or appear before the military recruiters on behalf of MRE. </a:t>
            </a:r>
          </a:p>
        </p:txBody>
      </p:sp>
      <p:pic>
        <p:nvPicPr>
          <p:cNvPr id="130052" name="Picture 4" descr="8_b3"/>
          <p:cNvPicPr>
            <a:picLocks noChangeAspect="1" noChangeArrowheads="1"/>
          </p:cNvPicPr>
          <p:nvPr/>
        </p:nvPicPr>
        <p:blipFill>
          <a:blip r:embed="rId3" cstate="screen"/>
          <a:srcRect/>
          <a:stretch>
            <a:fillRect/>
          </a:stretch>
        </p:blipFill>
        <p:spPr bwMode="auto">
          <a:xfrm>
            <a:off x="1828800" y="1447800"/>
            <a:ext cx="1828800" cy="4800600"/>
          </a:xfrm>
          <a:prstGeom prst="rect">
            <a:avLst/>
          </a:prstGeom>
          <a:noFill/>
          <a:ln w="9525">
            <a:noFill/>
            <a:miter lim="800000"/>
            <a:headEnd/>
            <a:tailEnd/>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828800" y="381000"/>
            <a:ext cx="8229600" cy="1143000"/>
          </a:xfrm>
        </p:spPr>
        <p:txBody>
          <a:bodyPr/>
          <a:lstStyle/>
          <a:p>
            <a:pPr eaLnBrk="1" hangingPunct="1"/>
            <a:r>
              <a:rPr lang="en-US" dirty="0"/>
              <a:t>Post Government Restrictions</a:t>
            </a:r>
            <a:br>
              <a:rPr lang="en-US" dirty="0"/>
            </a:br>
            <a:r>
              <a:rPr lang="en-US" dirty="0"/>
              <a:t> – Senior Officials</a:t>
            </a:r>
          </a:p>
        </p:txBody>
      </p:sp>
      <p:sp>
        <p:nvSpPr>
          <p:cNvPr id="131075" name="Rectangle 3"/>
          <p:cNvSpPr>
            <a:spLocks noGrp="1" noChangeArrowheads="1"/>
          </p:cNvSpPr>
          <p:nvPr>
            <p:ph type="body" sz="half" idx="1"/>
          </p:nvPr>
        </p:nvSpPr>
        <p:spPr>
          <a:xfrm>
            <a:off x="4876800" y="1969008"/>
            <a:ext cx="5638800" cy="3352800"/>
          </a:xfrm>
        </p:spPr>
        <p:txBody>
          <a:bodyPr>
            <a:normAutofit lnSpcReduction="10000"/>
          </a:bodyPr>
          <a:lstStyle/>
          <a:p>
            <a:pPr eaLnBrk="1" hangingPunct="1">
              <a:lnSpc>
                <a:spcPct val="90000"/>
              </a:lnSpc>
              <a:buClr>
                <a:srgbClr val="000000"/>
              </a:buClr>
              <a:buFontTx/>
              <a:buNone/>
            </a:pPr>
            <a:r>
              <a:rPr lang="en-US" dirty="0">
                <a:ea typeface="Times New Roman" pitchFamily="18" charset="0"/>
                <a:cs typeface="CG Times" pitchFamily="18" charset="0"/>
              </a:rPr>
              <a:t>    As with most ethics rules, the rule we just examined applies to all Federal officers, Soldiers, and employees.  There are a few additional rules that apply only to senior officials.  Does it make sense that senior officials might have a few additional restrictions? </a:t>
            </a:r>
          </a:p>
          <a:p>
            <a:pPr eaLnBrk="1" hangingPunct="1">
              <a:lnSpc>
                <a:spcPct val="90000"/>
              </a:lnSpc>
              <a:buClr>
                <a:srgbClr val="000000"/>
              </a:buClr>
              <a:buFontTx/>
              <a:buNone/>
            </a:pPr>
            <a:r>
              <a:rPr lang="en-US" dirty="0">
                <a:ea typeface="Times New Roman" pitchFamily="18" charset="0"/>
                <a:cs typeface="CG Times" pitchFamily="18" charset="0"/>
              </a:rPr>
              <a:t>    The basic purpose of our Federal ethics framework is to uphold the public’s confidence in the integrity of the Government. </a:t>
            </a:r>
          </a:p>
        </p:txBody>
      </p:sp>
      <p:sp>
        <p:nvSpPr>
          <p:cNvPr id="131076" name="Text Box 4"/>
          <p:cNvSpPr txBox="1">
            <a:spLocks noChangeArrowheads="1"/>
          </p:cNvSpPr>
          <p:nvPr/>
        </p:nvSpPr>
        <p:spPr bwMode="auto">
          <a:xfrm>
            <a:off x="2057400" y="5629068"/>
            <a:ext cx="7696200" cy="1006429"/>
          </a:xfrm>
          <a:prstGeom prst="rect">
            <a:avLst/>
          </a:prstGeom>
          <a:noFill/>
          <a:ln w="9525">
            <a:noFill/>
            <a:miter lim="800000"/>
            <a:headEnd/>
            <a:tailEnd/>
          </a:ln>
        </p:spPr>
        <p:txBody>
          <a:bodyPr>
            <a:spAutoFit/>
          </a:bodyPr>
          <a:lstStyle/>
          <a:p>
            <a:pPr>
              <a:lnSpc>
                <a:spcPct val="90000"/>
              </a:lnSpc>
              <a:spcBef>
                <a:spcPct val="20000"/>
              </a:spcBef>
            </a:pPr>
            <a:r>
              <a:rPr lang="en-US" sz="2200" dirty="0">
                <a:latin typeface="Arial" pitchFamily="34" charset="0"/>
                <a:cs typeface="Times New Roman" pitchFamily="18" charset="0"/>
              </a:rPr>
              <a:t>As senior officials have the most influence in the operation of their Government agencies, there are more restrictions on their activities.  </a:t>
            </a:r>
            <a:endParaRPr lang="en-US" sz="2200" dirty="0">
              <a:latin typeface="Arial" pitchFamily="34" charset="0"/>
            </a:endParaRPr>
          </a:p>
        </p:txBody>
      </p:sp>
      <p:pic>
        <p:nvPicPr>
          <p:cNvPr id="131077" name="Picture 5" descr="capitol"/>
          <p:cNvPicPr>
            <a:picLocks noChangeAspect="1" noChangeArrowheads="1"/>
          </p:cNvPicPr>
          <p:nvPr/>
        </p:nvPicPr>
        <p:blipFill>
          <a:blip r:embed="rId3" cstate="screen"/>
          <a:srcRect/>
          <a:stretch>
            <a:fillRect/>
          </a:stretch>
        </p:blipFill>
        <p:spPr bwMode="auto">
          <a:xfrm>
            <a:off x="2057400" y="1752600"/>
            <a:ext cx="2514600" cy="3581400"/>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937004" y="381000"/>
            <a:ext cx="8229600" cy="1143000"/>
          </a:xfrm>
        </p:spPr>
        <p:txBody>
          <a:bodyPr/>
          <a:lstStyle/>
          <a:p>
            <a:pPr eaLnBrk="1" hangingPunct="1"/>
            <a:r>
              <a:rPr lang="en-US" dirty="0"/>
              <a:t>PGE Restrictions – Senior Officials &amp; Lobbying Activities</a:t>
            </a:r>
          </a:p>
        </p:txBody>
      </p:sp>
      <p:sp>
        <p:nvSpPr>
          <p:cNvPr id="131075" name="Rectangle 3"/>
          <p:cNvSpPr>
            <a:spLocks noGrp="1" noChangeArrowheads="1"/>
          </p:cNvSpPr>
          <p:nvPr>
            <p:ph type="body" sz="half" idx="1"/>
          </p:nvPr>
        </p:nvSpPr>
        <p:spPr>
          <a:xfrm>
            <a:off x="1937004" y="2057400"/>
            <a:ext cx="8305800" cy="4495800"/>
          </a:xfrm>
        </p:spPr>
        <p:txBody>
          <a:bodyPr>
            <a:normAutofit/>
          </a:bodyPr>
          <a:lstStyle/>
          <a:p>
            <a:r>
              <a:rPr lang="en-US" dirty="0"/>
              <a:t>FY 2018 NDAA, Section 1045</a:t>
            </a:r>
          </a:p>
          <a:p>
            <a:pPr lvl="1"/>
            <a:r>
              <a:rPr lang="en-US" dirty="0"/>
              <a:t>Effective 12 December 2017</a:t>
            </a:r>
          </a:p>
          <a:p>
            <a:pPr marL="457200" lvl="1" indent="0">
              <a:buNone/>
            </a:pPr>
            <a:endParaRPr lang="en-US" dirty="0"/>
          </a:p>
          <a:p>
            <a:r>
              <a:rPr lang="en-US" dirty="0"/>
              <a:t>Restricted from engaging in “lobbying activities” for:</a:t>
            </a:r>
          </a:p>
          <a:p>
            <a:pPr lvl="1"/>
            <a:r>
              <a:rPr lang="en-US" u="sng" dirty="0"/>
              <a:t>2 years</a:t>
            </a:r>
            <a:r>
              <a:rPr lang="en-US" dirty="0"/>
              <a:t> if an O-9 or O-10 or civilian equivalent</a:t>
            </a:r>
          </a:p>
          <a:p>
            <a:pPr lvl="1"/>
            <a:r>
              <a:rPr lang="en-US" u="sng" dirty="0"/>
              <a:t>1 year</a:t>
            </a:r>
            <a:r>
              <a:rPr lang="en-US" dirty="0"/>
              <a:t> if an O-7 or O-8 or civilian equivalent</a:t>
            </a:r>
          </a:p>
          <a:p>
            <a:pPr lvl="1"/>
            <a:endParaRPr lang="en-US" dirty="0"/>
          </a:p>
          <a:p>
            <a:r>
              <a:rPr lang="en-US" dirty="0"/>
              <a:t>“Lobby activities” = </a:t>
            </a:r>
            <a:r>
              <a:rPr lang="en-US" u="sng" dirty="0"/>
              <a:t>Lobbying contacts</a:t>
            </a:r>
            <a:r>
              <a:rPr lang="en-US" dirty="0"/>
              <a:t> and efforts directed at </a:t>
            </a:r>
            <a:r>
              <a:rPr lang="en-US" u="sng" dirty="0"/>
              <a:t>covered executive branch officials</a:t>
            </a:r>
            <a:r>
              <a:rPr lang="en-US" dirty="0"/>
              <a:t> in support of such contacts</a:t>
            </a:r>
            <a:endParaRPr lang="en-US" u="sng" dirty="0"/>
          </a:p>
          <a:p>
            <a:pPr lvl="1"/>
            <a:r>
              <a:rPr lang="en-US" dirty="0"/>
              <a:t>“Behind the scenes” activities supporting lobbying contacts </a:t>
            </a:r>
            <a:r>
              <a:rPr lang="en-US" u="sng" dirty="0"/>
              <a:t>NOT</a:t>
            </a:r>
            <a:r>
              <a:rPr lang="en-US" dirty="0"/>
              <a:t> ok</a:t>
            </a:r>
          </a:p>
          <a:p>
            <a:pPr lvl="1"/>
            <a:r>
              <a:rPr lang="en-US" dirty="0"/>
              <a:t>Applies to any DoD military department on any DoD matter</a:t>
            </a:r>
          </a:p>
          <a:p>
            <a:pPr lvl="1"/>
            <a:endParaRPr lang="en-US" dirty="0"/>
          </a:p>
          <a:p>
            <a:endParaRPr lang="en-US" dirty="0"/>
          </a:p>
        </p:txBody>
      </p:sp>
    </p:spTree>
    <p:extLst>
      <p:ext uri="{BB962C8B-B14F-4D97-AF65-F5344CB8AC3E}">
        <p14:creationId xmlns:p14="http://schemas.microsoft.com/office/powerpoint/2010/main" val="35337302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981200" y="457200"/>
            <a:ext cx="8229600" cy="1143000"/>
          </a:xfrm>
        </p:spPr>
        <p:txBody>
          <a:bodyPr/>
          <a:lstStyle/>
          <a:p>
            <a:pPr eaLnBrk="1" hangingPunct="1"/>
            <a:r>
              <a:rPr lang="en-US" dirty="0"/>
              <a:t>PGE Restrictions – Lobbying Activities:  Definitions</a:t>
            </a:r>
          </a:p>
        </p:txBody>
      </p:sp>
      <p:sp>
        <p:nvSpPr>
          <p:cNvPr id="131075" name="Rectangle 3"/>
          <p:cNvSpPr>
            <a:spLocks noGrp="1" noChangeArrowheads="1"/>
          </p:cNvSpPr>
          <p:nvPr>
            <p:ph type="body" sz="half" idx="1"/>
          </p:nvPr>
        </p:nvSpPr>
        <p:spPr>
          <a:xfrm>
            <a:off x="1889760" y="1828800"/>
            <a:ext cx="8305800" cy="4572000"/>
          </a:xfrm>
        </p:spPr>
        <p:txBody>
          <a:bodyPr>
            <a:normAutofit/>
          </a:bodyPr>
          <a:lstStyle/>
          <a:p>
            <a:r>
              <a:rPr lang="en-US" dirty="0"/>
              <a:t>Covered Executive Branch Officials </a:t>
            </a:r>
          </a:p>
          <a:p>
            <a:pPr lvl="1"/>
            <a:r>
              <a:rPr lang="en-US" dirty="0"/>
              <a:t>Any officer or employee in the Executive Office of the President </a:t>
            </a:r>
          </a:p>
          <a:p>
            <a:pPr lvl="1"/>
            <a:r>
              <a:rPr lang="en-US" dirty="0"/>
              <a:t>Any officer or employee serving in a position in levels I-V of the Executive Schedule (e.g., Presidentially Appointed, Senate-confirmed officials) </a:t>
            </a:r>
          </a:p>
          <a:p>
            <a:pPr lvl="1"/>
            <a:r>
              <a:rPr lang="en-US" dirty="0"/>
              <a:t>Any member of the uniformed services whose pay grade is at or above O–7 (Flag or General Officers) </a:t>
            </a:r>
          </a:p>
          <a:p>
            <a:pPr lvl="1"/>
            <a:r>
              <a:rPr lang="en-US" dirty="0"/>
              <a:t>A non-career official in a confidential, policy-making position</a:t>
            </a:r>
          </a:p>
        </p:txBody>
      </p:sp>
    </p:spTree>
    <p:extLst>
      <p:ext uri="{BB962C8B-B14F-4D97-AF65-F5344CB8AC3E}">
        <p14:creationId xmlns:p14="http://schemas.microsoft.com/office/powerpoint/2010/main" val="30970720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981200" y="457200"/>
            <a:ext cx="8229600" cy="1143000"/>
          </a:xfrm>
        </p:spPr>
        <p:txBody>
          <a:bodyPr/>
          <a:lstStyle/>
          <a:p>
            <a:pPr eaLnBrk="1" hangingPunct="1"/>
            <a:r>
              <a:rPr lang="en-US" dirty="0"/>
              <a:t>PGE Restrictions – Lobbying Activities:  Definitions</a:t>
            </a:r>
          </a:p>
        </p:txBody>
      </p:sp>
      <p:sp>
        <p:nvSpPr>
          <p:cNvPr id="131075" name="Rectangle 3"/>
          <p:cNvSpPr>
            <a:spLocks noGrp="1" noChangeArrowheads="1"/>
          </p:cNvSpPr>
          <p:nvPr>
            <p:ph type="body" sz="half" idx="1"/>
          </p:nvPr>
        </p:nvSpPr>
        <p:spPr>
          <a:xfrm>
            <a:off x="1889760" y="1828800"/>
            <a:ext cx="8305800" cy="4572000"/>
          </a:xfrm>
        </p:spPr>
        <p:txBody>
          <a:bodyPr>
            <a:normAutofit fontScale="92500"/>
          </a:bodyPr>
          <a:lstStyle/>
          <a:p>
            <a:r>
              <a:rPr lang="en-US" dirty="0"/>
              <a:t>Lobbying contacts include:</a:t>
            </a:r>
          </a:p>
          <a:p>
            <a:pPr lvl="1"/>
            <a:r>
              <a:rPr lang="en-US" dirty="0"/>
              <a:t>Written or oral communications, </a:t>
            </a:r>
          </a:p>
          <a:p>
            <a:pPr lvl="1"/>
            <a:r>
              <a:rPr lang="en-US" dirty="0"/>
              <a:t>With covered executive or legislative branch officials, </a:t>
            </a:r>
          </a:p>
          <a:p>
            <a:pPr lvl="1"/>
            <a:r>
              <a:rPr lang="en-US" dirty="0"/>
              <a:t>On behalf of a client,</a:t>
            </a:r>
          </a:p>
          <a:p>
            <a:pPr lvl="1"/>
            <a:r>
              <a:rPr lang="en-US" dirty="0"/>
              <a:t>For financial or other compensation with limited exceptions…</a:t>
            </a:r>
          </a:p>
          <a:p>
            <a:pPr lvl="1"/>
            <a:r>
              <a:rPr lang="en-US" dirty="0"/>
              <a:t>Or engaging in behind‐the‐scenes efforts in support of such lobbying contact</a:t>
            </a:r>
          </a:p>
          <a:p>
            <a:r>
              <a:rPr lang="en-US" dirty="0"/>
              <a:t>The main difference between “lobbying contacts” and “lobbying activities” is that “lobbying activities” means efforts in support of a lobbying contact, which includes some behind the scenes assistance. “Lobbying contact” does not prohibit any behind the scenes assistance. </a:t>
            </a:r>
          </a:p>
          <a:p>
            <a:pPr lvl="1"/>
            <a:r>
              <a:rPr lang="en-US" dirty="0"/>
              <a:t>Lobbying Activities includes: Preparation and planning activities, research and other background work that is intended, at the time it is performed, for use in contacts, and coordination with the lobbying activities of others. </a:t>
            </a:r>
          </a:p>
          <a:p>
            <a:endParaRPr lang="en-US" dirty="0"/>
          </a:p>
        </p:txBody>
      </p:sp>
    </p:spTree>
    <p:extLst>
      <p:ext uri="{BB962C8B-B14F-4D97-AF65-F5344CB8AC3E}">
        <p14:creationId xmlns:p14="http://schemas.microsoft.com/office/powerpoint/2010/main" val="3761030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62200" y="304800"/>
            <a:ext cx="7696200" cy="1143000"/>
          </a:xfrm>
        </p:spPr>
        <p:txBody>
          <a:bodyPr/>
          <a:lstStyle/>
          <a:p>
            <a:pPr eaLnBrk="1" hangingPunct="1">
              <a:buClr>
                <a:srgbClr val="000000"/>
              </a:buClr>
            </a:pPr>
            <a:r>
              <a:rPr lang="en-US" dirty="0">
                <a:solidFill>
                  <a:srgbClr val="003366"/>
                </a:solidFill>
              </a:rPr>
              <a:t>Use Of Personnel</a:t>
            </a:r>
          </a:p>
        </p:txBody>
      </p:sp>
      <p:sp>
        <p:nvSpPr>
          <p:cNvPr id="27651" name="Rectangle 3"/>
          <p:cNvSpPr>
            <a:spLocks noGrp="1" noChangeArrowheads="1"/>
          </p:cNvSpPr>
          <p:nvPr>
            <p:ph idx="1"/>
          </p:nvPr>
        </p:nvSpPr>
        <p:spPr>
          <a:xfrm>
            <a:off x="2133600" y="2057400"/>
            <a:ext cx="7924800" cy="3429000"/>
          </a:xfrm>
        </p:spPr>
        <p:txBody>
          <a:bodyPr/>
          <a:lstStyle/>
          <a:p>
            <a:pPr marL="0" indent="0">
              <a:buClr>
                <a:srgbClr val="000000"/>
              </a:buClr>
              <a:buNone/>
            </a:pPr>
            <a:r>
              <a:rPr lang="en-US" b="1" dirty="0"/>
              <a:t>Rule:  </a:t>
            </a:r>
            <a:r>
              <a:rPr lang="en-US" dirty="0"/>
              <a:t>Do not ask subordinates to perform tasks outside their official duties.  Subordinates’ official time is only for official duties or authorize purpose.</a:t>
            </a:r>
          </a:p>
          <a:p>
            <a:pPr lvl="1" eaLnBrk="1" hangingPunct="1">
              <a:buClr>
                <a:srgbClr val="000000"/>
              </a:buClr>
              <a:buFontTx/>
              <a:buNone/>
            </a:pPr>
            <a:endParaRPr lang="en-US" sz="3200" dirty="0"/>
          </a:p>
        </p:txBody>
      </p:sp>
      <p:pic>
        <p:nvPicPr>
          <p:cNvPr id="27652" name="Picture 4" descr="j0280934"/>
          <p:cNvPicPr>
            <a:picLocks noChangeAspect="1" noChangeArrowheads="1"/>
          </p:cNvPicPr>
          <p:nvPr/>
        </p:nvPicPr>
        <p:blipFill>
          <a:blip r:embed="rId3" cstate="screen"/>
          <a:srcRect/>
          <a:stretch>
            <a:fillRect/>
          </a:stretch>
        </p:blipFill>
        <p:spPr bwMode="auto">
          <a:xfrm>
            <a:off x="9144001" y="457201"/>
            <a:ext cx="1179513" cy="1273175"/>
          </a:xfrm>
          <a:prstGeom prst="rect">
            <a:avLst/>
          </a:prstGeom>
          <a:noFill/>
          <a:ln w="9525">
            <a:noFill/>
            <a:miter lim="800000"/>
            <a:headEnd/>
            <a:tailEnd/>
          </a:ln>
        </p:spPr>
      </p:pic>
      <p:pic>
        <p:nvPicPr>
          <p:cNvPr id="27653" name="Picture 5" descr="bd05515_"/>
          <p:cNvPicPr>
            <a:picLocks noChangeAspect="1" noChangeArrowheads="1"/>
          </p:cNvPicPr>
          <p:nvPr/>
        </p:nvPicPr>
        <p:blipFill>
          <a:blip r:embed="rId4" cstate="screen"/>
          <a:srcRect/>
          <a:stretch>
            <a:fillRect/>
          </a:stretch>
        </p:blipFill>
        <p:spPr bwMode="auto">
          <a:xfrm>
            <a:off x="5867400" y="3048001"/>
            <a:ext cx="2827338" cy="3038475"/>
          </a:xfrm>
          <a:prstGeom prst="rect">
            <a:avLst/>
          </a:prstGeom>
          <a:noFill/>
          <a:ln w="9525">
            <a:noFill/>
            <a:miter lim="800000"/>
            <a:headEnd/>
            <a:tailEnd/>
          </a:ln>
        </p:spPr>
      </p:pic>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514600" y="609600"/>
            <a:ext cx="7391400" cy="1143000"/>
          </a:xfrm>
        </p:spPr>
        <p:txBody>
          <a:bodyPr/>
          <a:lstStyle/>
          <a:p>
            <a:pPr eaLnBrk="1" hangingPunct="1">
              <a:buClr>
                <a:srgbClr val="000000"/>
              </a:buClr>
            </a:pPr>
            <a:r>
              <a:rPr lang="en-US" dirty="0"/>
              <a:t>Restrictions On Military Personnel</a:t>
            </a:r>
          </a:p>
        </p:txBody>
      </p:sp>
      <p:sp>
        <p:nvSpPr>
          <p:cNvPr id="135171" name="Rectangle 3"/>
          <p:cNvSpPr>
            <a:spLocks noGrp="1" noChangeArrowheads="1"/>
          </p:cNvSpPr>
          <p:nvPr>
            <p:ph type="body" sz="half" idx="1"/>
          </p:nvPr>
        </p:nvSpPr>
        <p:spPr>
          <a:xfrm>
            <a:off x="2362200" y="2128981"/>
            <a:ext cx="4038600" cy="4078144"/>
          </a:xfrm>
        </p:spPr>
        <p:txBody>
          <a:bodyPr>
            <a:normAutofit lnSpcReduction="10000"/>
          </a:bodyPr>
          <a:lstStyle/>
          <a:p>
            <a:pPr eaLnBrk="1" hangingPunct="1">
              <a:lnSpc>
                <a:spcPct val="90000"/>
              </a:lnSpc>
              <a:buClr>
                <a:srgbClr val="000000"/>
              </a:buClr>
            </a:pPr>
            <a:r>
              <a:rPr lang="en-US" sz="2400" dirty="0"/>
              <a:t>Employment with and/or compensation from foreign Government</a:t>
            </a:r>
          </a:p>
          <a:p>
            <a:pPr lvl="1" eaLnBrk="1" hangingPunct="1">
              <a:lnSpc>
                <a:spcPct val="90000"/>
              </a:lnSpc>
              <a:buClr>
                <a:srgbClr val="000000"/>
              </a:buClr>
            </a:pPr>
            <a:r>
              <a:rPr lang="en-US" dirty="0"/>
              <a:t>Must get approval from Service Secretary and Secretary of State</a:t>
            </a:r>
          </a:p>
          <a:p>
            <a:pPr eaLnBrk="1" hangingPunct="1">
              <a:lnSpc>
                <a:spcPct val="90000"/>
              </a:lnSpc>
              <a:buClr>
                <a:srgbClr val="000000"/>
              </a:buClr>
            </a:pPr>
            <a:r>
              <a:rPr lang="en-US" sz="2400" dirty="0"/>
              <a:t>No civil office while on transition (formerly terminal) leave</a:t>
            </a:r>
          </a:p>
          <a:p>
            <a:pPr eaLnBrk="1" hangingPunct="1">
              <a:lnSpc>
                <a:spcPct val="90000"/>
              </a:lnSpc>
              <a:buClr>
                <a:srgbClr val="000000"/>
              </a:buClr>
            </a:pPr>
            <a:r>
              <a:rPr lang="en-US" sz="2400" dirty="0"/>
              <a:t>180 day waiting period before working for DoD</a:t>
            </a:r>
          </a:p>
          <a:p>
            <a:pPr eaLnBrk="1" hangingPunct="1">
              <a:lnSpc>
                <a:spcPct val="90000"/>
              </a:lnSpc>
              <a:buClr>
                <a:srgbClr val="000000"/>
              </a:buClr>
            </a:pPr>
            <a:r>
              <a:rPr lang="en-US" sz="2400" dirty="0"/>
              <a:t>Permissive TDY issues</a:t>
            </a:r>
          </a:p>
          <a:p>
            <a:pPr eaLnBrk="1" hangingPunct="1">
              <a:lnSpc>
                <a:spcPct val="90000"/>
              </a:lnSpc>
              <a:buClr>
                <a:srgbClr val="000000"/>
              </a:buClr>
            </a:pPr>
            <a:endParaRPr lang="en-US" sz="2400" dirty="0"/>
          </a:p>
        </p:txBody>
      </p:sp>
      <p:pic>
        <p:nvPicPr>
          <p:cNvPr id="135172" name="Picture 4" descr="pe01852_"/>
          <p:cNvPicPr>
            <a:picLocks noGrp="1" noChangeAspect="1" noChangeArrowheads="1"/>
          </p:cNvPicPr>
          <p:nvPr>
            <p:ph sz="half" idx="2"/>
          </p:nvPr>
        </p:nvPicPr>
        <p:blipFill>
          <a:blip r:embed="rId3" cstate="screen"/>
          <a:stretch>
            <a:fillRect/>
          </a:stretch>
        </p:blipFill>
        <p:spPr>
          <a:xfrm>
            <a:off x="6314747" y="2128981"/>
            <a:ext cx="3753507" cy="3468400"/>
          </a:xfrm>
        </p:spPr>
      </p:pic>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590800" y="457200"/>
            <a:ext cx="6705600" cy="1143000"/>
          </a:xfrm>
        </p:spPr>
        <p:txBody>
          <a:bodyPr/>
          <a:lstStyle/>
          <a:p>
            <a:pPr eaLnBrk="1" hangingPunct="1">
              <a:buClr>
                <a:srgbClr val="000000"/>
              </a:buClr>
            </a:pPr>
            <a:r>
              <a:rPr lang="en-US" dirty="0"/>
              <a:t>RECAP</a:t>
            </a:r>
          </a:p>
        </p:txBody>
      </p:sp>
      <p:sp>
        <p:nvSpPr>
          <p:cNvPr id="136195" name="Rectangle 3"/>
          <p:cNvSpPr>
            <a:spLocks noGrp="1" noChangeArrowheads="1"/>
          </p:cNvSpPr>
          <p:nvPr>
            <p:ph idx="1"/>
          </p:nvPr>
        </p:nvSpPr>
        <p:spPr>
          <a:xfrm>
            <a:off x="1905000" y="2057400"/>
            <a:ext cx="7772400" cy="4191000"/>
          </a:xfrm>
        </p:spPr>
        <p:txBody>
          <a:bodyPr>
            <a:normAutofit fontScale="92500" lnSpcReduction="10000"/>
          </a:bodyPr>
          <a:lstStyle/>
          <a:p>
            <a:pPr lvl="1" eaLnBrk="1" hangingPunct="1">
              <a:lnSpc>
                <a:spcPct val="90000"/>
              </a:lnSpc>
              <a:buClr>
                <a:srgbClr val="000000"/>
              </a:buClr>
            </a:pPr>
            <a:r>
              <a:rPr lang="en-US" sz="2400" dirty="0"/>
              <a:t>Prohibitions found in ethics and procurement laws may prevent a Soldier or Civilian employee from receiving compensation from a particular contractor after his or her Government service.</a:t>
            </a:r>
          </a:p>
          <a:p>
            <a:pPr lvl="1" eaLnBrk="1" hangingPunct="1">
              <a:lnSpc>
                <a:spcPct val="90000"/>
              </a:lnSpc>
              <a:buClr>
                <a:srgbClr val="000000"/>
              </a:buClr>
            </a:pPr>
            <a:endParaRPr lang="en-US" sz="1050" dirty="0"/>
          </a:p>
          <a:p>
            <a:pPr lvl="1" eaLnBrk="1" hangingPunct="1">
              <a:lnSpc>
                <a:spcPct val="90000"/>
              </a:lnSpc>
              <a:buClr>
                <a:srgbClr val="000000"/>
              </a:buClr>
            </a:pPr>
            <a:r>
              <a:rPr lang="en-US" sz="2400" dirty="0"/>
              <a:t>The prohibitions may also prevent a Soldier or Civilian from representing a particular contractor or business after his or her Government service.</a:t>
            </a:r>
          </a:p>
          <a:p>
            <a:pPr lvl="1" eaLnBrk="1" hangingPunct="1">
              <a:lnSpc>
                <a:spcPct val="90000"/>
              </a:lnSpc>
              <a:buClr>
                <a:srgbClr val="000000"/>
              </a:buClr>
            </a:pPr>
            <a:endParaRPr lang="en-US" sz="1050" dirty="0"/>
          </a:p>
          <a:p>
            <a:pPr lvl="1" eaLnBrk="1" hangingPunct="1">
              <a:lnSpc>
                <a:spcPct val="90000"/>
              </a:lnSpc>
              <a:buClr>
                <a:srgbClr val="000000"/>
              </a:buClr>
            </a:pPr>
            <a:r>
              <a:rPr lang="en-US" sz="2400" dirty="0"/>
              <a:t>While it may be permissible for a Soldier or Civilian employee to work for a particular contractor, it may be impermissible to work on a particular contract or in a particular segment of a contractor’s operations.</a:t>
            </a:r>
          </a:p>
          <a:p>
            <a:pPr marL="457200" lvl="1" indent="0" algn="ctr">
              <a:buClr>
                <a:srgbClr val="000000"/>
              </a:buClr>
              <a:buNone/>
            </a:pPr>
            <a:r>
              <a:rPr lang="en-US" sz="2400" dirty="0"/>
              <a:t>CONTACT YOUR ETHICS OFFICIAL!</a:t>
            </a:r>
          </a:p>
          <a:p>
            <a:pPr lvl="1" eaLnBrk="1" hangingPunct="1">
              <a:lnSpc>
                <a:spcPct val="90000"/>
              </a:lnSpc>
              <a:buClr>
                <a:srgbClr val="000000"/>
              </a:buClr>
            </a:pPr>
            <a:endParaRPr lang="en-US" sz="2400" dirty="0"/>
          </a:p>
          <a:p>
            <a:pPr lvl="1" eaLnBrk="1" hangingPunct="1">
              <a:lnSpc>
                <a:spcPct val="90000"/>
              </a:lnSpc>
              <a:buClr>
                <a:srgbClr val="000000"/>
              </a:buClr>
            </a:pPr>
            <a:endParaRPr lang="en-US" b="1" dirty="0">
              <a:solidFill>
                <a:srgbClr val="000000"/>
              </a:solidFill>
            </a:endParaRPr>
          </a:p>
          <a:p>
            <a:pPr eaLnBrk="1" hangingPunct="1">
              <a:lnSpc>
                <a:spcPct val="90000"/>
              </a:lnSpc>
              <a:buClr>
                <a:srgbClr val="000000"/>
              </a:buClr>
            </a:pPr>
            <a:endParaRPr lang="en-US" sz="2800" dirty="0">
              <a:solidFill>
                <a:srgbClr val="000000"/>
              </a:solidFill>
            </a:endParaRP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p:txBody>
          <a:bodyPr>
            <a:noAutofit/>
          </a:bodyPr>
          <a:lstStyle/>
          <a:p>
            <a:pPr eaLnBrk="1" hangingPunct="1"/>
            <a:r>
              <a:rPr lang="en-US" sz="2800" dirty="0">
                <a:solidFill>
                  <a:srgbClr val="003366"/>
                </a:solidFill>
              </a:rPr>
              <a:t>You are strongly encouraged to consult your ethics OFFICIAL well </a:t>
            </a:r>
            <a:r>
              <a:rPr lang="en-US" sz="2800" i="1" u="sng" dirty="0">
                <a:solidFill>
                  <a:srgbClr val="003366"/>
                </a:solidFill>
              </a:rPr>
              <a:t>before</a:t>
            </a:r>
            <a:r>
              <a:rPr lang="en-US" sz="2800" dirty="0">
                <a:solidFill>
                  <a:srgbClr val="003366"/>
                </a:solidFill>
              </a:rPr>
              <a:t> you separate from the Government about the post-Government service restrictions that apply to your specific situation.</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981200" y="457200"/>
            <a:ext cx="8229600" cy="1143000"/>
          </a:xfrm>
        </p:spPr>
        <p:txBody>
          <a:bodyPr/>
          <a:lstStyle/>
          <a:p>
            <a:pPr eaLnBrk="1" hangingPunct="1"/>
            <a:r>
              <a:rPr lang="en-US" dirty="0"/>
              <a:t>Conclusion</a:t>
            </a:r>
          </a:p>
        </p:txBody>
      </p:sp>
      <p:sp>
        <p:nvSpPr>
          <p:cNvPr id="138243" name="Rectangle 3"/>
          <p:cNvSpPr>
            <a:spLocks noGrp="1" noChangeArrowheads="1"/>
          </p:cNvSpPr>
          <p:nvPr>
            <p:ph idx="1"/>
          </p:nvPr>
        </p:nvSpPr>
        <p:spPr>
          <a:xfrm>
            <a:off x="1752600" y="2133600"/>
            <a:ext cx="8229600" cy="3581400"/>
          </a:xfrm>
        </p:spPr>
        <p:txBody>
          <a:bodyPr>
            <a:normAutofit fontScale="92500" lnSpcReduction="20000"/>
          </a:bodyPr>
          <a:lstStyle/>
          <a:p>
            <a:pPr marL="812800" indent="-812800">
              <a:buNone/>
            </a:pPr>
            <a:endParaRPr lang="en-US" i="1" u="sng" dirty="0"/>
          </a:p>
          <a:p>
            <a:pPr marL="461963" indent="-461963">
              <a:spcBef>
                <a:spcPts val="0"/>
              </a:spcBef>
              <a:buClr>
                <a:srgbClr val="66FF33"/>
              </a:buClr>
              <a:buSzPct val="125000"/>
              <a:buFont typeface="ZapfDingbats" pitchFamily="82" charset="2"/>
              <a:buChar char=""/>
              <a:defRPr/>
            </a:pPr>
            <a:r>
              <a:rPr lang="en-US" sz="2800" dirty="0"/>
              <a:t> The rules set a minimum standard of conduct</a:t>
            </a:r>
          </a:p>
          <a:p>
            <a:pPr marL="461963" indent="-461963">
              <a:spcBef>
                <a:spcPts val="0"/>
              </a:spcBef>
              <a:buClr>
                <a:srgbClr val="66FF33"/>
              </a:buClr>
              <a:buSzPct val="125000"/>
              <a:buFont typeface="ZapfDingbats" pitchFamily="82" charset="2"/>
              <a:buChar char=""/>
              <a:defRPr/>
            </a:pPr>
            <a:endParaRPr lang="en-US" sz="1400" dirty="0"/>
          </a:p>
          <a:p>
            <a:pPr marL="461963" indent="-461963">
              <a:spcBef>
                <a:spcPts val="0"/>
              </a:spcBef>
              <a:buClr>
                <a:srgbClr val="66FF33"/>
              </a:buClr>
              <a:buSzPct val="125000"/>
              <a:buFont typeface="ZapfDingbats" pitchFamily="82" charset="2"/>
              <a:buChar char=""/>
              <a:defRPr/>
            </a:pPr>
            <a:endParaRPr lang="en-US" sz="900" dirty="0"/>
          </a:p>
          <a:p>
            <a:pPr marL="461963" indent="-461963">
              <a:spcBef>
                <a:spcPts val="0"/>
              </a:spcBef>
              <a:buClr>
                <a:srgbClr val="66FF33"/>
              </a:buClr>
              <a:buSzPct val="125000"/>
              <a:buFont typeface="ZapfDingbats" pitchFamily="82" charset="2"/>
              <a:buChar char=""/>
              <a:defRPr/>
            </a:pPr>
            <a:r>
              <a:rPr lang="en-US" sz="2800" dirty="0"/>
              <a:t> The question you should be asking is, even if legal, </a:t>
            </a:r>
            <a:r>
              <a:rPr lang="en-US" sz="2800" u="sng" dirty="0"/>
              <a:t>is my proposed action the right thing to do?</a:t>
            </a:r>
          </a:p>
          <a:p>
            <a:pPr marL="461963" indent="-461963">
              <a:spcBef>
                <a:spcPts val="0"/>
              </a:spcBef>
              <a:buClr>
                <a:srgbClr val="66FF33"/>
              </a:buClr>
              <a:buSzPct val="125000"/>
              <a:buFont typeface="ZapfDingbats" pitchFamily="82" charset="2"/>
              <a:buChar char=""/>
              <a:defRPr/>
            </a:pPr>
            <a:endParaRPr lang="en-US" sz="1400" dirty="0"/>
          </a:p>
          <a:p>
            <a:pPr marL="461963" indent="-461963">
              <a:spcBef>
                <a:spcPts val="0"/>
              </a:spcBef>
              <a:buClr>
                <a:srgbClr val="66FF33"/>
              </a:buClr>
              <a:buSzPct val="125000"/>
              <a:buFont typeface="ZapfDingbats" pitchFamily="82" charset="2"/>
              <a:buChar char=""/>
              <a:defRPr/>
            </a:pPr>
            <a:endParaRPr lang="en-US" sz="900" dirty="0"/>
          </a:p>
          <a:p>
            <a:pPr marL="461963" indent="-461963">
              <a:spcBef>
                <a:spcPts val="0"/>
              </a:spcBef>
              <a:buClr>
                <a:srgbClr val="66FF33"/>
              </a:buClr>
              <a:buSzPct val="125000"/>
              <a:buFont typeface="ZapfDingbats" pitchFamily="82" charset="2"/>
              <a:buChar char=""/>
              <a:defRPr/>
            </a:pPr>
            <a:r>
              <a:rPr lang="en-US" sz="2800" i="1" dirty="0"/>
              <a:t> </a:t>
            </a:r>
            <a:r>
              <a:rPr lang="en-US" sz="2800" i="1" u="sng" dirty="0"/>
              <a:t>Ask whether your actions</a:t>
            </a:r>
            <a:r>
              <a:rPr lang="en-US" sz="2800" dirty="0"/>
              <a:t>:</a:t>
            </a:r>
          </a:p>
          <a:p>
            <a:pPr marL="688975" indent="-225425">
              <a:spcBef>
                <a:spcPts val="0"/>
              </a:spcBef>
              <a:defRPr/>
            </a:pPr>
            <a:r>
              <a:rPr lang="en-US" sz="2800" dirty="0"/>
              <a:t>Are in the best interest of DoD;</a:t>
            </a:r>
          </a:p>
          <a:p>
            <a:pPr marL="688975" indent="-225425">
              <a:spcBef>
                <a:spcPts val="0"/>
              </a:spcBef>
              <a:defRPr/>
            </a:pPr>
            <a:r>
              <a:rPr lang="en-US" sz="2800" dirty="0"/>
              <a:t>Serve to enhance public confidence in DoD programs and operations; or </a:t>
            </a:r>
          </a:p>
          <a:p>
            <a:pPr marL="688975" indent="-225425">
              <a:spcBef>
                <a:spcPts val="0"/>
              </a:spcBef>
              <a:defRPr/>
            </a:pPr>
            <a:r>
              <a:rPr lang="en-US" sz="2800" dirty="0"/>
              <a:t>Will cause the public to question your integrity or impartiality.</a:t>
            </a:r>
          </a:p>
          <a:p>
            <a:pPr marL="812800" indent="-812800">
              <a:buNone/>
            </a:pP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2590800" y="381000"/>
            <a:ext cx="7010400" cy="1143000"/>
          </a:xfrm>
        </p:spPr>
        <p:txBody>
          <a:bodyPr/>
          <a:lstStyle/>
          <a:p>
            <a:pPr eaLnBrk="1" hangingPunct="1">
              <a:buClr>
                <a:srgbClr val="000000"/>
              </a:buClr>
            </a:pPr>
            <a:r>
              <a:rPr lang="en-US" dirty="0"/>
              <a:t>Conclusion</a:t>
            </a:r>
            <a:br>
              <a:rPr lang="en-US" dirty="0"/>
            </a:br>
            <a:r>
              <a:rPr lang="en-US" dirty="0"/>
              <a:t>(continued)</a:t>
            </a:r>
          </a:p>
        </p:txBody>
      </p:sp>
      <p:sp>
        <p:nvSpPr>
          <p:cNvPr id="139267" name="Rectangle 3"/>
          <p:cNvSpPr>
            <a:spLocks noGrp="1" noChangeArrowheads="1"/>
          </p:cNvSpPr>
          <p:nvPr>
            <p:ph idx="1"/>
          </p:nvPr>
        </p:nvSpPr>
        <p:spPr>
          <a:xfrm>
            <a:off x="2133600" y="2286000"/>
            <a:ext cx="7924800" cy="3657600"/>
          </a:xfrm>
        </p:spPr>
        <p:txBody>
          <a:bodyPr>
            <a:normAutofit/>
          </a:bodyPr>
          <a:lstStyle/>
          <a:p>
            <a:pPr eaLnBrk="1" hangingPunct="1">
              <a:lnSpc>
                <a:spcPct val="80000"/>
              </a:lnSpc>
              <a:buClr>
                <a:srgbClr val="000000"/>
              </a:buClr>
            </a:pPr>
            <a:r>
              <a:rPr lang="en-US" sz="2800" dirty="0"/>
              <a:t>Play it safe – ask your ethics official BEFORE taking any action</a:t>
            </a:r>
          </a:p>
          <a:p>
            <a:pPr eaLnBrk="1" hangingPunct="1">
              <a:lnSpc>
                <a:spcPct val="80000"/>
              </a:lnSpc>
              <a:buClr>
                <a:srgbClr val="000000"/>
              </a:buClr>
            </a:pPr>
            <a:r>
              <a:rPr lang="en-US" sz="2800" i="1" dirty="0"/>
              <a:t>(EO(s) names)</a:t>
            </a:r>
          </a:p>
          <a:p>
            <a:pPr eaLnBrk="1" hangingPunct="1">
              <a:lnSpc>
                <a:spcPct val="80000"/>
              </a:lnSpc>
              <a:buClr>
                <a:srgbClr val="000000"/>
              </a:buClr>
            </a:pPr>
            <a:r>
              <a:rPr lang="en-US" sz="2800" i="1" dirty="0"/>
              <a:t>(EO(s) phone #s)</a:t>
            </a:r>
          </a:p>
          <a:p>
            <a:pPr eaLnBrk="1" hangingPunct="1">
              <a:lnSpc>
                <a:spcPct val="80000"/>
              </a:lnSpc>
              <a:buClr>
                <a:srgbClr val="000000"/>
              </a:buClr>
            </a:pPr>
            <a:r>
              <a:rPr lang="en-US" sz="2800" i="1" dirty="0"/>
              <a:t>(Command’s ethics website address)</a:t>
            </a:r>
          </a:p>
          <a:p>
            <a:pPr eaLnBrk="1" hangingPunct="1">
              <a:lnSpc>
                <a:spcPct val="80000"/>
              </a:lnSpc>
              <a:buClr>
                <a:srgbClr val="000000"/>
              </a:buClr>
            </a:pPr>
            <a:endParaRPr lang="en-US" sz="2800" dirty="0"/>
          </a:p>
        </p:txBody>
      </p:sp>
    </p:spTree>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133601"/>
            <a:ext cx="8603674" cy="1739347"/>
          </a:xfrm>
        </p:spPr>
        <p:txBody>
          <a:bodyPr/>
          <a:lstStyle/>
          <a:p>
            <a:r>
              <a:rPr lang="en-US" dirty="0"/>
              <a:t>Questions?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62200" y="304800"/>
            <a:ext cx="7696200" cy="1143000"/>
          </a:xfrm>
        </p:spPr>
        <p:txBody>
          <a:bodyPr/>
          <a:lstStyle/>
          <a:p>
            <a:pPr eaLnBrk="1" hangingPunct="1">
              <a:buClr>
                <a:srgbClr val="000000"/>
              </a:buClr>
            </a:pPr>
            <a:r>
              <a:rPr lang="en-US" dirty="0">
                <a:solidFill>
                  <a:srgbClr val="003366"/>
                </a:solidFill>
              </a:rPr>
              <a:t>Use Of government title</a:t>
            </a:r>
          </a:p>
        </p:txBody>
      </p:sp>
      <p:sp>
        <p:nvSpPr>
          <p:cNvPr id="27651" name="Rectangle 3"/>
          <p:cNvSpPr>
            <a:spLocks noGrp="1" noChangeArrowheads="1"/>
          </p:cNvSpPr>
          <p:nvPr>
            <p:ph idx="1"/>
          </p:nvPr>
        </p:nvSpPr>
        <p:spPr>
          <a:xfrm>
            <a:off x="2133600" y="2057400"/>
            <a:ext cx="7924800" cy="3429000"/>
          </a:xfrm>
        </p:spPr>
        <p:txBody>
          <a:bodyPr/>
          <a:lstStyle/>
          <a:p>
            <a:pPr marL="0" indent="0">
              <a:buClr>
                <a:srgbClr val="000000"/>
              </a:buClr>
              <a:buNone/>
            </a:pPr>
            <a:r>
              <a:rPr lang="en-US" b="1" dirty="0"/>
              <a:t>Rule: </a:t>
            </a:r>
            <a:r>
              <a:rPr lang="en-US" dirty="0"/>
              <a:t>An employee shall not use or permit the use of his or her Government position, title, or any authority associated with his or her public office to endorse any product, service, or enterprise.</a:t>
            </a:r>
          </a:p>
          <a:p>
            <a:pPr marL="0" indent="0">
              <a:buClr>
                <a:srgbClr val="000000"/>
              </a:buClr>
              <a:buNone/>
            </a:pPr>
            <a:r>
              <a:rPr lang="en-US" b="1" dirty="0"/>
              <a:t>Rule: </a:t>
            </a:r>
            <a:r>
              <a:rPr lang="en-US" dirty="0"/>
              <a:t>DoD Personnel are prohibited from using their official position or public office for personal financial gain, for the endorsement of any product, service, or enterprise, or for the private gain of friends, relatives, or persons with whom the DoD Personnel is affiliated in a non-government capacity.</a:t>
            </a:r>
          </a:p>
          <a:p>
            <a:pPr marL="0" indent="0">
              <a:buClr>
                <a:srgbClr val="000000"/>
              </a:buClr>
              <a:buNone/>
            </a:pPr>
            <a:endParaRPr lang="en-US" dirty="0"/>
          </a:p>
          <a:p>
            <a:pPr lvl="1" eaLnBrk="1" hangingPunct="1">
              <a:buClr>
                <a:srgbClr val="000000"/>
              </a:buClr>
              <a:buFontTx/>
              <a:buNone/>
            </a:pPr>
            <a:endParaRPr lang="en-US" sz="3200" dirty="0"/>
          </a:p>
        </p:txBody>
      </p:sp>
    </p:spTree>
    <p:extLst>
      <p:ext uri="{BB962C8B-B14F-4D97-AF65-F5344CB8AC3E}">
        <p14:creationId xmlns:p14="http://schemas.microsoft.com/office/powerpoint/2010/main" val="341634457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514600" y="487680"/>
            <a:ext cx="7696200" cy="1143000"/>
          </a:xfrm>
        </p:spPr>
        <p:txBody>
          <a:bodyPr/>
          <a:lstStyle/>
          <a:p>
            <a:pPr eaLnBrk="1" hangingPunct="1">
              <a:buClr>
                <a:srgbClr val="000000"/>
              </a:buClr>
            </a:pPr>
            <a:r>
              <a:rPr lang="en-US" dirty="0">
                <a:solidFill>
                  <a:srgbClr val="003366"/>
                </a:solidFill>
              </a:rPr>
              <a:t>Common misuse issues</a:t>
            </a:r>
          </a:p>
        </p:txBody>
      </p:sp>
      <p:sp>
        <p:nvSpPr>
          <p:cNvPr id="3" name="Content Placeholder 2">
            <a:extLst>
              <a:ext uri="{FF2B5EF4-FFF2-40B4-BE49-F238E27FC236}">
                <a16:creationId xmlns:a16="http://schemas.microsoft.com/office/drawing/2014/main" id="{6CBC6081-82DC-2A2C-C3EB-6EDB884E21B0}"/>
              </a:ext>
            </a:extLst>
          </p:cNvPr>
          <p:cNvSpPr>
            <a:spLocks noGrp="1"/>
          </p:cNvSpPr>
          <p:nvPr>
            <p:ph idx="1"/>
          </p:nvPr>
        </p:nvSpPr>
        <p:spPr>
          <a:xfrm>
            <a:off x="533400" y="2057400"/>
            <a:ext cx="5274081" cy="4312920"/>
          </a:xfrm>
        </p:spPr>
        <p:txBody>
          <a:bodyPr/>
          <a:lstStyle/>
          <a:p>
            <a:r>
              <a:rPr lang="en-US" sz="2000" dirty="0">
                <a:latin typeface="Tenorite Display" panose="00000500000000000000" pitchFamily="2" charset="0"/>
              </a:rPr>
              <a:t>Thank-you letters, letters of recommendation, “Star Notes”</a:t>
            </a:r>
          </a:p>
          <a:p>
            <a:r>
              <a:rPr lang="en-US" sz="2000" dirty="0">
                <a:latin typeface="Tenorite Display" panose="00000500000000000000" pitchFamily="2" charset="0"/>
              </a:rPr>
              <a:t>Side hustle—investing, managing rental property, spouse’s business</a:t>
            </a:r>
          </a:p>
          <a:p>
            <a:r>
              <a:rPr lang="en-US" sz="2000" dirty="0">
                <a:latin typeface="Tenorite Display" panose="00000500000000000000" pitchFamily="2" charset="0"/>
              </a:rPr>
              <a:t>Fundraising in the workplace—access, endorsement, solicitation</a:t>
            </a:r>
          </a:p>
          <a:p>
            <a:r>
              <a:rPr lang="en-US" sz="2000" dirty="0">
                <a:latin typeface="Tenorite Display" panose="00000500000000000000" pitchFamily="2" charset="0"/>
              </a:rPr>
              <a:t>Solicitation from nonfederal entities—holiday party, favors</a:t>
            </a:r>
          </a:p>
          <a:p>
            <a:r>
              <a:rPr lang="en-US" sz="2000" dirty="0">
                <a:latin typeface="Tenorite Display" panose="00000500000000000000" pitchFamily="2" charset="0"/>
              </a:rPr>
              <a:t>Solicitation on behalf of nonfederal entities—fundraising, support, pledging the government</a:t>
            </a:r>
          </a:p>
          <a:p>
            <a:r>
              <a:rPr lang="en-US" sz="2000" dirty="0">
                <a:latin typeface="Tenorite Display" panose="00000500000000000000" pitchFamily="2" charset="0"/>
              </a:rPr>
              <a:t>Subordinate duties &amp; time</a:t>
            </a:r>
          </a:p>
          <a:p>
            <a:endParaRPr lang="en-US" dirty="0"/>
          </a:p>
        </p:txBody>
      </p:sp>
      <p:sp>
        <p:nvSpPr>
          <p:cNvPr id="5" name="Content Placeholder 2">
            <a:extLst>
              <a:ext uri="{FF2B5EF4-FFF2-40B4-BE49-F238E27FC236}">
                <a16:creationId xmlns:a16="http://schemas.microsoft.com/office/drawing/2014/main" id="{275B3944-8EA2-72DD-F1F7-B1FC061DFFAB}"/>
              </a:ext>
            </a:extLst>
          </p:cNvPr>
          <p:cNvSpPr txBox="1">
            <a:spLocks/>
          </p:cNvSpPr>
          <p:nvPr/>
        </p:nvSpPr>
        <p:spPr>
          <a:xfrm>
            <a:off x="5807481" y="2057400"/>
            <a:ext cx="5274081" cy="431292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z="2000" dirty="0">
                <a:latin typeface="Tenorite Display" panose="00000500000000000000" pitchFamily="2" charset="0"/>
              </a:rPr>
              <a:t>Hiring subordinates at market rate</a:t>
            </a:r>
          </a:p>
          <a:p>
            <a:r>
              <a:rPr lang="en-US" sz="2000" dirty="0">
                <a:latin typeface="Tenorite Display" panose="00000500000000000000" pitchFamily="2" charset="0"/>
              </a:rPr>
              <a:t>Impartial access = endorsement</a:t>
            </a:r>
          </a:p>
          <a:p>
            <a:r>
              <a:rPr lang="en-US" sz="2000" dirty="0">
                <a:latin typeface="Tenorite Display" panose="00000500000000000000" pitchFamily="2" charset="0"/>
              </a:rPr>
              <a:t>Government postage—holiday cards, overseas shipping</a:t>
            </a:r>
          </a:p>
          <a:p>
            <a:r>
              <a:rPr lang="en-US" sz="2000" dirty="0">
                <a:latin typeface="Tenorite Display" panose="00000500000000000000" pitchFamily="2" charset="0"/>
              </a:rPr>
              <a:t>Inappropriate influence—fines &amp; discounts</a:t>
            </a:r>
          </a:p>
          <a:p>
            <a:r>
              <a:rPr lang="en-US" sz="2000" dirty="0">
                <a:latin typeface="Tenorite Display" panose="00000500000000000000" pitchFamily="2" charset="0"/>
              </a:rPr>
              <a:t>Government vehicles &amp; travel</a:t>
            </a:r>
          </a:p>
          <a:p>
            <a:r>
              <a:rPr lang="en-US" sz="2000" dirty="0">
                <a:latin typeface="Tenorite Display" panose="00000500000000000000" pitchFamily="2" charset="0"/>
              </a:rPr>
              <a:t>Contractor time &amp; services</a:t>
            </a:r>
          </a:p>
          <a:p>
            <a:r>
              <a:rPr lang="en-US" sz="2000" dirty="0">
                <a:latin typeface="Tenorite Display" panose="00000500000000000000" pitchFamily="2" charset="0"/>
              </a:rPr>
              <a:t>Endorsements &amp; encouraging attendance at nonfederal entity events</a:t>
            </a:r>
          </a:p>
          <a:p>
            <a:r>
              <a:rPr lang="en-US" sz="2000" dirty="0">
                <a:latin typeface="Tenorite Display" panose="00000500000000000000" pitchFamily="2" charset="0"/>
              </a:rPr>
              <a:t>Coins</a:t>
            </a:r>
          </a:p>
          <a:p>
            <a:endParaRPr lang="en-US" dirty="0"/>
          </a:p>
        </p:txBody>
      </p:sp>
    </p:spTree>
    <p:extLst>
      <p:ext uri="{BB962C8B-B14F-4D97-AF65-F5344CB8AC3E}">
        <p14:creationId xmlns:p14="http://schemas.microsoft.com/office/powerpoint/2010/main" val="199455777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70888" y="682689"/>
            <a:ext cx="8229600" cy="944562"/>
          </a:xfrm>
        </p:spPr>
        <p:txBody>
          <a:bodyPr/>
          <a:lstStyle/>
          <a:p>
            <a:pPr eaLnBrk="1" hangingPunct="1"/>
            <a:r>
              <a:rPr lang="en-US" dirty="0">
                <a:solidFill>
                  <a:srgbClr val="003366"/>
                </a:solidFill>
              </a:rPr>
              <a:t>Use of Government Resources</a:t>
            </a:r>
          </a:p>
        </p:txBody>
      </p:sp>
      <p:sp>
        <p:nvSpPr>
          <p:cNvPr id="28675" name="Rectangle 3"/>
          <p:cNvSpPr>
            <a:spLocks noGrp="1" noChangeArrowheads="1"/>
          </p:cNvSpPr>
          <p:nvPr>
            <p:ph type="body" sz="half" idx="1"/>
          </p:nvPr>
        </p:nvSpPr>
        <p:spPr>
          <a:xfrm>
            <a:off x="152400" y="1928019"/>
            <a:ext cx="9220200" cy="4525963"/>
          </a:xfrm>
        </p:spPr>
        <p:txBody>
          <a:bodyPr>
            <a:normAutofit/>
          </a:bodyPr>
          <a:lstStyle/>
          <a:p>
            <a:pPr eaLnBrk="1" hangingPunct="1">
              <a:lnSpc>
                <a:spcPct val="90000"/>
              </a:lnSpc>
              <a:buFontTx/>
              <a:buNone/>
            </a:pPr>
            <a:r>
              <a:rPr lang="en-US" sz="2400" dirty="0"/>
              <a:t>SCENARIO:  </a:t>
            </a:r>
            <a:r>
              <a:rPr lang="en-US" sz="2400" dirty="0">
                <a:cs typeface="Times New Roman" pitchFamily="18" charset="0"/>
              </a:rPr>
              <a:t>You have a Government travel card, which you normally use only when you are on official travel.  On Sunday, however, your daughter calls from college to tell you that she needs a new laptop because her old one was destroyed when she jumped into the mosh pit.  (She refuses to give you any further details.)  You quickly purchase a new one on-line for $900,  but since your credit card is at home, you use your Government travel card, knowing you will pay the bill                                  when you get it. </a:t>
            </a:r>
          </a:p>
          <a:p>
            <a:pPr eaLnBrk="1" hangingPunct="1">
              <a:lnSpc>
                <a:spcPct val="90000"/>
              </a:lnSpc>
            </a:pPr>
            <a:endParaRPr lang="en-US" sz="1600" dirty="0"/>
          </a:p>
          <a:p>
            <a:pPr eaLnBrk="1" hangingPunct="1">
              <a:lnSpc>
                <a:spcPct val="90000"/>
              </a:lnSpc>
              <a:buFontTx/>
              <a:buNone/>
            </a:pPr>
            <a:r>
              <a:rPr lang="en-US" sz="2400" dirty="0"/>
              <a:t>QUESTION:  </a:t>
            </a:r>
            <a:r>
              <a:rPr lang="en-US" sz="2400" dirty="0">
                <a:cs typeface="Times New Roman" pitchFamily="18" charset="0"/>
              </a:rPr>
              <a:t>Since this is no cost to the Government, it is ok, right?</a:t>
            </a:r>
          </a:p>
        </p:txBody>
      </p:sp>
      <p:pic>
        <p:nvPicPr>
          <p:cNvPr id="28676" name="Picture 4" descr="travel_card"/>
          <p:cNvPicPr>
            <a:picLocks noChangeAspect="1" noChangeArrowheads="1"/>
          </p:cNvPicPr>
          <p:nvPr/>
        </p:nvPicPr>
        <p:blipFill>
          <a:blip r:embed="rId3" cstate="screen"/>
          <a:srcRect/>
          <a:stretch>
            <a:fillRect/>
          </a:stretch>
        </p:blipFill>
        <p:spPr bwMode="auto">
          <a:xfrm>
            <a:off x="9601200" y="1947069"/>
            <a:ext cx="2438400" cy="19256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95600" y="274638"/>
            <a:ext cx="6477000" cy="1143000"/>
          </a:xfrm>
        </p:spPr>
        <p:txBody>
          <a:bodyPr/>
          <a:lstStyle/>
          <a:p>
            <a:pPr eaLnBrk="1" hangingPunct="1"/>
            <a:r>
              <a:rPr lang="en-US"/>
              <a:t>Possible Answers</a:t>
            </a:r>
          </a:p>
        </p:txBody>
      </p:sp>
      <p:sp>
        <p:nvSpPr>
          <p:cNvPr id="29699" name="Rectangle 3"/>
          <p:cNvSpPr>
            <a:spLocks noGrp="1" noChangeArrowheads="1"/>
          </p:cNvSpPr>
          <p:nvPr>
            <p:ph type="body" sz="half" idx="1"/>
          </p:nvPr>
        </p:nvSpPr>
        <p:spPr>
          <a:xfrm>
            <a:off x="323850" y="2057400"/>
            <a:ext cx="8305800" cy="1563942"/>
          </a:xfrm>
        </p:spPr>
        <p:txBody>
          <a:bodyPr>
            <a:normAutofit fontScale="25000" lnSpcReduction="20000"/>
          </a:bodyPr>
          <a:lstStyle/>
          <a:p>
            <a:pPr marL="914400" indent="-285750">
              <a:buFont typeface="+mj-lt"/>
              <a:buAutoNum type="arabicPeriod"/>
            </a:pPr>
            <a:endParaRPr lang="en-US" sz="5000" dirty="0">
              <a:cs typeface="Times New Roman" pitchFamily="18" charset="0"/>
            </a:endParaRPr>
          </a:p>
          <a:p>
            <a:pPr marL="285750" indent="-285750">
              <a:spcBef>
                <a:spcPct val="0"/>
              </a:spcBef>
              <a:buFont typeface="+mj-lt"/>
              <a:buAutoNum type="arabicPeriod"/>
            </a:pPr>
            <a:r>
              <a:rPr lang="en-US" sz="8000" dirty="0">
                <a:latin typeface="Arial" pitchFamily="34" charset="0"/>
                <a:cs typeface="Times New Roman" pitchFamily="18" charset="0"/>
              </a:rPr>
              <a:t>It is ok as long as you pay the travel card bill on time.  The Department will never know.  Actually, it’s a benefit to the Department since it reaps the "points" from use of the travel card. </a:t>
            </a:r>
          </a:p>
          <a:p>
            <a:pPr marL="285750" indent="-285750">
              <a:spcBef>
                <a:spcPct val="0"/>
              </a:spcBef>
              <a:buFont typeface="+mj-lt"/>
              <a:buAutoNum type="arabicPeriod"/>
            </a:pPr>
            <a:endParaRPr lang="en-US" sz="8000" dirty="0">
              <a:cs typeface="Times New Roman" pitchFamily="18" charset="0"/>
            </a:endParaRPr>
          </a:p>
          <a:p>
            <a:pPr marL="285750" indent="-285750">
              <a:spcBef>
                <a:spcPct val="0"/>
              </a:spcBef>
              <a:buFont typeface="+mj-lt"/>
              <a:buAutoNum type="arabicPeriod"/>
            </a:pPr>
            <a:r>
              <a:rPr lang="en-US" sz="8000" dirty="0">
                <a:cs typeface="Times New Roman" pitchFamily="18" charset="0"/>
              </a:rPr>
              <a:t>No, it is not ok, but don’t worry because the Inspector General will not investigate any expenditure under    $1,000.</a:t>
            </a:r>
          </a:p>
          <a:p>
            <a:pPr marL="285750" indent="-285750">
              <a:spcBef>
                <a:spcPct val="0"/>
              </a:spcBef>
              <a:buFont typeface="+mj-lt"/>
              <a:buAutoNum type="arabicPeriod"/>
            </a:pPr>
            <a:endParaRPr lang="en-US" sz="8000" dirty="0">
              <a:cs typeface="Times New Roman" pitchFamily="18" charset="0"/>
            </a:endParaRPr>
          </a:p>
          <a:p>
            <a:pPr marL="285750" indent="-285750">
              <a:spcBef>
                <a:spcPct val="15000"/>
              </a:spcBef>
              <a:buFont typeface="+mj-lt"/>
              <a:buAutoNum type="arabicPeriod"/>
            </a:pPr>
            <a:r>
              <a:rPr lang="en-US" sz="8000" dirty="0">
                <a:cs typeface="Times New Roman" pitchFamily="18" charset="0"/>
              </a:rPr>
              <a:t>No, the travel card may not be used for </a:t>
            </a:r>
            <a:r>
              <a:rPr lang="en-US" sz="8000" dirty="0">
                <a:latin typeface="Arial" panose="020B0604020202020204" pitchFamily="34" charset="0"/>
                <a:cs typeface="Arial" panose="020B0604020202020204" pitchFamily="34" charset="0"/>
              </a:rPr>
              <a:t>any</a:t>
            </a:r>
            <a:r>
              <a:rPr lang="en-US" sz="8000" dirty="0">
                <a:cs typeface="Times New Roman" pitchFamily="18" charset="0"/>
              </a:rPr>
              <a:t> personal expenses.</a:t>
            </a:r>
          </a:p>
          <a:p>
            <a:pPr marL="609600" indent="-609600"/>
            <a:endParaRPr lang="en-US" sz="2400" dirty="0"/>
          </a:p>
        </p:txBody>
      </p:sp>
      <p:pic>
        <p:nvPicPr>
          <p:cNvPr id="29700" name="Picture 4" descr="woman_paying_bills_via_computer"/>
          <p:cNvPicPr>
            <a:picLocks noChangeAspect="1" noChangeArrowheads="1"/>
          </p:cNvPicPr>
          <p:nvPr/>
        </p:nvPicPr>
        <p:blipFill>
          <a:blip r:embed="rId3" cstate="screen"/>
          <a:srcRect/>
          <a:stretch>
            <a:fillRect/>
          </a:stretch>
        </p:blipFill>
        <p:spPr bwMode="auto">
          <a:xfrm>
            <a:off x="8382000" y="3733800"/>
            <a:ext cx="3657600" cy="2743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dirty="0"/>
              <a:t>Correct Answer</a:t>
            </a:r>
          </a:p>
        </p:txBody>
      </p:sp>
      <p:sp>
        <p:nvSpPr>
          <p:cNvPr id="30723" name="Rectangle 3"/>
          <p:cNvSpPr>
            <a:spLocks noGrp="1" noChangeArrowheads="1"/>
          </p:cNvSpPr>
          <p:nvPr>
            <p:ph type="body" sz="half" idx="1"/>
          </p:nvPr>
        </p:nvSpPr>
        <p:spPr>
          <a:xfrm>
            <a:off x="457200" y="2209800"/>
            <a:ext cx="7315200" cy="3505200"/>
          </a:xfrm>
        </p:spPr>
        <p:txBody>
          <a:bodyPr/>
          <a:lstStyle/>
          <a:p>
            <a:pPr eaLnBrk="1" hangingPunct="1">
              <a:buFontTx/>
              <a:buNone/>
            </a:pPr>
            <a:r>
              <a:rPr lang="en-US" sz="2800" dirty="0"/>
              <a:t>#3. </a:t>
            </a:r>
            <a:r>
              <a:rPr lang="en-US" sz="2800" dirty="0">
                <a:cs typeface="Times New Roman" pitchFamily="18" charset="0"/>
              </a:rPr>
              <a:t>The travel card may be used </a:t>
            </a:r>
            <a:r>
              <a:rPr lang="en-US" sz="2800" u="sng" dirty="0">
                <a:cs typeface="Times New Roman" pitchFamily="18" charset="0"/>
              </a:rPr>
              <a:t>only</a:t>
            </a:r>
            <a:r>
              <a:rPr lang="en-US" sz="2800" dirty="0">
                <a:cs typeface="Times New Roman" pitchFamily="18" charset="0"/>
              </a:rPr>
              <a:t> for travel-related expenses </a:t>
            </a:r>
            <a:r>
              <a:rPr lang="en-US" sz="2800" i="1" dirty="0">
                <a:cs typeface="Times New Roman" pitchFamily="18" charset="0"/>
              </a:rPr>
              <a:t>while </a:t>
            </a:r>
            <a:r>
              <a:rPr lang="en-US" sz="2800" dirty="0">
                <a:cs typeface="Times New Roman" pitchFamily="18" charset="0"/>
              </a:rPr>
              <a:t>you are performing official travel.</a:t>
            </a:r>
          </a:p>
        </p:txBody>
      </p:sp>
      <p:pic>
        <p:nvPicPr>
          <p:cNvPr id="30724" name="Picture 4" descr="11_06"/>
          <p:cNvPicPr>
            <a:picLocks noChangeAspect="1" noChangeArrowheads="1"/>
          </p:cNvPicPr>
          <p:nvPr/>
        </p:nvPicPr>
        <p:blipFill>
          <a:blip r:embed="rId3" cstate="screen"/>
          <a:srcRect/>
          <a:stretch>
            <a:fillRect/>
          </a:stretch>
        </p:blipFill>
        <p:spPr bwMode="auto">
          <a:xfrm>
            <a:off x="7924800" y="2057400"/>
            <a:ext cx="3200400" cy="3657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81200" y="228600"/>
            <a:ext cx="8229600" cy="1143000"/>
          </a:xfrm>
        </p:spPr>
        <p:txBody>
          <a:bodyPr/>
          <a:lstStyle/>
          <a:p>
            <a:pPr eaLnBrk="1" hangingPunct="1"/>
            <a:r>
              <a:rPr lang="en-US"/>
              <a:t>Use of Your Official Position</a:t>
            </a:r>
          </a:p>
        </p:txBody>
      </p:sp>
      <p:sp>
        <p:nvSpPr>
          <p:cNvPr id="31747" name="Rectangle 3"/>
          <p:cNvSpPr>
            <a:spLocks noGrp="1" noChangeArrowheads="1"/>
          </p:cNvSpPr>
          <p:nvPr>
            <p:ph idx="1"/>
          </p:nvPr>
        </p:nvSpPr>
        <p:spPr>
          <a:xfrm>
            <a:off x="381000" y="1905000"/>
            <a:ext cx="11506200" cy="3733800"/>
          </a:xfrm>
        </p:spPr>
        <p:txBody>
          <a:bodyPr/>
          <a:lstStyle/>
          <a:p>
            <a:pPr eaLnBrk="1" hangingPunct="1">
              <a:lnSpc>
                <a:spcPct val="90000"/>
              </a:lnSpc>
              <a:buFontTx/>
              <a:buNone/>
            </a:pPr>
            <a:r>
              <a:rPr lang="en-US" sz="2400" dirty="0">
                <a:ea typeface="Times New Roman" pitchFamily="18" charset="0"/>
                <a:cs typeface="CG Times" pitchFamily="18" charset="0"/>
              </a:rPr>
              <a:t>SCENARIO:  You are in charge of the Tri-Service Interoperability Task Force.  The Task Force includes personnel from all three Military Departments, as well as DoD Civilian employees.  You believe that Task Force personnel would be effective if they joined the Association of the U.S. Army (AUSA),a nonfederal organization that frequently deals with topics of interest to the Task Force.  To join, employees would have to sign up in their personal capacities and pay membership fees.  You assign a member of your staff to distribute AUSA flyers to the Task Force and to give you periodic reports on who has joined.</a:t>
            </a:r>
          </a:p>
        </p:txBody>
      </p:sp>
      <p:sp>
        <p:nvSpPr>
          <p:cNvPr id="31748" name="Rectangle 4"/>
          <p:cNvSpPr>
            <a:spLocks noChangeArrowheads="1"/>
          </p:cNvSpPr>
          <p:nvPr/>
        </p:nvSpPr>
        <p:spPr bwMode="auto">
          <a:xfrm>
            <a:off x="2781300" y="5638800"/>
            <a:ext cx="6705600" cy="533400"/>
          </a:xfrm>
          <a:prstGeom prst="rect">
            <a:avLst/>
          </a:prstGeom>
          <a:noFill/>
          <a:ln w="9525">
            <a:noFill/>
            <a:miter lim="800000"/>
            <a:headEnd/>
            <a:tailEnd/>
          </a:ln>
        </p:spPr>
        <p:txBody>
          <a:bodyPr/>
          <a:lstStyle/>
          <a:p>
            <a:pPr marL="342900" indent="-342900">
              <a:lnSpc>
                <a:spcPct val="90000"/>
              </a:lnSpc>
              <a:spcBef>
                <a:spcPct val="20000"/>
              </a:spcBef>
            </a:pPr>
            <a:r>
              <a:rPr lang="en-US" sz="2400" dirty="0">
                <a:latin typeface="Arial" pitchFamily="34" charset="0"/>
                <a:cs typeface="Times New Roman" pitchFamily="18" charset="0"/>
              </a:rPr>
              <a:t>QUESTION:  Have you done anything wrong?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57400" y="228600"/>
            <a:ext cx="8229600" cy="1143000"/>
          </a:xfrm>
        </p:spPr>
        <p:txBody>
          <a:bodyPr/>
          <a:lstStyle/>
          <a:p>
            <a:pPr eaLnBrk="1" hangingPunct="1"/>
            <a:r>
              <a:rPr lang="en-US" dirty="0"/>
              <a:t>Possible Answers</a:t>
            </a:r>
          </a:p>
        </p:txBody>
      </p:sp>
      <p:sp>
        <p:nvSpPr>
          <p:cNvPr id="32771" name="Rectangle 3"/>
          <p:cNvSpPr>
            <a:spLocks noGrp="1" noChangeArrowheads="1"/>
          </p:cNvSpPr>
          <p:nvPr>
            <p:ph type="body" sz="half" idx="1"/>
          </p:nvPr>
        </p:nvSpPr>
        <p:spPr>
          <a:xfrm>
            <a:off x="1682496" y="1981201"/>
            <a:ext cx="8610600" cy="4297363"/>
          </a:xfrm>
        </p:spPr>
        <p:txBody>
          <a:bodyPr>
            <a:normAutofit lnSpcReduction="10000"/>
          </a:bodyPr>
          <a:lstStyle/>
          <a:p>
            <a:pPr marL="609600" indent="-609600">
              <a:buFontTx/>
              <a:buAutoNum type="arabicPeriod"/>
            </a:pPr>
            <a:r>
              <a:rPr lang="en-US" sz="2400" dirty="0">
                <a:ea typeface="Times New Roman" pitchFamily="18" charset="0"/>
                <a:cs typeface="CG Times" pitchFamily="18" charset="0"/>
              </a:rPr>
              <a:t>Yes.  Although membership in AUSA by Task Force personnel would help it to accomplish its mission, requiring periodic reports on who had become an AUSA member suggests that you are coercing Task Force personnel to join AUSA.  </a:t>
            </a:r>
          </a:p>
          <a:p>
            <a:pPr marL="609600" indent="-609600">
              <a:buFontTx/>
              <a:buAutoNum type="arabicPeriod"/>
            </a:pPr>
            <a:endParaRPr lang="en-US" sz="800" dirty="0">
              <a:ea typeface="Times New Roman" pitchFamily="18" charset="0"/>
              <a:cs typeface="CG Times" pitchFamily="18" charset="0"/>
            </a:endParaRPr>
          </a:p>
          <a:p>
            <a:pPr marL="609600" indent="-609600">
              <a:buFontTx/>
              <a:buAutoNum type="arabicPeriod"/>
            </a:pPr>
            <a:r>
              <a:rPr lang="en-US" sz="2400" dirty="0">
                <a:ea typeface="Times New Roman" pitchFamily="18" charset="0"/>
                <a:cs typeface="CG Times" pitchFamily="18" charset="0"/>
              </a:rPr>
              <a:t>Yes. Asking your staff to distribute AUSA flyers to the Task Force and to give you periodic reports on who had  become an AUSA member suggests that you are endorsing a nonfederal entity and coercing your staff to join AUSA.  </a:t>
            </a:r>
          </a:p>
          <a:p>
            <a:pPr marL="609600" indent="-609600">
              <a:buFontTx/>
              <a:buAutoNum type="arabicPeriod"/>
            </a:pPr>
            <a:endParaRPr lang="en-US" sz="800" dirty="0">
              <a:ea typeface="Times New Roman" pitchFamily="18" charset="0"/>
              <a:cs typeface="CG Times" pitchFamily="18" charset="0"/>
            </a:endParaRPr>
          </a:p>
          <a:p>
            <a:pPr marL="609600" indent="-609600">
              <a:buFontTx/>
              <a:buAutoNum type="arabicPeriod"/>
            </a:pPr>
            <a:r>
              <a:rPr lang="en-US" sz="2400" dirty="0">
                <a:ea typeface="Times New Roman" pitchFamily="18" charset="0"/>
                <a:cs typeface="CG Times" pitchFamily="18" charset="0"/>
              </a:rPr>
              <a:t>No.  There is an exception for using your official position to promote the activities of nonfederal entities when it helps accomplish the mission.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209800" y="381000"/>
            <a:ext cx="7772400" cy="1470025"/>
          </a:xfrm>
        </p:spPr>
        <p:txBody>
          <a:bodyPr>
            <a:normAutofit fontScale="90000"/>
          </a:bodyPr>
          <a:lstStyle/>
          <a:p>
            <a:r>
              <a:rPr lang="en-US" dirty="0">
                <a:solidFill>
                  <a:schemeClr val="tx1"/>
                </a:solidFill>
              </a:rPr>
              <a:t>Ethics Training</a:t>
            </a:r>
            <a:br>
              <a:rPr lang="en-US" dirty="0">
                <a:solidFill>
                  <a:schemeClr val="tx1"/>
                </a:solidFill>
              </a:rPr>
            </a:br>
            <a:endParaRPr lang="en-US" dirty="0">
              <a:solidFill>
                <a:schemeClr val="tx1"/>
              </a:solidFill>
            </a:endParaRPr>
          </a:p>
        </p:txBody>
      </p:sp>
      <p:sp>
        <p:nvSpPr>
          <p:cNvPr id="8195" name="Rectangle 3"/>
          <p:cNvSpPr>
            <a:spLocks noGrp="1" noChangeArrowheads="1"/>
          </p:cNvSpPr>
          <p:nvPr>
            <p:ph type="subTitle" idx="1"/>
          </p:nvPr>
        </p:nvSpPr>
        <p:spPr>
          <a:xfrm>
            <a:off x="2895600" y="3962400"/>
            <a:ext cx="6400800" cy="1752600"/>
          </a:xfrm>
        </p:spPr>
        <p:txBody>
          <a:bodyPr/>
          <a:lstStyle/>
          <a:p>
            <a:r>
              <a:rPr lang="en-US" sz="2800" dirty="0"/>
              <a:t>Name</a:t>
            </a:r>
          </a:p>
          <a:p>
            <a:r>
              <a:rPr lang="en-US" sz="2800" dirty="0"/>
              <a:t>Location/phone #</a:t>
            </a:r>
          </a:p>
          <a:p>
            <a:r>
              <a:rPr lang="en-US" sz="2800" dirty="0"/>
              <a:t>Email address</a:t>
            </a:r>
          </a:p>
        </p:txBody>
      </p:sp>
      <p:pic>
        <p:nvPicPr>
          <p:cNvPr id="8196" name="Picture 4" descr="j0301252"/>
          <p:cNvPicPr>
            <a:picLocks noChangeAspect="1" noChangeArrowheads="1"/>
          </p:cNvPicPr>
          <p:nvPr/>
        </p:nvPicPr>
        <p:blipFill>
          <a:blip r:embed="rId3" cstate="screen"/>
          <a:srcRect/>
          <a:stretch>
            <a:fillRect/>
          </a:stretch>
        </p:blipFill>
        <p:spPr bwMode="auto">
          <a:xfrm>
            <a:off x="4876800" y="1676400"/>
            <a:ext cx="2667000" cy="2281238"/>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a:t>Correct Answer</a:t>
            </a:r>
          </a:p>
        </p:txBody>
      </p:sp>
      <p:sp>
        <p:nvSpPr>
          <p:cNvPr id="33795" name="Rectangle 3"/>
          <p:cNvSpPr>
            <a:spLocks noGrp="1" noChangeArrowheads="1"/>
          </p:cNvSpPr>
          <p:nvPr>
            <p:ph type="body" sz="half" idx="1"/>
          </p:nvPr>
        </p:nvSpPr>
        <p:spPr>
          <a:xfrm>
            <a:off x="1981200" y="2133601"/>
            <a:ext cx="4800600" cy="4525963"/>
          </a:xfrm>
        </p:spPr>
        <p:txBody>
          <a:bodyPr/>
          <a:lstStyle/>
          <a:p>
            <a:pPr>
              <a:buNone/>
            </a:pPr>
            <a:r>
              <a:rPr lang="en-US" sz="2400" dirty="0">
                <a:ea typeface="Times New Roman" pitchFamily="18" charset="0"/>
                <a:cs typeface="CG Times" pitchFamily="18" charset="0"/>
              </a:rPr>
              <a:t>#2. Yes. Asking your staff to distribute AUSA flyers to the Task Force and to give you periodic reports on who had  become an AUSA member suggests that you are endorsing a nonfederal entity and coercing your staff to join AUSA.</a:t>
            </a:r>
          </a:p>
        </p:txBody>
      </p:sp>
      <p:pic>
        <p:nvPicPr>
          <p:cNvPr id="33796" name="Picture 4" descr="11_04"/>
          <p:cNvPicPr>
            <a:picLocks noChangeAspect="1" noChangeArrowheads="1"/>
          </p:cNvPicPr>
          <p:nvPr/>
        </p:nvPicPr>
        <p:blipFill>
          <a:blip r:embed="rId3" cstate="screen"/>
          <a:srcRect/>
          <a:stretch>
            <a:fillRect/>
          </a:stretch>
        </p:blipFill>
        <p:spPr bwMode="auto">
          <a:xfrm>
            <a:off x="7086600" y="1676400"/>
            <a:ext cx="2971800" cy="3886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sz="half" idx="1"/>
          </p:nvPr>
        </p:nvSpPr>
        <p:spPr>
          <a:xfrm>
            <a:off x="2057400" y="1981201"/>
            <a:ext cx="8229600" cy="4144963"/>
          </a:xfrm>
        </p:spPr>
        <p:txBody>
          <a:bodyPr/>
          <a:lstStyle/>
          <a:p>
            <a:pPr marL="0" indent="0">
              <a:buNone/>
            </a:pPr>
            <a:r>
              <a:rPr lang="en-US" sz="2400" dirty="0">
                <a:ea typeface="Times New Roman" pitchFamily="18" charset="0"/>
                <a:cs typeface="CG Times" pitchFamily="18" charset="0"/>
              </a:rPr>
              <a:t>SCENARIO:  You volunteer for Help the Teachers, a nonprofit civic group that provides counseling to public school teachers to help them cope with the stresses of their profession.  The group will distribute flyers to advertise its upcoming fundraising dinner.  The fundraising chairman proposes to include your name as a volunteer on some of the flyers, describe your contribution, and refer to your Government position (Deputy Director, Zero Emission  Fuels Development, U.S. Office of Stealth Transportation).</a:t>
            </a:r>
          </a:p>
        </p:txBody>
      </p:sp>
      <p:sp>
        <p:nvSpPr>
          <p:cNvPr id="34819" name="Text Box 3"/>
          <p:cNvSpPr txBox="1">
            <a:spLocks noChangeArrowheads="1"/>
          </p:cNvSpPr>
          <p:nvPr/>
        </p:nvSpPr>
        <p:spPr bwMode="auto">
          <a:xfrm>
            <a:off x="2057400" y="5105401"/>
            <a:ext cx="8153400" cy="830997"/>
          </a:xfrm>
          <a:prstGeom prst="rect">
            <a:avLst/>
          </a:prstGeom>
          <a:noFill/>
          <a:ln w="9525">
            <a:noFill/>
            <a:miter lim="800000"/>
            <a:headEnd/>
            <a:tailEnd/>
          </a:ln>
        </p:spPr>
        <p:txBody>
          <a:bodyPr>
            <a:spAutoFit/>
          </a:bodyPr>
          <a:lstStyle/>
          <a:p>
            <a:pPr>
              <a:spcBef>
                <a:spcPct val="20000"/>
              </a:spcBef>
            </a:pPr>
            <a:r>
              <a:rPr lang="en-US" sz="2400" dirty="0">
                <a:latin typeface="Arial" pitchFamily="34" charset="0"/>
              </a:rPr>
              <a:t>QUESTION:  </a:t>
            </a:r>
            <a:r>
              <a:rPr lang="en-US" sz="2400" dirty="0">
                <a:latin typeface="Arial" pitchFamily="34" charset="0"/>
                <a:cs typeface="Times New Roman" pitchFamily="18" charset="0"/>
              </a:rPr>
              <a:t>May you consent to the use of your Government title on the flyers?</a:t>
            </a:r>
            <a:endParaRPr lang="en-US" sz="2400" dirty="0">
              <a:latin typeface="Arial" pitchFamily="34" charset="0"/>
            </a:endParaRPr>
          </a:p>
        </p:txBody>
      </p:sp>
      <p:sp>
        <p:nvSpPr>
          <p:cNvPr id="34820" name="Rectangle 4"/>
          <p:cNvSpPr>
            <a:spLocks noChangeArrowheads="1"/>
          </p:cNvSpPr>
          <p:nvPr/>
        </p:nvSpPr>
        <p:spPr bwMode="auto">
          <a:xfrm>
            <a:off x="1371600" y="457200"/>
            <a:ext cx="9144000" cy="1143000"/>
          </a:xfrm>
          <a:prstGeom prst="rect">
            <a:avLst/>
          </a:prstGeom>
          <a:noFill/>
          <a:ln w="9525">
            <a:noFill/>
            <a:miter lim="800000"/>
            <a:headEnd/>
            <a:tailEnd/>
          </a:ln>
        </p:spPr>
        <p:txBody>
          <a:bodyPr anchor="ctr"/>
          <a:lstStyle/>
          <a:p>
            <a:pPr algn="ctr"/>
            <a:r>
              <a:rPr lang="en-US" sz="4400" dirty="0">
                <a:solidFill>
                  <a:schemeClr val="bg2"/>
                </a:solidFill>
                <a:latin typeface="Arial" pitchFamily="34" charset="0"/>
              </a:rPr>
              <a:t>Use of Your Official Position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81200" y="381000"/>
            <a:ext cx="8229600" cy="1143000"/>
          </a:xfrm>
        </p:spPr>
        <p:txBody>
          <a:bodyPr/>
          <a:lstStyle/>
          <a:p>
            <a:pPr eaLnBrk="1" hangingPunct="1"/>
            <a:r>
              <a:rPr lang="en-US" dirty="0"/>
              <a:t>Possible Answers</a:t>
            </a:r>
          </a:p>
        </p:txBody>
      </p:sp>
      <p:sp>
        <p:nvSpPr>
          <p:cNvPr id="35843" name="Rectangle 3"/>
          <p:cNvSpPr>
            <a:spLocks noGrp="1" noChangeArrowheads="1"/>
          </p:cNvSpPr>
          <p:nvPr>
            <p:ph idx="1"/>
          </p:nvPr>
        </p:nvSpPr>
        <p:spPr>
          <a:xfrm>
            <a:off x="1981200" y="2057401"/>
            <a:ext cx="8077200" cy="4330861"/>
          </a:xfrm>
        </p:spPr>
        <p:txBody>
          <a:bodyPr>
            <a:normAutofit fontScale="92500" lnSpcReduction="10000"/>
          </a:bodyPr>
          <a:lstStyle/>
          <a:p>
            <a:pPr marL="609600" indent="-609600">
              <a:lnSpc>
                <a:spcPct val="80000"/>
              </a:lnSpc>
              <a:buFontTx/>
              <a:buAutoNum type="arabicPeriod"/>
            </a:pPr>
            <a:r>
              <a:rPr lang="en-US" sz="2400" dirty="0"/>
              <a:t>Yes.  </a:t>
            </a:r>
            <a:r>
              <a:rPr lang="en-US" sz="2400" dirty="0">
                <a:cs typeface="Times New Roman" pitchFamily="18" charset="0"/>
              </a:rPr>
              <a:t>Help the Teachers is a nonprofit organization in the service of a worthy cause.  Although the general rule is that you may not use your official position to promote the activities of nonfederal entities, there is an exception for nonprofit entities that serve a worthy cause, since the purpose of Government is to promote the general welfare of the people.</a:t>
            </a:r>
          </a:p>
          <a:p>
            <a:pPr marL="609600" indent="-609600">
              <a:lnSpc>
                <a:spcPct val="80000"/>
              </a:lnSpc>
              <a:buFontTx/>
              <a:buAutoNum type="arabicPeriod"/>
            </a:pPr>
            <a:endParaRPr lang="en-US" sz="2400" dirty="0">
              <a:cs typeface="Times New Roman" pitchFamily="18" charset="0"/>
            </a:endParaRPr>
          </a:p>
          <a:p>
            <a:pPr marL="609600" indent="-609600">
              <a:lnSpc>
                <a:spcPct val="80000"/>
              </a:lnSpc>
              <a:buFontTx/>
              <a:buAutoNum type="arabicPeriod"/>
            </a:pPr>
            <a:r>
              <a:rPr lang="en-US" sz="2400" dirty="0">
                <a:cs typeface="Times New Roman" pitchFamily="18" charset="0"/>
              </a:rPr>
              <a:t>No.  The general rule is that you may not use your official position to promote the activities of nonfederal entities.  There are no exceptions.  </a:t>
            </a:r>
          </a:p>
          <a:p>
            <a:pPr marL="609600" indent="-609600">
              <a:lnSpc>
                <a:spcPct val="80000"/>
              </a:lnSpc>
              <a:buFontTx/>
              <a:buAutoNum type="arabicPeriod"/>
            </a:pPr>
            <a:endParaRPr lang="en-US" sz="2400" dirty="0">
              <a:cs typeface="Times New Roman" pitchFamily="18" charset="0"/>
            </a:endParaRPr>
          </a:p>
          <a:p>
            <a:pPr marL="609600" indent="-609600">
              <a:lnSpc>
                <a:spcPct val="80000"/>
              </a:lnSpc>
              <a:buFontTx/>
              <a:buAutoNum type="arabicPeriod"/>
            </a:pPr>
            <a:r>
              <a:rPr lang="en-US" sz="2400" dirty="0">
                <a:cs typeface="Times New Roman" pitchFamily="18" charset="0"/>
              </a:rPr>
              <a:t>No.  The general rule is that you may not use your official position to promote nonfederal entities.  There are exceptions, but none that apply here.</a:t>
            </a:r>
            <a:r>
              <a:rPr lang="en-US" sz="2800" dirty="0">
                <a:cs typeface="Times New Roman" pitchFamily="18" charset="0"/>
              </a:rPr>
              <a:t> </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a:t>Correct Answer</a:t>
            </a:r>
          </a:p>
        </p:txBody>
      </p:sp>
      <p:sp>
        <p:nvSpPr>
          <p:cNvPr id="36867" name="Rectangle 3"/>
          <p:cNvSpPr>
            <a:spLocks noGrp="1" noChangeArrowheads="1"/>
          </p:cNvSpPr>
          <p:nvPr>
            <p:ph idx="1"/>
          </p:nvPr>
        </p:nvSpPr>
        <p:spPr>
          <a:xfrm>
            <a:off x="381000" y="1952267"/>
            <a:ext cx="11277600" cy="4525963"/>
          </a:xfrm>
        </p:spPr>
        <p:txBody>
          <a:bodyPr/>
          <a:lstStyle/>
          <a:p>
            <a:pPr eaLnBrk="1" hangingPunct="1">
              <a:lnSpc>
                <a:spcPct val="90000"/>
              </a:lnSpc>
              <a:buFontTx/>
              <a:buNone/>
            </a:pPr>
            <a:r>
              <a:rPr lang="en-US" sz="2400" dirty="0">
                <a:ea typeface="Times New Roman" pitchFamily="18" charset="0"/>
                <a:cs typeface="CG Times" pitchFamily="18" charset="0"/>
              </a:rPr>
              <a:t>#3. There are a few, very narrow exceptions to the rule against using your official position to promote the activities of nonfederal entities, but none apply to Help the Teachers.  </a:t>
            </a:r>
          </a:p>
        </p:txBody>
      </p:sp>
      <p:sp>
        <p:nvSpPr>
          <p:cNvPr id="36869" name="Text Box 5"/>
          <p:cNvSpPr txBox="1">
            <a:spLocks noChangeArrowheads="1"/>
          </p:cNvSpPr>
          <p:nvPr/>
        </p:nvSpPr>
        <p:spPr bwMode="auto">
          <a:xfrm>
            <a:off x="533400" y="3429000"/>
            <a:ext cx="10058400" cy="2400657"/>
          </a:xfrm>
          <a:prstGeom prst="rect">
            <a:avLst/>
          </a:prstGeom>
          <a:noFill/>
          <a:ln w="9525">
            <a:noFill/>
            <a:miter lim="800000"/>
            <a:headEnd/>
            <a:tailEnd/>
          </a:ln>
        </p:spPr>
        <p:txBody>
          <a:bodyPr wrap="square">
            <a:spAutoFit/>
          </a:bodyPr>
          <a:lstStyle/>
          <a:p>
            <a:r>
              <a:rPr lang="en-US" sz="2000" dirty="0">
                <a:latin typeface="Arial" pitchFamily="34" charset="0"/>
              </a:rPr>
              <a:t>Exceptions:</a:t>
            </a:r>
          </a:p>
          <a:p>
            <a:r>
              <a:rPr lang="en-US" sz="2000" dirty="0">
                <a:latin typeface="Arial" pitchFamily="34" charset="0"/>
              </a:rPr>
              <a:t>1. Combined Federal Campaign</a:t>
            </a:r>
          </a:p>
          <a:p>
            <a:r>
              <a:rPr lang="en-US" sz="2000" dirty="0">
                <a:latin typeface="Arial" pitchFamily="34" charset="0"/>
              </a:rPr>
              <a:t>2.  Military Relief Societies</a:t>
            </a:r>
          </a:p>
          <a:p>
            <a:r>
              <a:rPr lang="en-US" sz="2000" dirty="0">
                <a:latin typeface="Arial" pitchFamily="34" charset="0"/>
              </a:rPr>
              <a:t>3.  Emergency and disaster appeals approved by Office of Personnel Management.</a:t>
            </a:r>
          </a:p>
          <a:p>
            <a:r>
              <a:rPr lang="en-US" sz="2000" dirty="0">
                <a:latin typeface="Arial" pitchFamily="34" charset="0"/>
              </a:rPr>
              <a:t>4.  Organizations composed primarily of agency employees or their dependents, under certain circumstances</a:t>
            </a:r>
          </a:p>
          <a:p>
            <a:pPr>
              <a:spcBef>
                <a:spcPct val="50000"/>
              </a:spcBef>
            </a:pPr>
            <a:endParaRPr lang="en-US" sz="2000" dirty="0">
              <a:latin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t>Use of Your Official Position</a:t>
            </a:r>
          </a:p>
        </p:txBody>
      </p:sp>
      <p:sp>
        <p:nvSpPr>
          <p:cNvPr id="37891" name="Rectangle 3"/>
          <p:cNvSpPr>
            <a:spLocks noGrp="1" noChangeArrowheads="1"/>
          </p:cNvSpPr>
          <p:nvPr>
            <p:ph type="body" sz="half" idx="1"/>
          </p:nvPr>
        </p:nvSpPr>
        <p:spPr>
          <a:xfrm>
            <a:off x="381000" y="2209800"/>
            <a:ext cx="11430000" cy="3611563"/>
          </a:xfrm>
        </p:spPr>
        <p:txBody>
          <a:bodyPr>
            <a:normAutofit/>
          </a:bodyPr>
          <a:lstStyle/>
          <a:p>
            <a:pPr marL="0" indent="0">
              <a:buNone/>
            </a:pPr>
            <a:r>
              <a:rPr lang="en-US" sz="2400" dirty="0">
                <a:ea typeface="Times New Roman" pitchFamily="18" charset="0"/>
                <a:cs typeface="CG Times" pitchFamily="18" charset="0"/>
              </a:rPr>
              <a:t>SCENARIO:  As the Recreation Officer at Fort </a:t>
            </a:r>
            <a:r>
              <a:rPr lang="en-US" sz="2400" dirty="0" err="1">
                <a:ea typeface="Times New Roman" pitchFamily="18" charset="0"/>
                <a:cs typeface="CG Times" pitchFamily="18" charset="0"/>
              </a:rPr>
              <a:t>Morly</a:t>
            </a:r>
            <a:r>
              <a:rPr lang="en-US" sz="2400" dirty="0">
                <a:ea typeface="Times New Roman" pitchFamily="18" charset="0"/>
                <a:cs typeface="CG Times" pitchFamily="18" charset="0"/>
              </a:rPr>
              <a:t>, you are responsible for all recreational facilities on post.  A local private school asks permission to use the post basketball court for a championship game.  You would like to say "yes.”  Such use would be in the Department’s community relations interests, but you know that if you approve their request, it will encourage other youth and civic groups in the community to request use of the athletic facilities, and you will be unable to accommodate all their requests.</a:t>
            </a:r>
          </a:p>
          <a:p>
            <a:pPr marL="0" indent="0">
              <a:buNone/>
            </a:pPr>
            <a:endParaRPr lang="en-US" sz="2400" dirty="0">
              <a:ea typeface="Times New Roman" pitchFamily="18" charset="0"/>
              <a:cs typeface="CG Times" pitchFamily="18" charset="0"/>
            </a:endParaRPr>
          </a:p>
          <a:p>
            <a:pPr marL="0" indent="0" algn="ctr">
              <a:buNone/>
            </a:pPr>
            <a:r>
              <a:rPr lang="en-US" sz="2400" dirty="0">
                <a:ea typeface="Times New Roman" pitchFamily="18" charset="0"/>
                <a:cs typeface="CG Times" pitchFamily="18" charset="0"/>
              </a:rPr>
              <a:t>QUESTION:  What should you tell the private school? </a:t>
            </a:r>
          </a:p>
          <a:p>
            <a:pPr marL="0" indent="0">
              <a:buNone/>
            </a:pPr>
            <a:endParaRPr lang="en-US" sz="2400" dirty="0">
              <a:ea typeface="Times New Roman" pitchFamily="18" charset="0"/>
              <a:cs typeface="CG Times"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0" y="381000"/>
            <a:ext cx="9144000" cy="914400"/>
          </a:xfrm>
        </p:spPr>
        <p:txBody>
          <a:bodyPr/>
          <a:lstStyle/>
          <a:p>
            <a:pPr eaLnBrk="1" hangingPunct="1"/>
            <a:r>
              <a:rPr lang="en-US" dirty="0"/>
              <a:t>Possible Answers</a:t>
            </a:r>
          </a:p>
        </p:txBody>
      </p:sp>
      <p:sp>
        <p:nvSpPr>
          <p:cNvPr id="38915" name="Rectangle 3"/>
          <p:cNvSpPr>
            <a:spLocks noGrp="1" noChangeArrowheads="1"/>
          </p:cNvSpPr>
          <p:nvPr>
            <p:ph type="body" sz="half" idx="1"/>
          </p:nvPr>
        </p:nvSpPr>
        <p:spPr>
          <a:xfrm>
            <a:off x="533400" y="1981200"/>
            <a:ext cx="10972800" cy="4495800"/>
          </a:xfrm>
        </p:spPr>
        <p:txBody>
          <a:bodyPr>
            <a:normAutofit/>
          </a:bodyPr>
          <a:lstStyle/>
          <a:p>
            <a:pPr marL="609600" indent="-609600">
              <a:buFontTx/>
              <a:buAutoNum type="arabicPeriod"/>
            </a:pPr>
            <a:r>
              <a:rPr lang="en-US" sz="2000" dirty="0">
                <a:ea typeface="Times New Roman" pitchFamily="18" charset="0"/>
                <a:cs typeface="CG Times" pitchFamily="18" charset="0"/>
              </a:rPr>
              <a:t>Yes, it may use the basketball court.  Supporting the private school’s championship game would meet two of the three criteria for approval, in that it would not interfere with the performance of official duties and would be in the Department’s community relations interests.  As long as a majority of the criteria are satisfied, and the end result benefits the Department, you may approve the use of the court.</a:t>
            </a:r>
          </a:p>
          <a:p>
            <a:pPr marL="609600" indent="-609600">
              <a:buFontTx/>
              <a:buAutoNum type="arabicPeriod"/>
            </a:pPr>
            <a:endParaRPr lang="en-US" sz="2000" dirty="0">
              <a:ea typeface="Times New Roman" pitchFamily="18" charset="0"/>
              <a:cs typeface="CG Times" pitchFamily="18" charset="0"/>
            </a:endParaRPr>
          </a:p>
          <a:p>
            <a:pPr marL="609600" indent="-609600">
              <a:buFontTx/>
              <a:buAutoNum type="arabicPeriod"/>
            </a:pPr>
            <a:r>
              <a:rPr lang="en-US" sz="2000" dirty="0">
                <a:ea typeface="Times New Roman" pitchFamily="18" charset="0"/>
                <a:cs typeface="CG Times" pitchFamily="18" charset="0"/>
              </a:rPr>
              <a:t>No, it may not use the basketball court.  You know that you will be unable to accommodate requests for support for comparable events of other similar youth and civic groups. </a:t>
            </a:r>
          </a:p>
          <a:p>
            <a:pPr marL="609600" indent="-609600">
              <a:buFontTx/>
              <a:buAutoNum type="arabicPeriod"/>
            </a:pPr>
            <a:endParaRPr lang="en-US" sz="2000" dirty="0">
              <a:ea typeface="Times New Roman" pitchFamily="18" charset="0"/>
              <a:cs typeface="CG Times" pitchFamily="18" charset="0"/>
            </a:endParaRPr>
          </a:p>
          <a:p>
            <a:pPr marL="609600" indent="-609600">
              <a:buFontTx/>
              <a:buAutoNum type="arabicPeriod"/>
            </a:pPr>
            <a:r>
              <a:rPr lang="en-US" sz="2000" dirty="0">
                <a:ea typeface="Times New Roman" pitchFamily="18" charset="0"/>
                <a:cs typeface="CG Times" pitchFamily="18" charset="0"/>
              </a:rPr>
              <a:t>No, it may not use the basketball court.  The private school charges a substantial tuition and is open only to those students who can pay it.  Public funding may not be used for the benefit of private groups.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a:t>Correct Answer</a:t>
            </a:r>
          </a:p>
        </p:txBody>
      </p:sp>
      <p:sp>
        <p:nvSpPr>
          <p:cNvPr id="39939" name="Rectangle 3"/>
          <p:cNvSpPr>
            <a:spLocks noGrp="1" noChangeArrowheads="1"/>
          </p:cNvSpPr>
          <p:nvPr>
            <p:ph type="body" sz="half" idx="1"/>
          </p:nvPr>
        </p:nvSpPr>
        <p:spPr>
          <a:xfrm>
            <a:off x="304800" y="2133600"/>
            <a:ext cx="6781800" cy="4724400"/>
          </a:xfrm>
        </p:spPr>
        <p:txBody>
          <a:bodyPr/>
          <a:lstStyle/>
          <a:p>
            <a:pPr eaLnBrk="1" hangingPunct="1">
              <a:lnSpc>
                <a:spcPct val="90000"/>
              </a:lnSpc>
              <a:buFontTx/>
              <a:buNone/>
            </a:pPr>
            <a:r>
              <a:rPr lang="en-US" sz="2800" dirty="0">
                <a:latin typeface="+mj-lt"/>
                <a:cs typeface="Times New Roman" pitchFamily="18" charset="0"/>
              </a:rPr>
              <a:t>#2. You may only support the private school’s championship game if the support meets all of the criteria in the general rule.  Here, one of the criteria is not met because you will be unable to accommodate other requests for support for comparable events of other similar youth and civic groups.  </a:t>
            </a:r>
          </a:p>
        </p:txBody>
      </p:sp>
      <p:pic>
        <p:nvPicPr>
          <p:cNvPr id="39940" name="Picture 4" descr="woman looking upset, holding bill in one hand and shaking finger of other hand at man standing with both hands in pants pockets and looking angry "/>
          <p:cNvPicPr>
            <a:picLocks noGrp="1" noChangeAspect="1" noChangeArrowheads="1"/>
          </p:cNvPicPr>
          <p:nvPr>
            <p:ph sz="half" idx="2"/>
          </p:nvPr>
        </p:nvPicPr>
        <p:blipFill>
          <a:blip r:embed="rId3" cstate="screen"/>
          <a:srcRect/>
          <a:stretch>
            <a:fillRect/>
          </a:stretch>
        </p:blipFill>
        <p:spPr>
          <a:xfrm>
            <a:off x="7315200" y="1447800"/>
            <a:ext cx="2971800" cy="44196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81200" y="685800"/>
            <a:ext cx="8229600" cy="914400"/>
          </a:xfrm>
        </p:spPr>
        <p:txBody>
          <a:bodyPr>
            <a:normAutofit fontScale="90000"/>
          </a:bodyPr>
          <a:lstStyle/>
          <a:p>
            <a:br>
              <a:rPr lang="en-US"/>
            </a:br>
            <a:r>
              <a:rPr lang="en-US" sz="4800" b="1"/>
              <a:t>GIFTS</a:t>
            </a:r>
            <a:br>
              <a:rPr lang="en-US" sz="4800" b="1"/>
            </a:br>
            <a:endParaRPr lang="en-US" sz="4800" b="1"/>
          </a:p>
        </p:txBody>
      </p:sp>
      <p:pic>
        <p:nvPicPr>
          <p:cNvPr id="40963" name="Picture 3" descr="gift.jpg"/>
          <p:cNvPicPr>
            <a:picLocks noChangeAspect="1"/>
          </p:cNvPicPr>
          <p:nvPr/>
        </p:nvPicPr>
        <p:blipFill>
          <a:blip r:embed="rId3" cstate="screen"/>
          <a:srcRect/>
          <a:stretch>
            <a:fillRect/>
          </a:stretch>
        </p:blipFill>
        <p:spPr bwMode="auto">
          <a:xfrm>
            <a:off x="2133600" y="2286000"/>
            <a:ext cx="4095750" cy="2071688"/>
          </a:xfrm>
          <a:prstGeom prst="rect">
            <a:avLst/>
          </a:prstGeom>
          <a:noFill/>
          <a:ln w="9525">
            <a:noFill/>
            <a:miter lim="800000"/>
            <a:headEnd/>
            <a:tailEnd/>
          </a:ln>
        </p:spPr>
      </p:pic>
      <p:pic>
        <p:nvPicPr>
          <p:cNvPr id="40964" name="Picture 4" descr="gift2.jpg"/>
          <p:cNvPicPr>
            <a:picLocks noChangeAspect="1"/>
          </p:cNvPicPr>
          <p:nvPr/>
        </p:nvPicPr>
        <p:blipFill>
          <a:blip r:embed="rId4" cstate="screen"/>
          <a:srcRect/>
          <a:stretch>
            <a:fillRect/>
          </a:stretch>
        </p:blipFill>
        <p:spPr bwMode="auto">
          <a:xfrm>
            <a:off x="7239000" y="3429000"/>
            <a:ext cx="2514600" cy="24765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Focus on Gifts</a:t>
            </a:r>
          </a:p>
        </p:txBody>
      </p:sp>
      <p:sp>
        <p:nvSpPr>
          <p:cNvPr id="41987" name="Rectangle 3"/>
          <p:cNvSpPr>
            <a:spLocks noGrp="1" noChangeArrowheads="1"/>
          </p:cNvSpPr>
          <p:nvPr>
            <p:ph idx="1"/>
          </p:nvPr>
        </p:nvSpPr>
        <p:spPr/>
        <p:txBody>
          <a:bodyPr/>
          <a:lstStyle/>
          <a:p>
            <a:r>
              <a:rPr lang="en-US" b="1"/>
              <a:t>First</a:t>
            </a:r>
            <a:r>
              <a:rPr lang="en-US"/>
              <a:t>, what is a </a:t>
            </a:r>
            <a:r>
              <a:rPr lang="en-US" i="1"/>
              <a:t>gift?</a:t>
            </a:r>
          </a:p>
          <a:p>
            <a:r>
              <a:rPr lang="en-US" b="1"/>
              <a:t>Second</a:t>
            </a:r>
            <a:r>
              <a:rPr lang="en-US"/>
              <a:t>, are there any specific items that are not gifts?</a:t>
            </a:r>
          </a:p>
          <a:p>
            <a:r>
              <a:rPr lang="en-US" b="1"/>
              <a:t>Third</a:t>
            </a:r>
            <a:r>
              <a:rPr lang="en-US"/>
              <a:t>, what are the rules governing the acceptance of gifts from specific sources?</a:t>
            </a:r>
          </a:p>
          <a:p>
            <a:r>
              <a:rPr lang="en-US" b="1"/>
              <a:t>Lastly</a:t>
            </a:r>
            <a:r>
              <a:rPr lang="en-US"/>
              <a:t>, if you are given a gift that you cannot keep, what are your alternatives?</a:t>
            </a:r>
            <a:endParaRPr lang="en-US" b="1"/>
          </a:p>
        </p:txBody>
      </p:sp>
      <p:pic>
        <p:nvPicPr>
          <p:cNvPr id="41988" name="Picture 3" descr="magnifying glass.jpg"/>
          <p:cNvPicPr>
            <a:picLocks noChangeAspect="1"/>
          </p:cNvPicPr>
          <p:nvPr/>
        </p:nvPicPr>
        <p:blipFill>
          <a:blip r:embed="rId3" cstate="screen"/>
          <a:srcRect/>
          <a:stretch>
            <a:fillRect/>
          </a:stretch>
        </p:blipFill>
        <p:spPr bwMode="auto">
          <a:xfrm>
            <a:off x="8458200" y="457200"/>
            <a:ext cx="1524000" cy="17526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80159" y="450669"/>
            <a:ext cx="8229600" cy="1143000"/>
          </a:xfrm>
        </p:spPr>
        <p:txBody>
          <a:bodyPr/>
          <a:lstStyle/>
          <a:p>
            <a:r>
              <a:rPr lang="en-US" dirty="0"/>
              <a:t>What is a Gift?</a:t>
            </a:r>
          </a:p>
        </p:txBody>
      </p:sp>
      <p:sp>
        <p:nvSpPr>
          <p:cNvPr id="43011" name="Rectangle 3"/>
          <p:cNvSpPr>
            <a:spLocks noGrp="1" noChangeArrowheads="1"/>
          </p:cNvSpPr>
          <p:nvPr>
            <p:ph idx="1"/>
          </p:nvPr>
        </p:nvSpPr>
        <p:spPr/>
        <p:txBody>
          <a:bodyPr/>
          <a:lstStyle/>
          <a:p>
            <a:pPr>
              <a:buFontTx/>
              <a:buNone/>
            </a:pPr>
            <a:r>
              <a:rPr lang="en-US"/>
              <a:t>		</a:t>
            </a:r>
          </a:p>
          <a:p>
            <a:pPr>
              <a:buFontTx/>
              <a:buNone/>
            </a:pPr>
            <a:r>
              <a:rPr lang="en-US"/>
              <a:t>		</a:t>
            </a:r>
          </a:p>
          <a:p>
            <a:pPr>
              <a:buFontTx/>
              <a:buNone/>
            </a:pPr>
            <a:r>
              <a:rPr lang="en-US"/>
              <a:t>		</a:t>
            </a:r>
          </a:p>
          <a:p>
            <a:pPr>
              <a:buFontTx/>
              <a:buNone/>
            </a:pPr>
            <a:r>
              <a:rPr lang="en-US"/>
              <a:t>		A gift is </a:t>
            </a:r>
            <a:r>
              <a:rPr lang="en-US" i="1"/>
              <a:t>almost</a:t>
            </a:r>
            <a:r>
              <a:rPr lang="en-US"/>
              <a:t> anything of monetary value, be it tangible item or a service.</a:t>
            </a:r>
          </a:p>
          <a:p>
            <a:pPr>
              <a:buFontTx/>
              <a:buNone/>
            </a:pPr>
            <a:r>
              <a:rPr lang="en-US"/>
              <a:t>	</a:t>
            </a:r>
          </a:p>
          <a:p>
            <a:pPr>
              <a:buFontTx/>
              <a:buNone/>
            </a:pPr>
            <a:r>
              <a:rPr lang="en-US">
                <a:cs typeface="Arial" pitchFamily="34" charset="0"/>
              </a:rPr>
              <a:t>		</a:t>
            </a:r>
          </a:p>
          <a:p>
            <a:pPr>
              <a:buFontTx/>
              <a:buNone/>
            </a:pPr>
            <a:r>
              <a:rPr lang="en-US">
                <a:cs typeface="Arial" pitchFamily="34" charset="0"/>
              </a:rPr>
              <a:t>	</a:t>
            </a:r>
            <a:endParaRPr lang="en-US" b="1">
              <a:cs typeface="Arial" pitchFamily="34" charset="0"/>
            </a:endParaRPr>
          </a:p>
          <a:p>
            <a:pPr>
              <a:buFontTx/>
              <a:buNone/>
            </a:pPr>
            <a:endParaRPr lang="en-US" b="1"/>
          </a:p>
        </p:txBody>
      </p:sp>
      <p:pic>
        <p:nvPicPr>
          <p:cNvPr id="43012" name="Picture 3" descr="mystery gift.jpg"/>
          <p:cNvPicPr>
            <a:picLocks noChangeAspect="1"/>
          </p:cNvPicPr>
          <p:nvPr/>
        </p:nvPicPr>
        <p:blipFill>
          <a:blip r:embed="rId3" cstate="screen"/>
          <a:srcRect/>
          <a:stretch>
            <a:fillRect/>
          </a:stretch>
        </p:blipFill>
        <p:spPr bwMode="auto">
          <a:xfrm>
            <a:off x="9829800" y="4273731"/>
            <a:ext cx="1990725" cy="2133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057400" y="685800"/>
            <a:ext cx="8153400" cy="1143000"/>
          </a:xfrm>
        </p:spPr>
        <p:txBody>
          <a:bodyPr/>
          <a:lstStyle/>
          <a:p>
            <a:pPr eaLnBrk="1" hangingPunct="1"/>
            <a:r>
              <a:rPr lang="en-US" dirty="0"/>
              <a:t>Ethics Questions?</a:t>
            </a:r>
          </a:p>
        </p:txBody>
      </p:sp>
      <p:sp>
        <p:nvSpPr>
          <p:cNvPr id="9219" name="Rectangle 3"/>
          <p:cNvSpPr>
            <a:spLocks noGrp="1" noChangeArrowheads="1"/>
          </p:cNvSpPr>
          <p:nvPr>
            <p:ph idx="1"/>
          </p:nvPr>
        </p:nvSpPr>
        <p:spPr>
          <a:xfrm>
            <a:off x="2362200" y="2438401"/>
            <a:ext cx="6248400" cy="3382963"/>
          </a:xfrm>
        </p:spPr>
        <p:txBody>
          <a:bodyPr>
            <a:normAutofit/>
          </a:bodyPr>
          <a:lstStyle/>
          <a:p>
            <a:pPr eaLnBrk="1" hangingPunct="1">
              <a:buFontTx/>
              <a:buNone/>
            </a:pPr>
            <a:r>
              <a:rPr lang="en-US" sz="2400" dirty="0"/>
              <a:t>Contact your ethics official </a:t>
            </a:r>
            <a:r>
              <a:rPr lang="en-US" sz="2400" u="sng" dirty="0"/>
              <a:t>before</a:t>
            </a:r>
            <a:r>
              <a:rPr lang="en-US" sz="2400" dirty="0"/>
              <a:t> you act.</a:t>
            </a:r>
            <a:endParaRPr lang="en-US" sz="2400" u="sng" dirty="0"/>
          </a:p>
        </p:txBody>
      </p:sp>
      <p:pic>
        <p:nvPicPr>
          <p:cNvPr id="9220" name="Picture 4" descr="ball and chain"/>
          <p:cNvPicPr>
            <a:picLocks noChangeAspect="1" noChangeArrowheads="1"/>
          </p:cNvPicPr>
          <p:nvPr/>
        </p:nvPicPr>
        <p:blipFill>
          <a:blip r:embed="rId3" cstate="screen"/>
          <a:srcRect/>
          <a:stretch>
            <a:fillRect/>
          </a:stretch>
        </p:blipFill>
        <p:spPr bwMode="auto">
          <a:xfrm>
            <a:off x="7543801" y="2438401"/>
            <a:ext cx="2613025" cy="31972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202919" y="285752"/>
            <a:ext cx="9784080" cy="1508760"/>
          </a:xfrm>
        </p:spPr>
        <p:txBody>
          <a:bodyPr/>
          <a:lstStyle/>
          <a:p>
            <a:r>
              <a:rPr lang="en-US" dirty="0"/>
              <a:t>What is NOT a Gift?</a:t>
            </a:r>
          </a:p>
        </p:txBody>
      </p:sp>
      <p:sp>
        <p:nvSpPr>
          <p:cNvPr id="44035" name="Rectangle 3"/>
          <p:cNvSpPr>
            <a:spLocks noGrp="1" noChangeArrowheads="1"/>
          </p:cNvSpPr>
          <p:nvPr>
            <p:ph idx="1"/>
          </p:nvPr>
        </p:nvSpPr>
        <p:spPr/>
        <p:txBody>
          <a:bodyPr/>
          <a:lstStyle/>
          <a:p>
            <a:pPr>
              <a:lnSpc>
                <a:spcPct val="90000"/>
              </a:lnSpc>
            </a:pPr>
            <a:r>
              <a:rPr lang="en-US" dirty="0"/>
              <a:t>Modest items of food and non-alcoholic refreshments.</a:t>
            </a:r>
          </a:p>
          <a:p>
            <a:pPr>
              <a:lnSpc>
                <a:spcPct val="90000"/>
              </a:lnSpc>
              <a:buFontTx/>
              <a:buNone/>
            </a:pPr>
            <a:endParaRPr lang="en-US" dirty="0"/>
          </a:p>
          <a:p>
            <a:pPr>
              <a:lnSpc>
                <a:spcPct val="90000"/>
              </a:lnSpc>
            </a:pPr>
            <a:r>
              <a:rPr lang="en-US" dirty="0"/>
              <a:t>Prizes in contests open to the public.</a:t>
            </a:r>
          </a:p>
          <a:p>
            <a:pPr>
              <a:lnSpc>
                <a:spcPct val="90000"/>
              </a:lnSpc>
            </a:pPr>
            <a:endParaRPr lang="en-US" dirty="0"/>
          </a:p>
          <a:p>
            <a:pPr>
              <a:lnSpc>
                <a:spcPct val="90000"/>
              </a:lnSpc>
            </a:pPr>
            <a:r>
              <a:rPr lang="en-US" dirty="0"/>
              <a:t>Greeting cards and items of little intrinsic value.</a:t>
            </a:r>
          </a:p>
          <a:p>
            <a:pPr>
              <a:lnSpc>
                <a:spcPct val="90000"/>
              </a:lnSpc>
              <a:buFontTx/>
              <a:buNone/>
            </a:pPr>
            <a:endParaRPr lang="en-US" dirty="0"/>
          </a:p>
          <a:p>
            <a:pPr>
              <a:lnSpc>
                <a:spcPct val="90000"/>
              </a:lnSpc>
            </a:pPr>
            <a:r>
              <a:rPr lang="en-US" dirty="0"/>
              <a:t>Commercial discounts.</a:t>
            </a:r>
          </a:p>
        </p:txBody>
      </p:sp>
      <p:pic>
        <p:nvPicPr>
          <p:cNvPr id="44036" name="Picture 3" descr="ribbon.jpg"/>
          <p:cNvPicPr>
            <a:picLocks noChangeAspect="1"/>
          </p:cNvPicPr>
          <p:nvPr/>
        </p:nvPicPr>
        <p:blipFill>
          <a:blip r:embed="rId3" cstate="screen"/>
          <a:srcRect/>
          <a:stretch>
            <a:fillRect/>
          </a:stretch>
        </p:blipFill>
        <p:spPr bwMode="auto">
          <a:xfrm>
            <a:off x="9067801" y="2209801"/>
            <a:ext cx="1008063" cy="1133475"/>
          </a:xfrm>
          <a:prstGeom prst="rect">
            <a:avLst/>
          </a:prstGeom>
          <a:noFill/>
          <a:ln w="9525">
            <a:noFill/>
            <a:miter lim="800000"/>
            <a:headEnd/>
            <a:tailEnd/>
          </a:ln>
        </p:spPr>
      </p:pic>
      <p:pic>
        <p:nvPicPr>
          <p:cNvPr id="44037" name="Picture 4" descr="cards.jpg"/>
          <p:cNvPicPr>
            <a:picLocks noChangeAspect="1"/>
          </p:cNvPicPr>
          <p:nvPr/>
        </p:nvPicPr>
        <p:blipFill>
          <a:blip r:embed="rId4" cstate="screen"/>
          <a:srcRect/>
          <a:stretch>
            <a:fillRect/>
          </a:stretch>
        </p:blipFill>
        <p:spPr bwMode="auto">
          <a:xfrm>
            <a:off x="7724776" y="4657727"/>
            <a:ext cx="1343025" cy="13430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202919" y="640080"/>
            <a:ext cx="8229600" cy="1143000"/>
          </a:xfrm>
        </p:spPr>
        <p:txBody>
          <a:bodyPr/>
          <a:lstStyle/>
          <a:p>
            <a:r>
              <a:rPr lang="en-US" dirty="0"/>
              <a:t>GENERAL RULE</a:t>
            </a:r>
          </a:p>
        </p:txBody>
      </p:sp>
      <p:sp>
        <p:nvSpPr>
          <p:cNvPr id="45059" name="Rectangle 3"/>
          <p:cNvSpPr>
            <a:spLocks noGrp="1" noChangeArrowheads="1"/>
          </p:cNvSpPr>
          <p:nvPr>
            <p:ph idx="1"/>
          </p:nvPr>
        </p:nvSpPr>
        <p:spPr/>
        <p:txBody>
          <a:bodyPr/>
          <a:lstStyle/>
          <a:p>
            <a:pPr>
              <a:buFontTx/>
              <a:buNone/>
            </a:pPr>
            <a:r>
              <a:rPr lang="en-US" sz="3600"/>
              <a:t>   </a:t>
            </a:r>
          </a:p>
          <a:p>
            <a:pPr>
              <a:buFontTx/>
              <a:buNone/>
            </a:pPr>
            <a:r>
              <a:rPr lang="en-US" sz="3600"/>
              <a:t>	An employee shall not solicit or accept, directly or indirectly, a gift from a prohibited source or a gift given because of the employee’s official position.</a:t>
            </a:r>
          </a:p>
          <a:p>
            <a:pPr lvl="1">
              <a:buFontTx/>
              <a:buNone/>
            </a:pPr>
            <a:endParaRPr lang="en-US" sz="3200"/>
          </a:p>
          <a:p>
            <a:pPr>
              <a:buFontTx/>
              <a:buNone/>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81200" y="609600"/>
            <a:ext cx="8229600" cy="1143000"/>
          </a:xfrm>
        </p:spPr>
        <p:txBody>
          <a:bodyPr/>
          <a:lstStyle/>
          <a:p>
            <a:r>
              <a:rPr lang="en-US" dirty="0"/>
              <a:t>Types of Gifts</a:t>
            </a:r>
          </a:p>
        </p:txBody>
      </p:sp>
      <p:sp>
        <p:nvSpPr>
          <p:cNvPr id="46083" name="Rectangle 3"/>
          <p:cNvSpPr>
            <a:spLocks noGrp="1" noChangeArrowheads="1"/>
          </p:cNvSpPr>
          <p:nvPr>
            <p:ph idx="1"/>
          </p:nvPr>
        </p:nvSpPr>
        <p:spPr>
          <a:xfrm>
            <a:off x="1981200" y="2103438"/>
            <a:ext cx="8229600" cy="4525962"/>
          </a:xfrm>
        </p:spPr>
        <p:txBody>
          <a:bodyPr/>
          <a:lstStyle/>
          <a:p>
            <a:r>
              <a:rPr lang="en-US" sz="3200" dirty="0"/>
              <a:t>Gifts from Outside Sources</a:t>
            </a:r>
          </a:p>
          <a:p>
            <a:endParaRPr lang="en-US" sz="3200" dirty="0"/>
          </a:p>
          <a:p>
            <a:r>
              <a:rPr lang="en-US" sz="3200" dirty="0"/>
              <a:t>Gifts from Foreign Governments</a:t>
            </a:r>
          </a:p>
          <a:p>
            <a:endParaRPr lang="en-US" sz="3200" dirty="0"/>
          </a:p>
          <a:p>
            <a:r>
              <a:rPr lang="en-US" sz="3200" dirty="0"/>
              <a:t>Gifts Between Employees</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What is an Outside Source?</a:t>
            </a:r>
          </a:p>
        </p:txBody>
      </p:sp>
      <p:sp>
        <p:nvSpPr>
          <p:cNvPr id="47107" name="Rectangle 3"/>
          <p:cNvSpPr>
            <a:spLocks noGrp="1" noChangeArrowheads="1"/>
          </p:cNvSpPr>
          <p:nvPr>
            <p:ph idx="1"/>
          </p:nvPr>
        </p:nvSpPr>
        <p:spPr/>
        <p:txBody>
          <a:bodyPr/>
          <a:lstStyle/>
          <a:p>
            <a:pPr marL="0" indent="0">
              <a:buClr>
                <a:srgbClr val="003366"/>
              </a:buClr>
              <a:buNone/>
            </a:pPr>
            <a:r>
              <a:rPr lang="en-US" dirty="0"/>
              <a:t>1.  Prohibited Source</a:t>
            </a:r>
          </a:p>
          <a:p>
            <a:pPr marL="800100" lvl="1" indent="-342900">
              <a:buClr>
                <a:srgbClr val="003366"/>
              </a:buClr>
              <a:buFont typeface="Arial" panose="020B0604020202020204" pitchFamily="34" charset="0"/>
              <a:buChar char="•"/>
            </a:pPr>
            <a:r>
              <a:rPr lang="en-US" dirty="0"/>
              <a:t>Seeking Government action</a:t>
            </a:r>
          </a:p>
          <a:p>
            <a:pPr marL="800100" lvl="1" indent="-342900">
              <a:buClr>
                <a:srgbClr val="003366"/>
              </a:buClr>
              <a:buFont typeface="Arial" panose="020B0604020202020204" pitchFamily="34" charset="0"/>
              <a:buChar char="•"/>
            </a:pPr>
            <a:r>
              <a:rPr lang="en-US" dirty="0"/>
              <a:t>Does business or seeks to do business with the Government</a:t>
            </a:r>
          </a:p>
          <a:p>
            <a:pPr marL="800100" lvl="1" indent="-342900">
              <a:buClr>
                <a:srgbClr val="003366"/>
              </a:buClr>
              <a:buFont typeface="Arial" panose="020B0604020202020204" pitchFamily="34" charset="0"/>
              <a:buChar char="•"/>
            </a:pPr>
            <a:r>
              <a:rPr lang="en-US" dirty="0"/>
              <a:t>Conducts activities regulated by the Government</a:t>
            </a:r>
          </a:p>
          <a:p>
            <a:pPr marL="800100" lvl="1" indent="-342900">
              <a:buClr>
                <a:srgbClr val="003366"/>
              </a:buClr>
              <a:buFont typeface="Arial" panose="020B0604020202020204" pitchFamily="34" charset="0"/>
              <a:buChar char="•"/>
            </a:pPr>
            <a:r>
              <a:rPr lang="en-US" dirty="0"/>
              <a:t>Interests substantially affected by Government agency</a:t>
            </a:r>
          </a:p>
          <a:p>
            <a:pPr marL="609600" indent="-609600">
              <a:buClr>
                <a:srgbClr val="003366"/>
              </a:buClr>
              <a:buNone/>
            </a:pPr>
            <a:r>
              <a:rPr lang="en-US" dirty="0"/>
              <a:t>2.  Because of Official Position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981200" y="457200"/>
            <a:ext cx="8229600" cy="1143000"/>
          </a:xfrm>
        </p:spPr>
        <p:txBody>
          <a:bodyPr/>
          <a:lstStyle/>
          <a:p>
            <a:r>
              <a:rPr lang="en-US" dirty="0"/>
              <a:t>Outside Sources</a:t>
            </a:r>
            <a:br>
              <a:rPr lang="en-US" dirty="0"/>
            </a:br>
            <a:r>
              <a:rPr lang="en-US" dirty="0"/>
              <a:t>The Method of Analysis:</a:t>
            </a:r>
          </a:p>
        </p:txBody>
      </p:sp>
      <p:sp>
        <p:nvSpPr>
          <p:cNvPr id="48131" name="Rectangle 3"/>
          <p:cNvSpPr>
            <a:spLocks noGrp="1" noChangeArrowheads="1"/>
          </p:cNvSpPr>
          <p:nvPr>
            <p:ph idx="1"/>
          </p:nvPr>
        </p:nvSpPr>
        <p:spPr>
          <a:xfrm>
            <a:off x="1998406" y="1828801"/>
            <a:ext cx="8229600" cy="4525963"/>
          </a:xfrm>
        </p:spPr>
        <p:txBody>
          <a:bodyPr/>
          <a:lstStyle/>
          <a:p>
            <a:pPr marL="457200" indent="-457200">
              <a:buAutoNum type="arabicPeriod"/>
            </a:pPr>
            <a:r>
              <a:rPr lang="en-US" dirty="0"/>
              <a:t>Would a reasonable person with knowledge of the relevant facts question the employee’s integrity or impartiality as a result of accepting the gift?</a:t>
            </a:r>
          </a:p>
          <a:p>
            <a:pPr marL="463550" indent="-463550">
              <a:buAutoNum type="arabicPeriod" startAt="2"/>
            </a:pPr>
            <a:r>
              <a:rPr lang="en-US" dirty="0"/>
              <a:t>If not, is the item actually a gift (exclusions)?</a:t>
            </a:r>
          </a:p>
          <a:p>
            <a:pPr marL="463550" indent="-463550">
              <a:buAutoNum type="arabicPeriod" startAt="2"/>
            </a:pPr>
            <a:r>
              <a:rPr lang="en-US" dirty="0"/>
              <a:t>If so, is there an exception?</a:t>
            </a:r>
          </a:p>
          <a:p>
            <a:pPr marL="609600" indent="-609600">
              <a:buFontTx/>
              <a:buAutoNum type="arabicPeriod"/>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11277600" cy="3886200"/>
          </a:xfrm>
        </p:spPr>
        <p:txBody>
          <a:bodyPr>
            <a:normAutofit/>
          </a:bodyPr>
          <a:lstStyle/>
          <a:p>
            <a:pPr algn="l"/>
            <a:r>
              <a:rPr lang="en-US" sz="2400" b="1" dirty="0">
                <a:solidFill>
                  <a:schemeClr val="tx1"/>
                </a:solidFill>
                <a:latin typeface="Arial" panose="020B0604020202020204" pitchFamily="34" charset="0"/>
                <a:cs typeface="Arial" panose="020B0604020202020204" pitchFamily="34" charset="0"/>
              </a:rPr>
              <a:t>Threshold Question</a:t>
            </a:r>
            <a:br>
              <a:rPr lang="en-US" sz="2400" b="1" dirty="0">
                <a:solidFill>
                  <a:schemeClr val="tx1"/>
                </a:solidFill>
                <a:latin typeface="Arial" panose="020B0604020202020204" pitchFamily="34" charset="0"/>
                <a:cs typeface="Arial" panose="020B0604020202020204" pitchFamily="34" charset="0"/>
              </a:rPr>
            </a:br>
            <a:br>
              <a:rPr lang="en-US" sz="2400" b="1" dirty="0">
                <a:solidFill>
                  <a:schemeClr val="tx1"/>
                </a:solidFill>
                <a:latin typeface="Arial" panose="020B0604020202020204" pitchFamily="34" charset="0"/>
                <a:cs typeface="Arial" panose="020B0604020202020204" pitchFamily="34" charset="0"/>
              </a:rPr>
            </a:br>
            <a:r>
              <a:rPr lang="en-US" sz="2400" cap="none" dirty="0">
                <a:solidFill>
                  <a:schemeClr val="tx1"/>
                </a:solidFill>
                <a:latin typeface="Arial" panose="020B0604020202020204" pitchFamily="34" charset="0"/>
                <a:cs typeface="Arial" panose="020B0604020202020204" pitchFamily="34" charset="0"/>
              </a:rPr>
              <a:t>(1)  Every employee has a fundamental responsibility to the United States and its citizens to place loyalty to the Constitution, laws, and ethical principles above private gain.  An employee’s actions should promote the public’s trust that this responsibility is being met.  For this reason, </a:t>
            </a:r>
            <a:r>
              <a:rPr lang="en-US" sz="2400" u="sng" cap="none" dirty="0">
                <a:solidFill>
                  <a:schemeClr val="tx1"/>
                </a:solidFill>
                <a:latin typeface="Arial" panose="020B0604020202020204" pitchFamily="34" charset="0"/>
                <a:cs typeface="Arial" panose="020B0604020202020204" pitchFamily="34" charset="0"/>
              </a:rPr>
              <a:t>employees should consider declining otherwise permissible gifts if they believe that a reasonable person with knowledge of the relevant facts would question the employee’s integrity or impartiality as a result of accepting the gift</a:t>
            </a:r>
            <a:r>
              <a:rPr lang="en-US" sz="2400" u="sng" dirty="0">
                <a:solidFill>
                  <a:schemeClr val="tx1"/>
                </a:solidFill>
                <a:latin typeface="Arial" panose="020B0604020202020204" pitchFamily="34" charset="0"/>
                <a:cs typeface="Arial" panose="020B0604020202020204" pitchFamily="34" charset="0"/>
              </a:rPr>
              <a:t>.</a:t>
            </a:r>
            <a:br>
              <a:rPr lang="en-US" u="sng" dirty="0">
                <a:solidFill>
                  <a:schemeClr val="tx1"/>
                </a:solidFill>
                <a:latin typeface="Arial" panose="020B0604020202020204" pitchFamily="34" charset="0"/>
                <a:cs typeface="Arial" panose="020B0604020202020204" pitchFamily="34" charset="0"/>
              </a:rPr>
            </a:br>
            <a:endParaRPr lang="en-US" dirty="0">
              <a:solidFill>
                <a:schemeClr val="tx1"/>
              </a:solidFill>
            </a:endParaRPr>
          </a:p>
        </p:txBody>
      </p:sp>
      <p:sp>
        <p:nvSpPr>
          <p:cNvPr id="4" name="Rectangle 2"/>
          <p:cNvSpPr txBox="1">
            <a:spLocks noChangeArrowheads="1"/>
          </p:cNvSpPr>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Arial" charset="0"/>
              </a:defRPr>
            </a:lvl2pPr>
            <a:lvl3pPr algn="ctr" rtl="0" eaLnBrk="0" fontAlgn="base" hangingPunct="0">
              <a:spcBef>
                <a:spcPct val="0"/>
              </a:spcBef>
              <a:spcAft>
                <a:spcPct val="0"/>
              </a:spcAft>
              <a:defRPr sz="4400">
                <a:solidFill>
                  <a:srgbClr val="FF0000"/>
                </a:solidFill>
                <a:latin typeface="Arial" charset="0"/>
              </a:defRPr>
            </a:lvl3pPr>
            <a:lvl4pPr algn="ctr" rtl="0" eaLnBrk="0" fontAlgn="base" hangingPunct="0">
              <a:spcBef>
                <a:spcPct val="0"/>
              </a:spcBef>
              <a:spcAft>
                <a:spcPct val="0"/>
              </a:spcAft>
              <a:defRPr sz="4400">
                <a:solidFill>
                  <a:srgbClr val="FF0000"/>
                </a:solidFill>
                <a:latin typeface="Arial" charset="0"/>
              </a:defRPr>
            </a:lvl4pPr>
            <a:lvl5pPr algn="ctr" rtl="0" eaLnBrk="0" fontAlgn="base" hangingPunct="0">
              <a:spcBef>
                <a:spcPct val="0"/>
              </a:spcBef>
              <a:spcAft>
                <a:spcPct val="0"/>
              </a:spcAft>
              <a:defRPr sz="4400">
                <a:solidFill>
                  <a:srgbClr val="FF0000"/>
                </a:solidFill>
                <a:latin typeface="Arial" charset="0"/>
              </a:defRPr>
            </a:lvl5pPr>
            <a:lvl6pPr marL="457200" algn="ctr" rtl="0" fontAlgn="base">
              <a:spcBef>
                <a:spcPct val="0"/>
              </a:spcBef>
              <a:spcAft>
                <a:spcPct val="0"/>
              </a:spcAft>
              <a:defRPr sz="4400">
                <a:solidFill>
                  <a:srgbClr val="FF0000"/>
                </a:solidFill>
                <a:latin typeface="Arial" charset="0"/>
              </a:defRPr>
            </a:lvl6pPr>
            <a:lvl7pPr marL="914400" algn="ctr" rtl="0" fontAlgn="base">
              <a:spcBef>
                <a:spcPct val="0"/>
              </a:spcBef>
              <a:spcAft>
                <a:spcPct val="0"/>
              </a:spcAft>
              <a:defRPr sz="4400">
                <a:solidFill>
                  <a:srgbClr val="FF0000"/>
                </a:solidFill>
                <a:latin typeface="Arial" charset="0"/>
              </a:defRPr>
            </a:lvl7pPr>
            <a:lvl8pPr marL="1371600" algn="ctr" rtl="0" fontAlgn="base">
              <a:spcBef>
                <a:spcPct val="0"/>
              </a:spcBef>
              <a:spcAft>
                <a:spcPct val="0"/>
              </a:spcAft>
              <a:defRPr sz="4400">
                <a:solidFill>
                  <a:srgbClr val="FF0000"/>
                </a:solidFill>
                <a:latin typeface="Arial" charset="0"/>
              </a:defRPr>
            </a:lvl8pPr>
            <a:lvl9pPr marL="1828800" algn="ctr" rtl="0" fontAlgn="base">
              <a:spcBef>
                <a:spcPct val="0"/>
              </a:spcBef>
              <a:spcAft>
                <a:spcPct val="0"/>
              </a:spcAft>
              <a:defRPr sz="4400">
                <a:solidFill>
                  <a:srgbClr val="FF0000"/>
                </a:solidFill>
                <a:latin typeface="Arial" charset="0"/>
              </a:defRPr>
            </a:lvl9pPr>
          </a:lstStyle>
          <a:p>
            <a:pPr algn="l"/>
            <a:r>
              <a:rPr lang="en-US" sz="4000" kern="0" dirty="0">
                <a:solidFill>
                  <a:schemeClr val="bg2"/>
                </a:solidFill>
              </a:rPr>
              <a:t>Outside Sources</a:t>
            </a:r>
            <a:br>
              <a:rPr lang="en-US" sz="4000" kern="0" dirty="0">
                <a:solidFill>
                  <a:schemeClr val="bg2"/>
                </a:solidFill>
              </a:rPr>
            </a:br>
            <a:r>
              <a:rPr lang="en-US" sz="4000" kern="0" dirty="0">
                <a:solidFill>
                  <a:schemeClr val="bg2"/>
                </a:solidFill>
              </a:rPr>
              <a:t>First Question:</a:t>
            </a:r>
          </a:p>
        </p:txBody>
      </p:sp>
    </p:spTree>
    <p:extLst>
      <p:ext uri="{BB962C8B-B14F-4D97-AF65-F5344CB8AC3E}">
        <p14:creationId xmlns:p14="http://schemas.microsoft.com/office/powerpoint/2010/main" val="211235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11277600" cy="3962400"/>
          </a:xfrm>
        </p:spPr>
        <p:txBody>
          <a:bodyPr>
            <a:normAutofit fontScale="90000"/>
          </a:bodyPr>
          <a:lstStyle/>
          <a:p>
            <a:pPr>
              <a:lnSpc>
                <a:spcPct val="90000"/>
              </a:lnSpc>
              <a:spcBef>
                <a:spcPts val="1000"/>
              </a:spcBef>
            </a:pPr>
            <a:r>
              <a:rPr lang="en-US" sz="2200" cap="none" dirty="0">
                <a:solidFill>
                  <a:schemeClr val="tx1"/>
                </a:solidFill>
                <a:latin typeface="Arial" panose="020B0604020202020204" pitchFamily="34" charset="0"/>
                <a:ea typeface="+mn-ea"/>
                <a:cs typeface="Arial" panose="020B0604020202020204" pitchFamily="34" charset="0"/>
              </a:rPr>
              <a:t>(2)  An employee who is considering whether acceptance of a gift would lead a reasonable person with knowledge of the relevant facts to question his or her integrity or impartiality may consider, among other relevant factors, whether:</a:t>
            </a:r>
            <a:br>
              <a:rPr lang="en-US" sz="2200" cap="none" dirty="0">
                <a:solidFill>
                  <a:schemeClr val="tx1"/>
                </a:solidFill>
                <a:latin typeface="Arial" panose="020B0604020202020204" pitchFamily="34" charset="0"/>
                <a:ea typeface="+mn-ea"/>
                <a:cs typeface="Arial" panose="020B0604020202020204" pitchFamily="34" charset="0"/>
              </a:rPr>
            </a:br>
            <a:br>
              <a:rPr lang="en-US" sz="2200" cap="none" dirty="0">
                <a:solidFill>
                  <a:schemeClr val="tx1"/>
                </a:solidFill>
                <a:latin typeface="Arial" panose="020B0604020202020204" pitchFamily="34" charset="0"/>
                <a:ea typeface="+mn-ea"/>
                <a:cs typeface="Arial" panose="020B0604020202020204" pitchFamily="34" charset="0"/>
              </a:rPr>
            </a:br>
            <a:r>
              <a:rPr lang="en-US" sz="2200" cap="none" dirty="0">
                <a:solidFill>
                  <a:schemeClr val="tx1"/>
                </a:solidFill>
                <a:latin typeface="Arial" panose="020B0604020202020204" pitchFamily="34" charset="0"/>
                <a:ea typeface="+mn-ea"/>
                <a:cs typeface="Arial" panose="020B0604020202020204" pitchFamily="34" charset="0"/>
              </a:rPr>
              <a:t>(I) The gift has a high market value;</a:t>
            </a:r>
            <a:br>
              <a:rPr lang="en-US" sz="2200" cap="none" dirty="0">
                <a:solidFill>
                  <a:schemeClr val="tx1"/>
                </a:solidFill>
                <a:latin typeface="Arial" panose="020B0604020202020204" pitchFamily="34" charset="0"/>
                <a:ea typeface="+mn-ea"/>
                <a:cs typeface="Arial" panose="020B0604020202020204" pitchFamily="34" charset="0"/>
              </a:rPr>
            </a:br>
            <a:br>
              <a:rPr lang="en-US" sz="2200" cap="none" dirty="0">
                <a:solidFill>
                  <a:schemeClr val="tx1"/>
                </a:solidFill>
                <a:latin typeface="Arial" panose="020B0604020202020204" pitchFamily="34" charset="0"/>
                <a:ea typeface="+mn-ea"/>
                <a:cs typeface="Arial" panose="020B0604020202020204" pitchFamily="34" charset="0"/>
              </a:rPr>
            </a:br>
            <a:r>
              <a:rPr lang="en-US" sz="2200" cap="none" dirty="0">
                <a:solidFill>
                  <a:schemeClr val="tx1"/>
                </a:solidFill>
                <a:latin typeface="Arial" panose="020B0604020202020204" pitchFamily="34" charset="0"/>
                <a:ea typeface="+mn-ea"/>
                <a:cs typeface="Arial" panose="020B0604020202020204" pitchFamily="34" charset="0"/>
              </a:rPr>
              <a:t>(ii) The timing of the gift creates the appearance that the donor is seeking to influence an official action; </a:t>
            </a:r>
            <a:br>
              <a:rPr lang="en-US" sz="2200" cap="none" dirty="0">
                <a:solidFill>
                  <a:schemeClr val="tx1"/>
                </a:solidFill>
                <a:latin typeface="Arial" panose="020B0604020202020204" pitchFamily="34" charset="0"/>
                <a:ea typeface="+mn-ea"/>
                <a:cs typeface="Arial" panose="020B0604020202020204" pitchFamily="34" charset="0"/>
              </a:rPr>
            </a:br>
            <a:br>
              <a:rPr lang="en-US" sz="2200" cap="none" dirty="0">
                <a:solidFill>
                  <a:schemeClr val="tx1"/>
                </a:solidFill>
                <a:latin typeface="Arial" panose="020B0604020202020204" pitchFamily="34" charset="0"/>
                <a:ea typeface="+mn-ea"/>
                <a:cs typeface="Arial" panose="020B0604020202020204" pitchFamily="34" charset="0"/>
              </a:rPr>
            </a:br>
            <a:r>
              <a:rPr lang="en-US" sz="2200" cap="none" dirty="0">
                <a:solidFill>
                  <a:schemeClr val="tx1"/>
                </a:solidFill>
                <a:latin typeface="Arial" panose="020B0604020202020204" pitchFamily="34" charset="0"/>
                <a:ea typeface="+mn-ea"/>
                <a:cs typeface="Arial" panose="020B0604020202020204" pitchFamily="34" charset="0"/>
              </a:rPr>
              <a:t>(iii) The gift was provided by a person who has interest that may be substantially affected by the performance or nonperformance of the employee’s official duties; and </a:t>
            </a:r>
            <a:br>
              <a:rPr lang="en-US" sz="2200" cap="none" dirty="0">
                <a:solidFill>
                  <a:schemeClr val="tx1"/>
                </a:solidFill>
                <a:latin typeface="Arial" panose="020B0604020202020204" pitchFamily="34" charset="0"/>
                <a:ea typeface="+mn-ea"/>
                <a:cs typeface="Arial" panose="020B0604020202020204" pitchFamily="34" charset="0"/>
              </a:rPr>
            </a:br>
            <a:br>
              <a:rPr lang="en-US" sz="2200" cap="none" dirty="0">
                <a:solidFill>
                  <a:schemeClr val="tx1"/>
                </a:solidFill>
                <a:latin typeface="Arial" panose="020B0604020202020204" pitchFamily="34" charset="0"/>
                <a:ea typeface="+mn-ea"/>
                <a:cs typeface="Arial" panose="020B0604020202020204" pitchFamily="34" charset="0"/>
              </a:rPr>
            </a:br>
            <a:r>
              <a:rPr lang="en-US" sz="2200" cap="none" dirty="0">
                <a:solidFill>
                  <a:schemeClr val="tx1"/>
                </a:solidFill>
                <a:latin typeface="Arial" panose="020B0604020202020204" pitchFamily="34" charset="0"/>
                <a:ea typeface="+mn-ea"/>
                <a:cs typeface="Arial" panose="020B0604020202020204" pitchFamily="34" charset="0"/>
              </a:rPr>
              <a:t>(iv)  Acceptance of the gift would provide the donor with significantly disproportionate access.  </a:t>
            </a:r>
            <a:br>
              <a:rPr lang="en-US" sz="2500" cap="none" dirty="0">
                <a:solidFill>
                  <a:schemeClr val="tx1"/>
                </a:solidFill>
                <a:latin typeface="Arial" panose="020B0604020202020204" pitchFamily="34" charset="0"/>
                <a:ea typeface="+mn-ea"/>
                <a:cs typeface="Arial" panose="020B0604020202020204" pitchFamily="34" charset="0"/>
              </a:rPr>
            </a:br>
            <a:br>
              <a:rPr lang="en-US" u="sng" dirty="0">
                <a:solidFill>
                  <a:schemeClr val="tx1"/>
                </a:solidFill>
                <a:latin typeface="Arial" panose="020B0604020202020204" pitchFamily="34" charset="0"/>
                <a:cs typeface="Arial" panose="020B0604020202020204" pitchFamily="34" charset="0"/>
              </a:rPr>
            </a:br>
            <a:endParaRPr lang="en-US" dirty="0">
              <a:solidFill>
                <a:schemeClr val="tx1"/>
              </a:solidFill>
            </a:endParaRPr>
          </a:p>
        </p:txBody>
      </p:sp>
      <p:sp>
        <p:nvSpPr>
          <p:cNvPr id="4" name="Rectangle 2"/>
          <p:cNvSpPr txBox="1">
            <a:spLocks noChangeArrowheads="1"/>
          </p:cNvSpPr>
          <p:nvPr/>
        </p:nvSpPr>
        <p:spPr bwMode="auto">
          <a:xfrm>
            <a:off x="457200" y="34471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Arial" charset="0"/>
              </a:defRPr>
            </a:lvl2pPr>
            <a:lvl3pPr algn="ctr" rtl="0" eaLnBrk="0" fontAlgn="base" hangingPunct="0">
              <a:spcBef>
                <a:spcPct val="0"/>
              </a:spcBef>
              <a:spcAft>
                <a:spcPct val="0"/>
              </a:spcAft>
              <a:defRPr sz="4400">
                <a:solidFill>
                  <a:srgbClr val="FF0000"/>
                </a:solidFill>
                <a:latin typeface="Arial" charset="0"/>
              </a:defRPr>
            </a:lvl3pPr>
            <a:lvl4pPr algn="ctr" rtl="0" eaLnBrk="0" fontAlgn="base" hangingPunct="0">
              <a:spcBef>
                <a:spcPct val="0"/>
              </a:spcBef>
              <a:spcAft>
                <a:spcPct val="0"/>
              </a:spcAft>
              <a:defRPr sz="4400">
                <a:solidFill>
                  <a:srgbClr val="FF0000"/>
                </a:solidFill>
                <a:latin typeface="Arial" charset="0"/>
              </a:defRPr>
            </a:lvl4pPr>
            <a:lvl5pPr algn="ctr" rtl="0" eaLnBrk="0" fontAlgn="base" hangingPunct="0">
              <a:spcBef>
                <a:spcPct val="0"/>
              </a:spcBef>
              <a:spcAft>
                <a:spcPct val="0"/>
              </a:spcAft>
              <a:defRPr sz="4400">
                <a:solidFill>
                  <a:srgbClr val="FF0000"/>
                </a:solidFill>
                <a:latin typeface="Arial" charset="0"/>
              </a:defRPr>
            </a:lvl5pPr>
            <a:lvl6pPr marL="457200" algn="ctr" rtl="0" fontAlgn="base">
              <a:spcBef>
                <a:spcPct val="0"/>
              </a:spcBef>
              <a:spcAft>
                <a:spcPct val="0"/>
              </a:spcAft>
              <a:defRPr sz="4400">
                <a:solidFill>
                  <a:srgbClr val="FF0000"/>
                </a:solidFill>
                <a:latin typeface="Arial" charset="0"/>
              </a:defRPr>
            </a:lvl6pPr>
            <a:lvl7pPr marL="914400" algn="ctr" rtl="0" fontAlgn="base">
              <a:spcBef>
                <a:spcPct val="0"/>
              </a:spcBef>
              <a:spcAft>
                <a:spcPct val="0"/>
              </a:spcAft>
              <a:defRPr sz="4400">
                <a:solidFill>
                  <a:srgbClr val="FF0000"/>
                </a:solidFill>
                <a:latin typeface="Arial" charset="0"/>
              </a:defRPr>
            </a:lvl7pPr>
            <a:lvl8pPr marL="1371600" algn="ctr" rtl="0" fontAlgn="base">
              <a:spcBef>
                <a:spcPct val="0"/>
              </a:spcBef>
              <a:spcAft>
                <a:spcPct val="0"/>
              </a:spcAft>
              <a:defRPr sz="4400">
                <a:solidFill>
                  <a:srgbClr val="FF0000"/>
                </a:solidFill>
                <a:latin typeface="Arial" charset="0"/>
              </a:defRPr>
            </a:lvl8pPr>
            <a:lvl9pPr marL="1828800" algn="ctr" rtl="0" fontAlgn="base">
              <a:spcBef>
                <a:spcPct val="0"/>
              </a:spcBef>
              <a:spcAft>
                <a:spcPct val="0"/>
              </a:spcAft>
              <a:defRPr sz="4400">
                <a:solidFill>
                  <a:srgbClr val="FF0000"/>
                </a:solidFill>
                <a:latin typeface="Arial" charset="0"/>
              </a:defRPr>
            </a:lvl9pPr>
          </a:lstStyle>
          <a:p>
            <a:pPr algn="l"/>
            <a:r>
              <a:rPr lang="en-US" sz="4000" kern="0" cap="all" dirty="0">
                <a:solidFill>
                  <a:schemeClr val="bg2"/>
                </a:solidFill>
              </a:rPr>
              <a:t>Outside Sources</a:t>
            </a:r>
            <a:br>
              <a:rPr lang="en-US" sz="4000" kern="0" cap="all" dirty="0">
                <a:solidFill>
                  <a:schemeClr val="bg2"/>
                </a:solidFill>
              </a:rPr>
            </a:br>
            <a:r>
              <a:rPr lang="en-US" sz="4000" kern="0" cap="all" dirty="0">
                <a:solidFill>
                  <a:schemeClr val="bg2"/>
                </a:solidFill>
              </a:rPr>
              <a:t>First Question:</a:t>
            </a:r>
          </a:p>
        </p:txBody>
      </p:sp>
    </p:spTree>
    <p:extLst>
      <p:ext uri="{BB962C8B-B14F-4D97-AF65-F5344CB8AC3E}">
        <p14:creationId xmlns:p14="http://schemas.microsoft.com/office/powerpoint/2010/main" val="1487416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304800"/>
            <a:ext cx="9784080" cy="1508760"/>
          </a:xfrm>
        </p:spPr>
        <p:txBody>
          <a:bodyPr/>
          <a:lstStyle/>
          <a:p>
            <a:r>
              <a:rPr lang="en-US" dirty="0"/>
              <a:t>Outside Sources</a:t>
            </a:r>
            <a:br>
              <a:rPr lang="en-US" dirty="0"/>
            </a:br>
            <a:r>
              <a:rPr lang="en-US" dirty="0"/>
              <a:t>Second Question:</a:t>
            </a:r>
          </a:p>
        </p:txBody>
      </p:sp>
      <p:sp>
        <p:nvSpPr>
          <p:cNvPr id="49155" name="Rectangle 3"/>
          <p:cNvSpPr>
            <a:spLocks noGrp="1" noChangeArrowheads="1"/>
          </p:cNvSpPr>
          <p:nvPr>
            <p:ph idx="1"/>
          </p:nvPr>
        </p:nvSpPr>
        <p:spPr>
          <a:xfrm>
            <a:off x="685800" y="2057400"/>
            <a:ext cx="9784080" cy="4206240"/>
          </a:xfrm>
        </p:spPr>
        <p:txBody>
          <a:bodyPr/>
          <a:lstStyle/>
          <a:p>
            <a:pPr>
              <a:buFontTx/>
              <a:buNone/>
            </a:pPr>
            <a:r>
              <a:rPr lang="en-US" dirty="0"/>
              <a:t>				</a:t>
            </a:r>
          </a:p>
          <a:p>
            <a:pPr marL="0" indent="0">
              <a:buNone/>
            </a:pPr>
            <a:r>
              <a:rPr lang="en-US" sz="3600" dirty="0"/>
              <a:t>Is it a Gift?  Is it something with monetary value?</a:t>
            </a:r>
          </a:p>
          <a:p>
            <a:pPr>
              <a:buFontTx/>
              <a:buNone/>
            </a:pPr>
            <a:endParaRPr lang="en-US" sz="3600" dirty="0"/>
          </a:p>
          <a:p>
            <a:pPr>
              <a:buFontTx/>
              <a:buNone/>
            </a:pPr>
            <a:r>
              <a:rPr lang="en-US" sz="3600" dirty="0"/>
              <a:t>If it is a gift, are there any exclusions?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50686" y="457200"/>
            <a:ext cx="8229600" cy="1143000"/>
          </a:xfrm>
        </p:spPr>
        <p:txBody>
          <a:bodyPr/>
          <a:lstStyle/>
          <a:p>
            <a:r>
              <a:rPr lang="en-US" dirty="0"/>
              <a:t>Outside Sources</a:t>
            </a:r>
            <a:br>
              <a:rPr lang="en-US" dirty="0"/>
            </a:br>
            <a:r>
              <a:rPr lang="en-US" dirty="0"/>
              <a:t>Third Question:</a:t>
            </a:r>
          </a:p>
        </p:txBody>
      </p:sp>
      <p:sp>
        <p:nvSpPr>
          <p:cNvPr id="50179" name="Rectangle 3"/>
          <p:cNvSpPr>
            <a:spLocks noGrp="1" noChangeArrowheads="1"/>
          </p:cNvSpPr>
          <p:nvPr>
            <p:ph idx="1"/>
          </p:nvPr>
        </p:nvSpPr>
        <p:spPr>
          <a:xfrm>
            <a:off x="762000" y="2057400"/>
            <a:ext cx="10287000" cy="4525963"/>
          </a:xfrm>
        </p:spPr>
        <p:txBody>
          <a:bodyPr/>
          <a:lstStyle/>
          <a:p>
            <a:pPr>
              <a:lnSpc>
                <a:spcPct val="90000"/>
              </a:lnSpc>
              <a:buFontTx/>
              <a:buNone/>
            </a:pPr>
            <a:r>
              <a:rPr lang="en-US" sz="2400" dirty="0"/>
              <a:t>Do the rules provide an exception permitting acceptance of the gift?</a:t>
            </a:r>
          </a:p>
          <a:p>
            <a:pPr algn="ctr">
              <a:lnSpc>
                <a:spcPct val="90000"/>
              </a:lnSpc>
              <a:buFontTx/>
              <a:buNone/>
            </a:pPr>
            <a:endParaRPr lang="en-US" sz="2400" dirty="0"/>
          </a:p>
          <a:p>
            <a:pPr>
              <a:lnSpc>
                <a:spcPct val="90000"/>
              </a:lnSpc>
              <a:buClr>
                <a:srgbClr val="003366"/>
              </a:buClr>
              <a:buFont typeface="Wingdings" pitchFamily="2" charset="2"/>
              <a:buChar char="Ø"/>
            </a:pPr>
            <a:r>
              <a:rPr lang="en-US" sz="2400" dirty="0">
                <a:cs typeface="Arial" pitchFamily="34" charset="0"/>
              </a:rPr>
              <a:t>Gifts of $20 or less ($50 max for year)</a:t>
            </a:r>
          </a:p>
          <a:p>
            <a:pPr>
              <a:lnSpc>
                <a:spcPct val="90000"/>
              </a:lnSpc>
              <a:buClr>
                <a:srgbClr val="003366"/>
              </a:buClr>
              <a:buFont typeface="Wingdings" pitchFamily="2" charset="2"/>
              <a:buChar char="Ø"/>
            </a:pPr>
            <a:r>
              <a:rPr lang="en-US" sz="2400" dirty="0">
                <a:cs typeface="Arial" pitchFamily="34" charset="0"/>
              </a:rPr>
              <a:t>Gifts based on personal relationship</a:t>
            </a:r>
          </a:p>
          <a:p>
            <a:pPr>
              <a:lnSpc>
                <a:spcPct val="90000"/>
              </a:lnSpc>
              <a:buClr>
                <a:srgbClr val="003366"/>
              </a:buClr>
              <a:buFont typeface="Wingdings" pitchFamily="2" charset="2"/>
              <a:buChar char="Ø"/>
            </a:pPr>
            <a:r>
              <a:rPr lang="en-US" sz="2400" dirty="0">
                <a:cs typeface="Arial" pitchFamily="34" charset="0"/>
              </a:rPr>
              <a:t>Discounts and similar benefits</a:t>
            </a:r>
          </a:p>
          <a:p>
            <a:pPr>
              <a:lnSpc>
                <a:spcPct val="90000"/>
              </a:lnSpc>
              <a:buClr>
                <a:srgbClr val="003366"/>
              </a:buClr>
              <a:buFont typeface="Wingdings" pitchFamily="2" charset="2"/>
              <a:buChar char="Ø"/>
            </a:pPr>
            <a:r>
              <a:rPr lang="en-US" sz="2400" dirty="0">
                <a:cs typeface="Arial" pitchFamily="34" charset="0"/>
              </a:rPr>
              <a:t>Exceptions for Enlisted Personnel E-6 and Below</a:t>
            </a:r>
          </a:p>
          <a:p>
            <a:pPr>
              <a:lnSpc>
                <a:spcPct val="90000"/>
              </a:lnSpc>
              <a:buClr>
                <a:srgbClr val="003366"/>
              </a:buClr>
              <a:buFont typeface="Wingdings" pitchFamily="2" charset="2"/>
              <a:buChar char="Ø"/>
            </a:pPr>
            <a:endParaRPr lang="en-US" dirty="0">
              <a:cs typeface="Arial" pitchFamily="34" charset="0"/>
            </a:endParaRPr>
          </a:p>
          <a:p>
            <a:pPr>
              <a:lnSpc>
                <a:spcPct val="90000"/>
              </a:lnSpc>
              <a:buClr>
                <a:srgbClr val="003366"/>
              </a:buClr>
              <a:buFont typeface="Wingdings" pitchFamily="2" charset="2"/>
              <a:buNone/>
            </a:pPr>
            <a:endParaRPr lang="en-US" dirty="0">
              <a:cs typeface="Arial" pitchFamily="34" charset="0"/>
            </a:endParaRPr>
          </a:p>
          <a:p>
            <a:pPr>
              <a:lnSpc>
                <a:spcPct val="90000"/>
              </a:lnSpc>
              <a:buClr>
                <a:srgbClr val="003366"/>
              </a:buClr>
              <a:buFont typeface="Wingdings" pitchFamily="2" charset="2"/>
              <a:buNone/>
            </a:pPr>
            <a:endParaRPr lang="en-US" dirty="0">
              <a:cs typeface="Arial" pitchFamily="34" charset="0"/>
            </a:endParaRPr>
          </a:p>
          <a:p>
            <a:pPr>
              <a:lnSpc>
                <a:spcPct val="90000"/>
              </a:lnSpc>
              <a:buClr>
                <a:srgbClr val="003366"/>
              </a:buClr>
              <a:buFont typeface="Wingdings" pitchFamily="2" charset="2"/>
              <a:buNone/>
            </a:pPr>
            <a:endParaRPr lang="en-US" dirty="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90600" y="609600"/>
            <a:ext cx="8153400" cy="914400"/>
          </a:xfrm>
        </p:spPr>
        <p:txBody>
          <a:bodyPr>
            <a:normAutofit/>
          </a:bodyPr>
          <a:lstStyle/>
          <a:p>
            <a:r>
              <a:rPr lang="en-US" dirty="0"/>
              <a:t>Gift Disposal</a:t>
            </a:r>
          </a:p>
        </p:txBody>
      </p:sp>
      <p:sp>
        <p:nvSpPr>
          <p:cNvPr id="52227" name="Rectangle 3"/>
          <p:cNvSpPr>
            <a:spLocks noGrp="1" noChangeArrowheads="1"/>
          </p:cNvSpPr>
          <p:nvPr>
            <p:ph idx="1"/>
          </p:nvPr>
        </p:nvSpPr>
        <p:spPr>
          <a:xfrm>
            <a:off x="990600" y="2057400"/>
            <a:ext cx="8229600" cy="4525963"/>
          </a:xfrm>
        </p:spPr>
        <p:txBody>
          <a:bodyPr/>
          <a:lstStyle/>
          <a:p>
            <a:pPr marL="0" indent="0">
              <a:buNone/>
            </a:pPr>
            <a:r>
              <a:rPr lang="en-US" dirty="0"/>
              <a:t>If you cannot accept the gift, what should  you do?</a:t>
            </a:r>
          </a:p>
          <a:p>
            <a:endParaRPr lang="en-US" sz="900" dirty="0"/>
          </a:p>
          <a:p>
            <a:r>
              <a:rPr lang="en-US" dirty="0"/>
              <a:t>Just say “NO” (Refuse or return the item)</a:t>
            </a:r>
          </a:p>
          <a:p>
            <a:r>
              <a:rPr lang="en-US" dirty="0"/>
              <a:t>Pay for it (fair market value)</a:t>
            </a:r>
          </a:p>
          <a:p>
            <a:r>
              <a:rPr lang="en-US" dirty="0"/>
              <a:t>If tangible item is &lt;$100 you may now destroy it</a:t>
            </a:r>
          </a:p>
          <a:p>
            <a:r>
              <a:rPr lang="en-US" dirty="0"/>
              <a:t>If perishable (with Supervisor or EC approval)</a:t>
            </a:r>
          </a:p>
          <a:p>
            <a:pPr lvl="2"/>
            <a:r>
              <a:rPr lang="en-US" sz="2200" dirty="0"/>
              <a:t>Give it to charity</a:t>
            </a:r>
          </a:p>
          <a:p>
            <a:pPr lvl="2"/>
            <a:r>
              <a:rPr lang="en-US" sz="2200" dirty="0"/>
              <a:t>Share within office</a:t>
            </a:r>
          </a:p>
          <a:p>
            <a:pPr lvl="2"/>
            <a:r>
              <a:rPr lang="en-US" sz="2200" dirty="0"/>
              <a:t>Destroy it</a:t>
            </a:r>
          </a:p>
          <a:p>
            <a:pPr lvl="2"/>
            <a:endParaRPr lang="en-US" dirty="0"/>
          </a:p>
          <a:p>
            <a:pPr marL="914400" lvl="2" indent="0">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57400" y="457200"/>
            <a:ext cx="8229600" cy="1600200"/>
          </a:xfrm>
        </p:spPr>
        <p:txBody>
          <a:bodyPr/>
          <a:lstStyle/>
          <a:p>
            <a:pPr eaLnBrk="1" hangingPunct="1"/>
            <a:r>
              <a:rPr lang="en-US" sz="4800"/>
              <a:t>Why Ethics Rules?</a:t>
            </a:r>
          </a:p>
        </p:txBody>
      </p:sp>
      <p:sp>
        <p:nvSpPr>
          <p:cNvPr id="10243" name="Rectangle 3"/>
          <p:cNvSpPr>
            <a:spLocks noGrp="1" noChangeArrowheads="1"/>
          </p:cNvSpPr>
          <p:nvPr>
            <p:ph idx="1"/>
          </p:nvPr>
        </p:nvSpPr>
        <p:spPr>
          <a:xfrm>
            <a:off x="2057400" y="2438400"/>
            <a:ext cx="8077200" cy="2438400"/>
          </a:xfrm>
        </p:spPr>
        <p:txBody>
          <a:bodyPr/>
          <a:lstStyle/>
          <a:p>
            <a:pPr eaLnBrk="1" hangingPunct="1"/>
            <a:r>
              <a:rPr lang="en-US" dirty="0"/>
              <a:t>Ensure we perform our mission with public interest in mind.</a:t>
            </a:r>
          </a:p>
          <a:p>
            <a:pPr eaLnBrk="1" hangingPunct="1"/>
            <a:endParaRPr lang="en-US" sz="1600" dirty="0"/>
          </a:p>
          <a:p>
            <a:pPr eaLnBrk="1" hangingPunct="1"/>
            <a:r>
              <a:rPr lang="en-US" dirty="0"/>
              <a:t>Uphold public’s confidence in integrity of Government.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05000" y="609600"/>
            <a:ext cx="8229600" cy="1143000"/>
          </a:xfrm>
        </p:spPr>
        <p:txBody>
          <a:bodyPr/>
          <a:lstStyle/>
          <a:p>
            <a:r>
              <a:rPr lang="en-US" dirty="0"/>
              <a:t>Gifts from Outside Sources</a:t>
            </a:r>
          </a:p>
        </p:txBody>
      </p:sp>
      <p:sp>
        <p:nvSpPr>
          <p:cNvPr id="53251" name="Rectangle 3"/>
          <p:cNvSpPr>
            <a:spLocks noGrp="1" noChangeArrowheads="1"/>
          </p:cNvSpPr>
          <p:nvPr>
            <p:ph idx="1"/>
          </p:nvPr>
        </p:nvSpPr>
        <p:spPr>
          <a:xfrm>
            <a:off x="457200" y="2286001"/>
            <a:ext cx="11277600" cy="4754563"/>
          </a:xfrm>
        </p:spPr>
        <p:txBody>
          <a:bodyPr/>
          <a:lstStyle/>
          <a:p>
            <a:pPr eaLnBrk="1" hangingPunct="1">
              <a:lnSpc>
                <a:spcPct val="90000"/>
              </a:lnSpc>
              <a:buFontTx/>
              <a:buNone/>
            </a:pPr>
            <a:r>
              <a:rPr lang="en-US" sz="2800" b="1" dirty="0">
                <a:ea typeface="Times New Roman" pitchFamily="18" charset="0"/>
                <a:cs typeface="CG Times" pitchFamily="18" charset="0"/>
              </a:rPr>
              <a:t>SCENARIO:</a:t>
            </a:r>
            <a:r>
              <a:rPr lang="en-US" sz="2800" dirty="0">
                <a:ea typeface="Times New Roman" pitchFamily="18" charset="0"/>
                <a:cs typeface="CG Times" pitchFamily="18" charset="0"/>
              </a:rPr>
              <a:t>  You attend an information meeting hosted by a contractor.  As you walk in you are greeted by a table of delicate pastries and the smell of fresh coffee brewing.  </a:t>
            </a:r>
          </a:p>
          <a:p>
            <a:pPr eaLnBrk="1" hangingPunct="1">
              <a:lnSpc>
                <a:spcPct val="90000"/>
              </a:lnSpc>
              <a:buFontTx/>
              <a:buNone/>
            </a:pPr>
            <a:endParaRPr lang="en-US" sz="2800" b="1" dirty="0">
              <a:ea typeface="Times New Roman" pitchFamily="18" charset="0"/>
              <a:cs typeface="CG Times" pitchFamily="18" charset="0"/>
            </a:endParaRPr>
          </a:p>
          <a:p>
            <a:pPr algn="ctr" eaLnBrk="1" hangingPunct="1">
              <a:lnSpc>
                <a:spcPct val="90000"/>
              </a:lnSpc>
              <a:buFontTx/>
              <a:buNone/>
            </a:pPr>
            <a:r>
              <a:rPr lang="en-US" sz="2800" b="1" dirty="0">
                <a:ea typeface="Times New Roman" pitchFamily="18" charset="0"/>
                <a:cs typeface="CG Times" pitchFamily="18" charset="0"/>
              </a:rPr>
              <a:t>QUESTION:  </a:t>
            </a:r>
            <a:r>
              <a:rPr lang="en-US" sz="2800" dirty="0">
                <a:ea typeface="Times New Roman" pitchFamily="18" charset="0"/>
                <a:cs typeface="CG Times" pitchFamily="18" charset="0"/>
              </a:rPr>
              <a:t>May you eat the pastries and drink the coffee?</a:t>
            </a:r>
            <a:endParaRPr lang="en-US" sz="2800" b="1" dirty="0">
              <a:ea typeface="Times New Roman" pitchFamily="18" charset="0"/>
              <a:cs typeface="CG Times" pitchFamily="18" charset="0"/>
            </a:endParaRPr>
          </a:p>
          <a:p>
            <a:pPr eaLnBrk="1" hangingPunct="1">
              <a:lnSpc>
                <a:spcPct val="90000"/>
              </a:lnSpc>
              <a:buFontTx/>
              <a:buNone/>
            </a:pPr>
            <a:endParaRPr lang="en-US" sz="3600" dirty="0">
              <a:ea typeface="Times New Roman" pitchFamily="18" charset="0"/>
              <a:cs typeface="CG Times"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t>ANSWER</a:t>
            </a:r>
          </a:p>
        </p:txBody>
      </p:sp>
      <p:pic>
        <p:nvPicPr>
          <p:cNvPr id="54275" name="Content Placeholder 3" descr="pastries.jpg"/>
          <p:cNvPicPr>
            <a:picLocks noGrp="1" noChangeAspect="1"/>
          </p:cNvPicPr>
          <p:nvPr>
            <p:ph idx="1"/>
          </p:nvPr>
        </p:nvPicPr>
        <p:blipFill>
          <a:blip r:embed="rId3" cstate="screen"/>
          <a:srcRect/>
          <a:stretch>
            <a:fillRect/>
          </a:stretch>
        </p:blipFill>
        <p:spPr>
          <a:xfrm>
            <a:off x="8991600" y="4292586"/>
            <a:ext cx="2990850" cy="2281238"/>
          </a:xfrm>
        </p:spPr>
      </p:pic>
      <p:sp>
        <p:nvSpPr>
          <p:cNvPr id="6" name="TextBox 5"/>
          <p:cNvSpPr txBox="1"/>
          <p:nvPr/>
        </p:nvSpPr>
        <p:spPr>
          <a:xfrm>
            <a:off x="1066800" y="2565414"/>
            <a:ext cx="10287000" cy="1384995"/>
          </a:xfrm>
          <a:prstGeom prst="rect">
            <a:avLst/>
          </a:prstGeom>
          <a:noFill/>
          <a:ln>
            <a:noFill/>
          </a:ln>
        </p:spPr>
        <p:txBody>
          <a:bodyPr wrap="square">
            <a:spAutoFit/>
          </a:bodyPr>
          <a:lstStyle/>
          <a:p>
            <a:pPr eaLnBrk="0" hangingPunct="0">
              <a:defRPr/>
            </a:pPr>
            <a:r>
              <a:rPr lang="en-US" sz="2800" dirty="0"/>
              <a:t>YES.  The intention of the donor is for the pastries and coffee to be a snack and refreshment -- not a meal. The modest food item are excluded from the definition of a gift.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Gifts from Outside Sources</a:t>
            </a:r>
          </a:p>
        </p:txBody>
      </p:sp>
      <p:sp>
        <p:nvSpPr>
          <p:cNvPr id="55299" name="Rectangle 3"/>
          <p:cNvSpPr>
            <a:spLocks noGrp="1" noChangeArrowheads="1"/>
          </p:cNvSpPr>
          <p:nvPr>
            <p:ph idx="1"/>
          </p:nvPr>
        </p:nvSpPr>
        <p:spPr>
          <a:xfrm>
            <a:off x="646659" y="2125195"/>
            <a:ext cx="10896600" cy="4419600"/>
          </a:xfrm>
        </p:spPr>
        <p:txBody>
          <a:bodyPr>
            <a:normAutofit/>
          </a:bodyPr>
          <a:lstStyle/>
          <a:p>
            <a:pPr marL="58738" indent="0">
              <a:buNone/>
            </a:pPr>
            <a:r>
              <a:rPr lang="en-US" sz="2800" b="1" dirty="0"/>
              <a:t>SCENARIO:</a:t>
            </a:r>
            <a:r>
              <a:rPr lang="en-US" sz="2800" dirty="0"/>
              <a:t>  The next month, you once again attend an information meeting hosted by the same contractor.  However, since the meeting is near the lunch hour, the contractor offers sandwiches, chips, and drinks instead of pastries and coffee.  The value of the items is $15.</a:t>
            </a:r>
          </a:p>
          <a:p>
            <a:pPr marL="609600" indent="-609600">
              <a:buNone/>
            </a:pPr>
            <a:endParaRPr lang="en-US" sz="2800" dirty="0"/>
          </a:p>
          <a:p>
            <a:pPr marL="609600" indent="-609600" algn="ctr">
              <a:buNone/>
            </a:pPr>
            <a:r>
              <a:rPr lang="en-US" sz="2800" b="1" dirty="0"/>
              <a:t>QUESTION:</a:t>
            </a:r>
            <a:r>
              <a:rPr lang="en-US" sz="2800" dirty="0"/>
              <a:t>  May you enjoy the food?</a:t>
            </a:r>
            <a:endParaRPr lang="en-US" sz="2800" b="1" dirty="0"/>
          </a:p>
          <a:p>
            <a:pPr marL="609600" indent="-609600">
              <a:buNone/>
            </a:pPr>
            <a:endParaRPr lang="en-US"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a:t>ANSWER</a:t>
            </a:r>
          </a:p>
        </p:txBody>
      </p:sp>
      <p:pic>
        <p:nvPicPr>
          <p:cNvPr id="56323" name="Content Placeholder 3" descr="sandwich.jpg"/>
          <p:cNvPicPr>
            <a:picLocks noGrp="1" noChangeAspect="1"/>
          </p:cNvPicPr>
          <p:nvPr>
            <p:ph idx="1"/>
          </p:nvPr>
        </p:nvPicPr>
        <p:blipFill>
          <a:blip r:embed="rId3" cstate="screen"/>
          <a:srcRect/>
          <a:stretch>
            <a:fillRect/>
          </a:stretch>
        </p:blipFill>
        <p:spPr>
          <a:xfrm>
            <a:off x="8458200" y="3886200"/>
            <a:ext cx="3276600" cy="2457450"/>
          </a:xfrm>
        </p:spPr>
      </p:pic>
      <p:sp>
        <p:nvSpPr>
          <p:cNvPr id="5" name="TextBox 4"/>
          <p:cNvSpPr txBox="1"/>
          <p:nvPr/>
        </p:nvSpPr>
        <p:spPr>
          <a:xfrm>
            <a:off x="381000" y="2209800"/>
            <a:ext cx="11353800" cy="1384995"/>
          </a:xfrm>
          <a:prstGeom prst="rect">
            <a:avLst/>
          </a:prstGeom>
          <a:noFill/>
        </p:spPr>
        <p:txBody>
          <a:bodyPr wrap="square">
            <a:spAutoFit/>
          </a:bodyPr>
          <a:lstStyle/>
          <a:p>
            <a:pPr eaLnBrk="0" hangingPunct="0">
              <a:defRPr/>
            </a:pPr>
            <a:r>
              <a:rPr lang="en-US" sz="2800" dirty="0"/>
              <a:t>YES.  The meal is considered a gift from any outside source. Though the donor intends the sandwich as a meal, you may accept so long as you abide by the $20/$50 rule for this specific outside source.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a:t>Gifts from Outside Sources</a:t>
            </a:r>
          </a:p>
        </p:txBody>
      </p:sp>
      <p:sp>
        <p:nvSpPr>
          <p:cNvPr id="57347" name="Content Placeholder 2"/>
          <p:cNvSpPr>
            <a:spLocks noGrp="1"/>
          </p:cNvSpPr>
          <p:nvPr>
            <p:ph idx="1"/>
          </p:nvPr>
        </p:nvSpPr>
        <p:spPr>
          <a:xfrm>
            <a:off x="303759" y="1905000"/>
            <a:ext cx="11582400" cy="4206240"/>
          </a:xfrm>
        </p:spPr>
        <p:txBody>
          <a:bodyPr>
            <a:normAutofit/>
          </a:bodyPr>
          <a:lstStyle/>
          <a:p>
            <a:pPr marL="7938" indent="-7938">
              <a:buFontTx/>
              <a:buNone/>
            </a:pPr>
            <a:r>
              <a:rPr lang="en-US" sz="2800" b="1" dirty="0"/>
              <a:t>SCENARIO:  </a:t>
            </a:r>
            <a:r>
              <a:rPr lang="en-US" sz="2800" dirty="0"/>
              <a:t>You attend the same meeting hosted by the same contractor the next two months where you are offered and accept the fantastic sandwich meal you previously had for $15.  On the fourth visit, you are offered a meal valued at $20.  </a:t>
            </a:r>
          </a:p>
          <a:p>
            <a:pPr>
              <a:buFontTx/>
              <a:buNone/>
            </a:pPr>
            <a:endParaRPr lang="en-US" sz="2800" dirty="0"/>
          </a:p>
          <a:p>
            <a:pPr algn="ctr">
              <a:buFontTx/>
              <a:buNone/>
            </a:pPr>
            <a:r>
              <a:rPr lang="en-US" sz="2800" b="1" dirty="0"/>
              <a:t>QUESTION:</a:t>
            </a:r>
            <a:r>
              <a:rPr lang="en-US" sz="2800" dirty="0"/>
              <a:t>  May you enjoy the meal offered at this meeting?</a:t>
            </a:r>
            <a:endParaRPr lang="en-US" sz="2800"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a:t>Possible Answers	</a:t>
            </a:r>
          </a:p>
        </p:txBody>
      </p:sp>
      <p:sp>
        <p:nvSpPr>
          <p:cNvPr id="58371" name="Content Placeholder 2"/>
          <p:cNvSpPr>
            <a:spLocks noGrp="1"/>
          </p:cNvSpPr>
          <p:nvPr>
            <p:ph idx="1"/>
          </p:nvPr>
        </p:nvSpPr>
        <p:spPr>
          <a:xfrm>
            <a:off x="1133818" y="1879600"/>
            <a:ext cx="9922281" cy="4953000"/>
          </a:xfrm>
        </p:spPr>
        <p:txBody>
          <a:bodyPr/>
          <a:lstStyle/>
          <a:p>
            <a:pPr marL="514350" indent="-514350">
              <a:buFontTx/>
              <a:buAutoNum type="arabicPeriod"/>
            </a:pPr>
            <a:r>
              <a:rPr lang="en-US" sz="2400" dirty="0"/>
              <a:t>YES.  The value of the meal does not exceed $20.  Eat and Enjoy!</a:t>
            </a:r>
          </a:p>
          <a:p>
            <a:pPr marL="514350" indent="-514350">
              <a:buFontTx/>
              <a:buAutoNum type="arabicPeriod"/>
            </a:pPr>
            <a:r>
              <a:rPr lang="en-US" sz="2400" dirty="0"/>
              <a:t>YES.  Though the aggregate value of the gifts from this specific contractor now totals $65, I can pay $15 so as not to exceed the $50 annual maximum.</a:t>
            </a:r>
          </a:p>
          <a:p>
            <a:pPr marL="514350" indent="-514350">
              <a:buFontTx/>
              <a:buAutoNum type="arabicPeriod"/>
            </a:pPr>
            <a:r>
              <a:rPr lang="en-US" sz="2400" dirty="0"/>
              <a:t>NO.  Accepting this fourth meal would exceed the $20/$50 rule.  I must politely decline or pay the full market value of the meal.</a:t>
            </a:r>
          </a:p>
          <a:p>
            <a:pPr marL="514350" indent="-514350">
              <a:buFontTx/>
              <a:buAutoNum type="arabicPeriod"/>
            </a:pPr>
            <a:r>
              <a:rPr lang="en-US" sz="2400" dirty="0"/>
              <a:t>YES.  If I control myself and eat only a quarter of the meal, I will not exceed the $50 limit.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a:t>Correct Answer</a:t>
            </a:r>
          </a:p>
        </p:txBody>
      </p:sp>
      <p:sp>
        <p:nvSpPr>
          <p:cNvPr id="59395" name="Content Placeholder 2"/>
          <p:cNvSpPr>
            <a:spLocks noGrp="1"/>
          </p:cNvSpPr>
          <p:nvPr>
            <p:ph idx="1"/>
          </p:nvPr>
        </p:nvSpPr>
        <p:spPr/>
        <p:txBody>
          <a:bodyPr/>
          <a:lstStyle/>
          <a:p>
            <a:pPr>
              <a:buFontTx/>
              <a:buNone/>
            </a:pPr>
            <a:r>
              <a:rPr lang="en-US" dirty="0"/>
              <a:t>#3 is Correct! </a:t>
            </a:r>
          </a:p>
          <a:p>
            <a:pPr>
              <a:buFontTx/>
              <a:buNone/>
            </a:pPr>
            <a:r>
              <a:rPr lang="en-US" dirty="0"/>
              <a:t>	NO you may not accept this fourth meal as it  would exceed the $20/$50 rule.  You should politely decline or pay the full market value of the meal.</a:t>
            </a:r>
          </a:p>
          <a:p>
            <a:pPr>
              <a:buFontTx/>
              <a:buNone/>
            </a:pPr>
            <a:endParaRPr lang="en-US" dirty="0"/>
          </a:p>
        </p:txBody>
      </p:sp>
      <p:pic>
        <p:nvPicPr>
          <p:cNvPr id="59396" name="Picture 3" descr="free lunch.jpg"/>
          <p:cNvPicPr>
            <a:picLocks noChangeAspect="1"/>
          </p:cNvPicPr>
          <p:nvPr/>
        </p:nvPicPr>
        <p:blipFill>
          <a:blip r:embed="rId3" cstate="screen"/>
          <a:srcRect/>
          <a:stretch>
            <a:fillRect/>
          </a:stretch>
        </p:blipFill>
        <p:spPr bwMode="auto">
          <a:xfrm>
            <a:off x="7924800" y="4114800"/>
            <a:ext cx="1676400" cy="1905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981200" y="457200"/>
            <a:ext cx="8229600" cy="1143000"/>
          </a:xfrm>
        </p:spPr>
        <p:txBody>
          <a:bodyPr/>
          <a:lstStyle/>
          <a:p>
            <a:r>
              <a:rPr lang="en-US" dirty="0"/>
              <a:t>Gifts from Foreign Governments</a:t>
            </a:r>
          </a:p>
        </p:txBody>
      </p:sp>
      <p:sp>
        <p:nvSpPr>
          <p:cNvPr id="60419" name="Rectangle 3"/>
          <p:cNvSpPr>
            <a:spLocks noGrp="1" noChangeArrowheads="1"/>
          </p:cNvSpPr>
          <p:nvPr>
            <p:ph idx="1"/>
          </p:nvPr>
        </p:nvSpPr>
        <p:spPr>
          <a:xfrm>
            <a:off x="2057400" y="3352800"/>
            <a:ext cx="8077200" cy="4267200"/>
          </a:xfrm>
        </p:spPr>
        <p:txBody>
          <a:bodyPr/>
          <a:lstStyle/>
          <a:p>
            <a:pPr eaLnBrk="1" hangingPunct="1">
              <a:buClr>
                <a:srgbClr val="003366"/>
              </a:buClr>
            </a:pPr>
            <a:endParaRPr lang="en-US" sz="2400" dirty="0">
              <a:ea typeface="Times New Roman" pitchFamily="18" charset="0"/>
              <a:cs typeface="CG Times" pitchFamily="18" charset="0"/>
            </a:endParaRPr>
          </a:p>
          <a:p>
            <a:pPr eaLnBrk="1" hangingPunct="1">
              <a:buClr>
                <a:srgbClr val="003366"/>
              </a:buClr>
            </a:pPr>
            <a:r>
              <a:rPr lang="en-US" dirty="0">
                <a:ea typeface="Times New Roman" pitchFamily="18" charset="0"/>
                <a:cs typeface="CG Times" pitchFamily="18" charset="0"/>
              </a:rPr>
              <a:t>NO SOLICITATION of gifts.</a:t>
            </a:r>
            <a:endParaRPr lang="en-US" sz="2400" dirty="0">
              <a:ea typeface="Times New Roman" pitchFamily="18" charset="0"/>
              <a:cs typeface="CG Times" pitchFamily="18" charset="0"/>
            </a:endParaRPr>
          </a:p>
          <a:p>
            <a:pPr eaLnBrk="1" hangingPunct="1">
              <a:buClr>
                <a:srgbClr val="003366"/>
              </a:buClr>
            </a:pPr>
            <a:endParaRPr lang="en-US" sz="2400" dirty="0">
              <a:ea typeface="Times New Roman" pitchFamily="18" charset="0"/>
              <a:cs typeface="CG Times" pitchFamily="18" charset="0"/>
            </a:endParaRPr>
          </a:p>
          <a:p>
            <a:pPr eaLnBrk="1" hangingPunct="1">
              <a:buClr>
                <a:srgbClr val="003366"/>
              </a:buClr>
            </a:pPr>
            <a:r>
              <a:rPr lang="en-US" dirty="0">
                <a:ea typeface="Times New Roman" pitchFamily="18" charset="0"/>
                <a:cs typeface="CG Times" pitchFamily="18" charset="0"/>
              </a:rPr>
              <a:t>Whenever possible, gifts from foreign governments shall be declined.  </a:t>
            </a:r>
          </a:p>
          <a:p>
            <a:pPr eaLnBrk="1" hangingPunct="1">
              <a:buClr>
                <a:srgbClr val="003366"/>
              </a:buClr>
              <a:buFontTx/>
              <a:buNone/>
            </a:pPr>
            <a:endParaRPr lang="en-US" dirty="0">
              <a:ea typeface="Times New Roman" pitchFamily="18" charset="0"/>
              <a:cs typeface="CG Times" pitchFamily="18" charset="0"/>
            </a:endParaRPr>
          </a:p>
          <a:p>
            <a:pPr eaLnBrk="1" hangingPunct="1">
              <a:buClr>
                <a:srgbClr val="003366"/>
              </a:buClr>
            </a:pPr>
            <a:endParaRPr lang="en-US" dirty="0">
              <a:ea typeface="Times New Roman" pitchFamily="18" charset="0"/>
              <a:cs typeface="CG Times" pitchFamily="18" charset="0"/>
            </a:endParaRPr>
          </a:p>
          <a:p>
            <a:pPr eaLnBrk="1" hangingPunct="1">
              <a:buClr>
                <a:srgbClr val="003366"/>
              </a:buClr>
            </a:pPr>
            <a:endParaRPr lang="en-US" dirty="0">
              <a:ea typeface="Times New Roman" pitchFamily="18" charset="0"/>
              <a:cs typeface="CG Times" pitchFamily="18" charset="0"/>
            </a:endParaRPr>
          </a:p>
          <a:p>
            <a:pPr eaLnBrk="1" hangingPunct="1">
              <a:buClr>
                <a:srgbClr val="003366"/>
              </a:buClr>
            </a:pPr>
            <a:endParaRPr lang="en-US" sz="2400" dirty="0">
              <a:ea typeface="Times New Roman" pitchFamily="18" charset="0"/>
              <a:cs typeface="CG Times" pitchFamily="18" charset="0"/>
            </a:endParaRPr>
          </a:p>
          <a:p>
            <a:pPr eaLnBrk="1" hangingPunct="1">
              <a:buFontTx/>
              <a:buNone/>
            </a:pPr>
            <a:endParaRPr lang="en-US" sz="2400" dirty="0">
              <a:ea typeface="Times New Roman" pitchFamily="18" charset="0"/>
              <a:cs typeface="CG Times" pitchFamily="18" charset="0"/>
            </a:endParaRPr>
          </a:p>
        </p:txBody>
      </p:sp>
      <p:pic>
        <p:nvPicPr>
          <p:cNvPr id="60420" name="Picture 3" descr="flags.jpg"/>
          <p:cNvPicPr>
            <a:picLocks noChangeAspect="1"/>
          </p:cNvPicPr>
          <p:nvPr/>
        </p:nvPicPr>
        <p:blipFill>
          <a:blip r:embed="rId3" cstate="screen"/>
          <a:srcRect/>
          <a:stretch>
            <a:fillRect/>
          </a:stretch>
        </p:blipFill>
        <p:spPr bwMode="auto">
          <a:xfrm>
            <a:off x="3543300" y="2286000"/>
            <a:ext cx="5105400" cy="762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81200" y="457200"/>
            <a:ext cx="8229600" cy="1143000"/>
          </a:xfrm>
        </p:spPr>
        <p:txBody>
          <a:bodyPr/>
          <a:lstStyle/>
          <a:p>
            <a:r>
              <a:rPr lang="en-US" dirty="0"/>
              <a:t>Gifts from Foreign Governments</a:t>
            </a:r>
          </a:p>
        </p:txBody>
      </p:sp>
      <p:sp>
        <p:nvSpPr>
          <p:cNvPr id="61443" name="Rectangle 3"/>
          <p:cNvSpPr>
            <a:spLocks noGrp="1" noChangeArrowheads="1"/>
          </p:cNvSpPr>
          <p:nvPr>
            <p:ph idx="1"/>
          </p:nvPr>
        </p:nvSpPr>
        <p:spPr>
          <a:xfrm>
            <a:off x="1981200" y="1905001"/>
            <a:ext cx="8229600" cy="4525963"/>
          </a:xfrm>
        </p:spPr>
        <p:txBody>
          <a:bodyPr/>
          <a:lstStyle/>
          <a:p>
            <a:pPr algn="ctr">
              <a:buFontTx/>
              <a:buNone/>
            </a:pPr>
            <a:r>
              <a:rPr lang="en-US" sz="2400" b="1" dirty="0"/>
              <a:t>TWO EXCEPTIONS:</a:t>
            </a:r>
          </a:p>
          <a:p>
            <a:pPr lvl="1">
              <a:buClr>
                <a:srgbClr val="003366"/>
              </a:buClr>
              <a:buFontTx/>
              <a:buNone/>
            </a:pPr>
            <a:r>
              <a:rPr lang="en-US" sz="2400" dirty="0"/>
              <a:t>1. Individual may accept a gift of “minimal value” (retail value in U.S. at time of acceptance of $480 or less)</a:t>
            </a:r>
          </a:p>
          <a:p>
            <a:pPr lvl="2">
              <a:buClr>
                <a:srgbClr val="003366"/>
              </a:buClr>
            </a:pPr>
            <a:r>
              <a:rPr lang="en-US" u="sng" dirty="0"/>
              <a:t>Must aggregate</a:t>
            </a:r>
            <a:r>
              <a:rPr lang="en-US" dirty="0"/>
              <a:t>:</a:t>
            </a:r>
          </a:p>
          <a:p>
            <a:pPr lvl="3">
              <a:buClr>
                <a:srgbClr val="003366"/>
              </a:buClr>
              <a:buFontTx/>
              <a:buChar char="•"/>
            </a:pPr>
            <a:r>
              <a:rPr lang="en-US" dirty="0"/>
              <a:t>Multiple gifts from donor at a single presentation</a:t>
            </a:r>
          </a:p>
          <a:p>
            <a:pPr lvl="3">
              <a:buClr>
                <a:srgbClr val="003366"/>
              </a:buClr>
              <a:buFontTx/>
              <a:buChar char="•"/>
            </a:pPr>
            <a:r>
              <a:rPr lang="en-US" dirty="0"/>
              <a:t>Gift to spouse is a gift to the service member</a:t>
            </a:r>
          </a:p>
          <a:p>
            <a:pPr lvl="3">
              <a:buClr>
                <a:srgbClr val="003366"/>
              </a:buClr>
              <a:buFontTx/>
              <a:buNone/>
            </a:pPr>
            <a:endParaRPr lang="en-US" dirty="0"/>
          </a:p>
          <a:p>
            <a:pPr lvl="1">
              <a:buClr>
                <a:srgbClr val="003366"/>
              </a:buClr>
              <a:buFontTx/>
              <a:buNone/>
            </a:pPr>
            <a:r>
              <a:rPr lang="en-US" sz="2400" dirty="0"/>
              <a:t>2. Individual may accept gifts on behalf of the U.S. Government that become the property of the U.S. Government upon acceptance.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975104" y="533400"/>
            <a:ext cx="8229600" cy="1143000"/>
          </a:xfrm>
        </p:spPr>
        <p:txBody>
          <a:bodyPr/>
          <a:lstStyle/>
          <a:p>
            <a:r>
              <a:rPr lang="en-US" dirty="0"/>
              <a:t>Gifts from Foreign Governments</a:t>
            </a:r>
          </a:p>
        </p:txBody>
      </p:sp>
      <p:sp>
        <p:nvSpPr>
          <p:cNvPr id="62467" name="Content Placeholder 2"/>
          <p:cNvSpPr>
            <a:spLocks noGrp="1"/>
          </p:cNvSpPr>
          <p:nvPr>
            <p:ph idx="1"/>
          </p:nvPr>
        </p:nvSpPr>
        <p:spPr>
          <a:xfrm>
            <a:off x="1981200" y="1905001"/>
            <a:ext cx="8229600" cy="4525963"/>
          </a:xfrm>
        </p:spPr>
        <p:txBody>
          <a:bodyPr/>
          <a:lstStyle/>
          <a:p>
            <a:pPr>
              <a:buFontTx/>
              <a:buNone/>
            </a:pPr>
            <a:r>
              <a:rPr lang="en-US" sz="2400" dirty="0"/>
              <a:t> </a:t>
            </a:r>
            <a:r>
              <a:rPr lang="en-US" sz="2400" b="1" dirty="0"/>
              <a:t>Question:  </a:t>
            </a:r>
            <a:r>
              <a:rPr lang="en-US" sz="2400" dirty="0"/>
              <a:t>You are part of a U.S. delegation visiting the nation of Green Mountain.  At 1000 on Tuesday, an official of the Green Mountain Government presents you with a silver tea set that has a U.S. retail value of $250.  At 1600 that same day, but at a different ceremony, the same official presents you with a crystal vase that has a U.S. retail value of $300.  The head of the delegation told you in advance that if offered any gifts you should accept to avoid embarrassment.  So you accepted both the tea set and the vase.  May you keep the gifts?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57400" y="533400"/>
            <a:ext cx="8229600" cy="838200"/>
          </a:xfrm>
        </p:spPr>
        <p:txBody>
          <a:bodyPr/>
          <a:lstStyle/>
          <a:p>
            <a:pPr eaLnBrk="1" hangingPunct="1">
              <a:buClr>
                <a:srgbClr val="000000"/>
              </a:buClr>
            </a:pPr>
            <a:r>
              <a:rPr lang="en-US" dirty="0"/>
              <a:t>Key Laws and Regulations</a:t>
            </a:r>
          </a:p>
        </p:txBody>
      </p:sp>
      <p:sp>
        <p:nvSpPr>
          <p:cNvPr id="11267" name="Rectangle 3"/>
          <p:cNvSpPr>
            <a:spLocks noGrp="1" noChangeArrowheads="1"/>
          </p:cNvSpPr>
          <p:nvPr>
            <p:ph idx="1"/>
          </p:nvPr>
        </p:nvSpPr>
        <p:spPr>
          <a:xfrm>
            <a:off x="1981200" y="1600201"/>
            <a:ext cx="7924800" cy="4530725"/>
          </a:xfrm>
        </p:spPr>
        <p:txBody>
          <a:bodyPr>
            <a:normAutofit fontScale="77500" lnSpcReduction="20000"/>
          </a:bodyPr>
          <a:lstStyle/>
          <a:p>
            <a:pPr eaLnBrk="1" hangingPunct="1">
              <a:lnSpc>
                <a:spcPct val="80000"/>
              </a:lnSpc>
              <a:buClr>
                <a:srgbClr val="000000"/>
              </a:buClr>
              <a:buFontTx/>
              <a:buNone/>
            </a:pPr>
            <a:endParaRPr lang="en-US" sz="2800" b="1" i="1" dirty="0">
              <a:solidFill>
                <a:srgbClr val="000000"/>
              </a:solidFill>
            </a:endParaRPr>
          </a:p>
          <a:p>
            <a:pPr eaLnBrk="1" hangingPunct="1">
              <a:lnSpc>
                <a:spcPct val="80000"/>
              </a:lnSpc>
              <a:buClr>
                <a:srgbClr val="000000"/>
              </a:buClr>
            </a:pPr>
            <a:r>
              <a:rPr lang="en-US" sz="2800" dirty="0"/>
              <a:t>14 Principles of Ethical Conduct (The Code of Ethics)</a:t>
            </a:r>
          </a:p>
          <a:p>
            <a:pPr eaLnBrk="1" hangingPunct="1">
              <a:lnSpc>
                <a:spcPct val="80000"/>
              </a:lnSpc>
              <a:buClr>
                <a:srgbClr val="000000"/>
              </a:buClr>
              <a:buFontTx/>
              <a:buNone/>
            </a:pPr>
            <a:endParaRPr lang="en-US" sz="2800" dirty="0"/>
          </a:p>
          <a:p>
            <a:pPr eaLnBrk="1" hangingPunct="1">
              <a:lnSpc>
                <a:spcPct val="80000"/>
              </a:lnSpc>
              <a:buClr>
                <a:srgbClr val="000000"/>
              </a:buClr>
            </a:pPr>
            <a:r>
              <a:rPr lang="en-US" sz="2800" dirty="0"/>
              <a:t>Standards of Ethical Conduct for Executive Branch Employees 5 C.F.R. Part 2635</a:t>
            </a:r>
          </a:p>
          <a:p>
            <a:pPr eaLnBrk="1" hangingPunct="1">
              <a:lnSpc>
                <a:spcPct val="80000"/>
              </a:lnSpc>
              <a:buClr>
                <a:srgbClr val="000000"/>
              </a:buClr>
            </a:pPr>
            <a:endParaRPr lang="en-US" sz="2800" dirty="0"/>
          </a:p>
          <a:p>
            <a:pPr eaLnBrk="1" hangingPunct="1">
              <a:lnSpc>
                <a:spcPct val="80000"/>
              </a:lnSpc>
              <a:buClr>
                <a:srgbClr val="000000"/>
              </a:buClr>
            </a:pPr>
            <a:r>
              <a:rPr lang="en-US" sz="2800" dirty="0"/>
              <a:t>Supplemental Standards of Ethical Conduct for Employees of the Dept. of Defense 5 C.F.R. Part 3601</a:t>
            </a:r>
          </a:p>
          <a:p>
            <a:pPr eaLnBrk="1" hangingPunct="1">
              <a:lnSpc>
                <a:spcPct val="80000"/>
              </a:lnSpc>
              <a:buClr>
                <a:srgbClr val="000000"/>
              </a:buClr>
            </a:pPr>
            <a:endParaRPr lang="en-US" sz="2800" dirty="0"/>
          </a:p>
          <a:p>
            <a:pPr eaLnBrk="1" hangingPunct="1">
              <a:lnSpc>
                <a:spcPct val="80000"/>
              </a:lnSpc>
              <a:buClr>
                <a:srgbClr val="000000"/>
              </a:buClr>
            </a:pPr>
            <a:r>
              <a:rPr lang="en-US" sz="2800" dirty="0"/>
              <a:t>The Joint Ethics Regulation (JER), DoD 5500.07-R (May 15, 2024)</a:t>
            </a:r>
          </a:p>
          <a:p>
            <a:pPr eaLnBrk="1" hangingPunct="1">
              <a:lnSpc>
                <a:spcPct val="80000"/>
              </a:lnSpc>
              <a:buClr>
                <a:srgbClr val="000000"/>
              </a:buClr>
            </a:pPr>
            <a:endParaRPr lang="en-US" sz="2800" dirty="0"/>
          </a:p>
          <a:p>
            <a:pPr eaLnBrk="1" hangingPunct="1">
              <a:lnSpc>
                <a:spcPct val="80000"/>
              </a:lnSpc>
              <a:buClr>
                <a:srgbClr val="000000"/>
              </a:buClr>
            </a:pPr>
            <a:r>
              <a:rPr lang="en-US" sz="2800" dirty="0"/>
              <a:t>18 U.S.C. §§ 203, 205, 207, 208, 209</a:t>
            </a:r>
          </a:p>
          <a:p>
            <a:pPr eaLnBrk="1" hangingPunct="1">
              <a:lnSpc>
                <a:spcPct val="80000"/>
              </a:lnSpc>
              <a:buClr>
                <a:srgbClr val="000000"/>
              </a:buClr>
            </a:pPr>
            <a:endParaRPr lang="en-US" sz="2800"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2209800" y="228600"/>
            <a:ext cx="7772400" cy="1508760"/>
          </a:xfrm>
        </p:spPr>
        <p:txBody>
          <a:bodyPr/>
          <a:lstStyle/>
          <a:p>
            <a:r>
              <a:rPr lang="en-US" dirty="0"/>
              <a:t>Possible Answers</a:t>
            </a:r>
          </a:p>
        </p:txBody>
      </p:sp>
      <p:sp>
        <p:nvSpPr>
          <p:cNvPr id="63491" name="Content Placeholder 2"/>
          <p:cNvSpPr>
            <a:spLocks noGrp="1"/>
          </p:cNvSpPr>
          <p:nvPr>
            <p:ph idx="1"/>
          </p:nvPr>
        </p:nvSpPr>
        <p:spPr>
          <a:xfrm>
            <a:off x="1905000" y="1981201"/>
            <a:ext cx="8229600" cy="4571999"/>
          </a:xfrm>
        </p:spPr>
        <p:txBody>
          <a:bodyPr>
            <a:normAutofit/>
          </a:bodyPr>
          <a:lstStyle/>
          <a:p>
            <a:pPr marL="514350" indent="-514350">
              <a:buFontTx/>
              <a:buAutoNum type="arabicPeriod"/>
            </a:pPr>
            <a:r>
              <a:rPr lang="en-US" sz="2400" dirty="0"/>
              <a:t>YES.  Though the aggregate value of the gifts is $550, I can pay the difference between the retail value of the gift and the minimal value of $480.</a:t>
            </a:r>
          </a:p>
          <a:p>
            <a:pPr marL="514350" indent="-514350">
              <a:buFontTx/>
              <a:buAutoNum type="arabicPeriod"/>
            </a:pPr>
            <a:r>
              <a:rPr lang="en-US" sz="2400" dirty="0"/>
              <a:t>NO.  The aggregate retail value of the gifts exceeds the $480 minimal value and, therefore, the gifts must be accepted on behalf of the U.S. Government and become property of the U.S. Government upon acceptance.</a:t>
            </a:r>
          </a:p>
          <a:p>
            <a:pPr marL="514350" indent="-514350">
              <a:buFontTx/>
              <a:buAutoNum type="arabicPeriod"/>
            </a:pPr>
            <a:r>
              <a:rPr lang="en-US" sz="2400" dirty="0"/>
              <a:t>YES.  The minimal value refers to the aggregate of all gifts made at the same presentation by the same donor.  Thus, because these gifts were offered at two separate presentations, they do not exceed the minimal value.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2209019" y="228600"/>
            <a:ext cx="7772400" cy="1508760"/>
          </a:xfrm>
        </p:spPr>
        <p:txBody>
          <a:bodyPr/>
          <a:lstStyle/>
          <a:p>
            <a:r>
              <a:rPr lang="en-US" dirty="0"/>
              <a:t>Correct Answer</a:t>
            </a:r>
          </a:p>
        </p:txBody>
      </p:sp>
      <p:sp>
        <p:nvSpPr>
          <p:cNvPr id="64515" name="Content Placeholder 2"/>
          <p:cNvSpPr>
            <a:spLocks noGrp="1"/>
          </p:cNvSpPr>
          <p:nvPr>
            <p:ph idx="1"/>
          </p:nvPr>
        </p:nvSpPr>
        <p:spPr/>
        <p:txBody>
          <a:bodyPr/>
          <a:lstStyle/>
          <a:p>
            <a:pPr marL="514350" indent="-514350">
              <a:buNone/>
            </a:pPr>
            <a:r>
              <a:rPr lang="en-US" dirty="0"/>
              <a:t>#3 YES.  The minimal value refers to the aggregate of all gifts made at the same presentation by the same donor.  Thus, because these gifts were offered at two separate presentations, they do not exceed the minimal value.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981200" y="381000"/>
            <a:ext cx="8229600" cy="1143000"/>
          </a:xfrm>
        </p:spPr>
        <p:txBody>
          <a:bodyPr/>
          <a:lstStyle/>
          <a:p>
            <a:r>
              <a:rPr lang="en-US" dirty="0"/>
              <a:t>Gifts Between Employees</a:t>
            </a:r>
          </a:p>
        </p:txBody>
      </p:sp>
      <p:pic>
        <p:nvPicPr>
          <p:cNvPr id="65539" name="Content Placeholder 4" descr="2_1.gif"/>
          <p:cNvPicPr>
            <a:picLocks noGrp="1" noChangeAspect="1"/>
          </p:cNvPicPr>
          <p:nvPr>
            <p:ph idx="1"/>
          </p:nvPr>
        </p:nvPicPr>
        <p:blipFill>
          <a:blip r:embed="rId3" cstate="screen"/>
          <a:srcRect/>
          <a:stretch>
            <a:fillRect/>
          </a:stretch>
        </p:blipFill>
        <p:spPr>
          <a:xfrm>
            <a:off x="3657600" y="2057400"/>
            <a:ext cx="4781550" cy="2738438"/>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057400" y="914400"/>
            <a:ext cx="8229600" cy="1143000"/>
          </a:xfrm>
        </p:spPr>
        <p:txBody>
          <a:bodyPr>
            <a:normAutofit fontScale="90000"/>
          </a:bodyPr>
          <a:lstStyle/>
          <a:p>
            <a:r>
              <a:rPr lang="en-US" dirty="0"/>
              <a:t>Gifts Between Employees</a:t>
            </a:r>
            <a:br>
              <a:rPr lang="en-US" dirty="0"/>
            </a:br>
            <a:r>
              <a:rPr lang="en-US" dirty="0"/>
              <a:t>General Rule</a:t>
            </a:r>
            <a:br>
              <a:rPr lang="en-US" dirty="0">
                <a:solidFill>
                  <a:srgbClr val="C00000"/>
                </a:solidFill>
              </a:rPr>
            </a:br>
            <a:endParaRPr lang="en-US" dirty="0"/>
          </a:p>
        </p:txBody>
      </p:sp>
      <p:sp>
        <p:nvSpPr>
          <p:cNvPr id="66563" name="Rectangle 6"/>
          <p:cNvSpPr>
            <a:spLocks noChangeArrowheads="1"/>
          </p:cNvSpPr>
          <p:nvPr/>
        </p:nvSpPr>
        <p:spPr bwMode="auto">
          <a:xfrm>
            <a:off x="2438400" y="2057400"/>
            <a:ext cx="7315200" cy="4154488"/>
          </a:xfrm>
          <a:prstGeom prst="rect">
            <a:avLst/>
          </a:prstGeom>
          <a:noFill/>
          <a:ln w="9525">
            <a:noFill/>
            <a:miter lim="800000"/>
            <a:headEnd/>
            <a:tailEnd/>
          </a:ln>
        </p:spPr>
        <p:txBody>
          <a:bodyPr>
            <a:spAutoFit/>
          </a:bodyPr>
          <a:lstStyle/>
          <a:p>
            <a:pPr eaLnBrk="0" hangingPunct="0"/>
            <a:r>
              <a:rPr lang="en-US" sz="2400" u="sng" dirty="0">
                <a:latin typeface="Arial" pitchFamily="34" charset="0"/>
                <a:cs typeface="Arial" pitchFamily="34" charset="0"/>
              </a:rPr>
              <a:t>An employee shall not, directly or indirectly:</a:t>
            </a:r>
          </a:p>
          <a:p>
            <a:pPr eaLnBrk="0" hangingPunct="0"/>
            <a:endParaRPr lang="en-US" sz="2400" u="sng" dirty="0">
              <a:latin typeface="Arial" pitchFamily="34" charset="0"/>
              <a:cs typeface="Arial" pitchFamily="34" charset="0"/>
            </a:endParaRPr>
          </a:p>
          <a:p>
            <a:pPr eaLnBrk="0" hangingPunct="0"/>
            <a:r>
              <a:rPr lang="en-US" sz="2400" dirty="0">
                <a:latin typeface="Arial" pitchFamily="34" charset="0"/>
                <a:cs typeface="Arial" pitchFamily="34" charset="0"/>
              </a:rPr>
              <a:t>     1.  Give a gift to an official superior,</a:t>
            </a:r>
          </a:p>
          <a:p>
            <a:pPr eaLnBrk="0" hangingPunct="0"/>
            <a:endParaRPr lang="en-US" sz="2400" dirty="0">
              <a:latin typeface="Arial" pitchFamily="34" charset="0"/>
              <a:cs typeface="Arial" pitchFamily="34" charset="0"/>
            </a:endParaRPr>
          </a:p>
          <a:p>
            <a:pPr defTabSz="857250" eaLnBrk="0" hangingPunct="0"/>
            <a:r>
              <a:rPr lang="en-US" sz="2400" dirty="0">
                <a:latin typeface="Arial" pitchFamily="34" charset="0"/>
                <a:cs typeface="Arial" pitchFamily="34" charset="0"/>
              </a:rPr>
              <a:t>     2.  Donate or solicit donations for a gift for a 	superior, or</a:t>
            </a:r>
          </a:p>
          <a:p>
            <a:pPr eaLnBrk="0" hangingPunct="0"/>
            <a:endParaRPr lang="en-US" sz="2400" dirty="0">
              <a:latin typeface="Arial" pitchFamily="34" charset="0"/>
              <a:cs typeface="Arial" pitchFamily="34" charset="0"/>
            </a:endParaRPr>
          </a:p>
          <a:p>
            <a:pPr defTabSz="798513" eaLnBrk="0" hangingPunct="0"/>
            <a:r>
              <a:rPr lang="en-US" sz="2400" dirty="0">
                <a:latin typeface="Arial" pitchFamily="34" charset="0"/>
                <a:cs typeface="Arial" pitchFamily="34" charset="0"/>
              </a:rPr>
              <a:t>     3.  Accept a gift from a lower-paid employee, 	unless the donor and recipient are personal 	friends not in an official superior-subordinate 	relationship.</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dirty="0"/>
              <a:t>Gifts Between Employees</a:t>
            </a:r>
          </a:p>
        </p:txBody>
      </p:sp>
      <p:sp>
        <p:nvSpPr>
          <p:cNvPr id="3" name="Content Placeholder 2"/>
          <p:cNvSpPr>
            <a:spLocks noGrp="1"/>
          </p:cNvSpPr>
          <p:nvPr>
            <p:ph idx="1"/>
          </p:nvPr>
        </p:nvSpPr>
        <p:spPr>
          <a:xfrm>
            <a:off x="2362200" y="2260904"/>
            <a:ext cx="7772400" cy="4206240"/>
          </a:xfrm>
        </p:spPr>
        <p:txBody>
          <a:bodyPr/>
          <a:lstStyle/>
          <a:p>
            <a:pPr algn="ctr">
              <a:buFontTx/>
              <a:buNone/>
              <a:defRPr/>
            </a:pPr>
            <a:r>
              <a:rPr lang="en-US" b="1" dirty="0"/>
              <a:t>        EXCEPTIONS</a:t>
            </a:r>
          </a:p>
          <a:p>
            <a:pPr algn="ctr">
              <a:buFontTx/>
              <a:buNone/>
              <a:defRPr/>
            </a:pPr>
            <a:endParaRPr lang="en-US" b="1" dirty="0"/>
          </a:p>
          <a:p>
            <a:pPr algn="ctr">
              <a:buFontTx/>
              <a:buNone/>
              <a:defRPr/>
            </a:pPr>
            <a:endParaRPr lang="en-US" b="1" dirty="0"/>
          </a:p>
          <a:p>
            <a:pPr marL="514350" indent="-514350">
              <a:buFontTx/>
              <a:buAutoNum type="arabicPeriod"/>
              <a:defRPr/>
            </a:pPr>
            <a:r>
              <a:rPr lang="en-US" u="sng" dirty="0"/>
              <a:t>Occasional Basis</a:t>
            </a:r>
            <a:r>
              <a:rPr lang="en-US" dirty="0"/>
              <a:t>:  Traditional gift giving occasion</a:t>
            </a:r>
          </a:p>
          <a:p>
            <a:pPr marL="514350" indent="-514350">
              <a:buFontTx/>
              <a:buAutoNum type="arabicPeriod"/>
              <a:defRPr/>
            </a:pPr>
            <a:endParaRPr lang="en-US" dirty="0"/>
          </a:p>
          <a:p>
            <a:pPr marL="514350" indent="-514350">
              <a:buFontTx/>
              <a:buAutoNum type="arabicPeriod"/>
              <a:defRPr/>
            </a:pPr>
            <a:r>
              <a:rPr lang="en-US" u="sng" dirty="0"/>
              <a:t>Special and Infrequent Occasions</a:t>
            </a:r>
            <a:r>
              <a:rPr lang="en-US" dirty="0"/>
              <a:t>: Marriage, PCS, Retirement</a:t>
            </a:r>
          </a:p>
        </p:txBody>
      </p:sp>
      <p:pic>
        <p:nvPicPr>
          <p:cNvPr id="67588" name="Picture 3" descr="exceptions.jpg"/>
          <p:cNvPicPr>
            <a:picLocks noChangeAspect="1"/>
          </p:cNvPicPr>
          <p:nvPr/>
        </p:nvPicPr>
        <p:blipFill>
          <a:blip r:embed="rId3" cstate="screen"/>
          <a:srcRect/>
          <a:stretch>
            <a:fillRect/>
          </a:stretch>
        </p:blipFill>
        <p:spPr bwMode="auto">
          <a:xfrm>
            <a:off x="2362200" y="1295400"/>
            <a:ext cx="2667000" cy="20574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209019" y="219075"/>
            <a:ext cx="7772400" cy="1508760"/>
          </a:xfrm>
        </p:spPr>
        <p:txBody>
          <a:bodyPr/>
          <a:lstStyle/>
          <a:p>
            <a:r>
              <a:rPr lang="en-US" dirty="0"/>
              <a:t>Gifts Between Employees</a:t>
            </a:r>
          </a:p>
        </p:txBody>
      </p:sp>
      <p:sp>
        <p:nvSpPr>
          <p:cNvPr id="68611" name="Content Placeholder 2"/>
          <p:cNvSpPr>
            <a:spLocks noGrp="1"/>
          </p:cNvSpPr>
          <p:nvPr>
            <p:ph idx="1"/>
          </p:nvPr>
        </p:nvSpPr>
        <p:spPr/>
        <p:txBody>
          <a:bodyPr/>
          <a:lstStyle/>
          <a:p>
            <a:pPr algn="ctr">
              <a:buFontTx/>
              <a:buNone/>
            </a:pPr>
            <a:r>
              <a:rPr lang="en-US" b="1" dirty="0"/>
              <a:t>EXCEPTION #1</a:t>
            </a:r>
          </a:p>
          <a:p>
            <a:pPr>
              <a:buFontTx/>
              <a:buNone/>
            </a:pPr>
            <a:r>
              <a:rPr lang="en-US" b="1" dirty="0"/>
              <a:t>Occasional Basis </a:t>
            </a:r>
            <a:r>
              <a:rPr lang="en-US" dirty="0"/>
              <a:t>(traditional gift giving situations)</a:t>
            </a:r>
            <a:r>
              <a:rPr lang="en-US" b="1" dirty="0"/>
              <a:t>:</a:t>
            </a:r>
            <a:endParaRPr lang="en-US" dirty="0"/>
          </a:p>
          <a:p>
            <a:pPr lvl="2"/>
            <a:r>
              <a:rPr lang="en-US" dirty="0"/>
              <a:t>Items must be $10 or less</a:t>
            </a:r>
          </a:p>
          <a:p>
            <a:pPr lvl="2"/>
            <a:r>
              <a:rPr lang="en-US" dirty="0"/>
              <a:t>Food shared in the office </a:t>
            </a:r>
          </a:p>
          <a:p>
            <a:pPr lvl="2"/>
            <a:r>
              <a:rPr lang="en-US" dirty="0"/>
              <a:t>Personal hospitality in subordinate’s home</a:t>
            </a:r>
          </a:p>
          <a:p>
            <a:pPr lvl="2"/>
            <a:r>
              <a:rPr lang="en-US" dirty="0"/>
              <a:t>Host/hostess gifts</a:t>
            </a:r>
          </a:p>
        </p:txBody>
      </p:sp>
      <p:pic>
        <p:nvPicPr>
          <p:cNvPr id="68612" name="Picture 4" descr="party13.gif"/>
          <p:cNvPicPr>
            <a:picLocks noChangeAspect="1"/>
          </p:cNvPicPr>
          <p:nvPr/>
        </p:nvPicPr>
        <p:blipFill>
          <a:blip r:embed="rId3" cstate="screen"/>
          <a:srcRect/>
          <a:stretch>
            <a:fillRect/>
          </a:stretch>
        </p:blipFill>
        <p:spPr bwMode="auto">
          <a:xfrm>
            <a:off x="2209801" y="4953001"/>
            <a:ext cx="1285875" cy="1114425"/>
          </a:xfrm>
          <a:prstGeom prst="rect">
            <a:avLst/>
          </a:prstGeom>
          <a:noFill/>
          <a:ln w="9525">
            <a:noFill/>
            <a:miter lim="800000"/>
            <a:headEnd/>
            <a:tailEnd/>
          </a:ln>
        </p:spPr>
      </p:pic>
      <p:pic>
        <p:nvPicPr>
          <p:cNvPr id="68613" name="Picture 5" descr="refreshments.jpg"/>
          <p:cNvPicPr>
            <a:picLocks noChangeAspect="1"/>
          </p:cNvPicPr>
          <p:nvPr/>
        </p:nvPicPr>
        <p:blipFill>
          <a:blip r:embed="rId4" cstate="screen"/>
          <a:srcRect/>
          <a:stretch>
            <a:fillRect/>
          </a:stretch>
        </p:blipFill>
        <p:spPr bwMode="auto">
          <a:xfrm>
            <a:off x="5638801" y="4800601"/>
            <a:ext cx="1133475" cy="1133475"/>
          </a:xfrm>
          <a:prstGeom prst="rect">
            <a:avLst/>
          </a:prstGeom>
          <a:noFill/>
          <a:ln w="9525">
            <a:noFill/>
            <a:miter lim="800000"/>
            <a:headEnd/>
            <a:tailEnd/>
          </a:ln>
        </p:spPr>
      </p:pic>
      <p:pic>
        <p:nvPicPr>
          <p:cNvPr id="68614" name="Picture 6" descr="flowers.jpg"/>
          <p:cNvPicPr>
            <a:picLocks noChangeAspect="1"/>
          </p:cNvPicPr>
          <p:nvPr/>
        </p:nvPicPr>
        <p:blipFill>
          <a:blip r:embed="rId5" cstate="screen"/>
          <a:srcRect/>
          <a:stretch>
            <a:fillRect/>
          </a:stretch>
        </p:blipFill>
        <p:spPr bwMode="auto">
          <a:xfrm>
            <a:off x="8610600" y="4876800"/>
            <a:ext cx="1104900" cy="11049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2209019" y="342551"/>
            <a:ext cx="7772400" cy="1508760"/>
          </a:xfrm>
        </p:spPr>
        <p:txBody>
          <a:bodyPr/>
          <a:lstStyle/>
          <a:p>
            <a:r>
              <a:rPr lang="en-US" dirty="0"/>
              <a:t>Gifts Between Employees</a:t>
            </a:r>
          </a:p>
        </p:txBody>
      </p:sp>
      <p:sp>
        <p:nvSpPr>
          <p:cNvPr id="69635" name="Content Placeholder 2"/>
          <p:cNvSpPr>
            <a:spLocks noGrp="1"/>
          </p:cNvSpPr>
          <p:nvPr>
            <p:ph idx="1"/>
          </p:nvPr>
        </p:nvSpPr>
        <p:spPr/>
        <p:txBody>
          <a:bodyPr/>
          <a:lstStyle/>
          <a:p>
            <a:pPr algn="ctr">
              <a:buFontTx/>
              <a:buNone/>
            </a:pPr>
            <a:r>
              <a:rPr lang="en-US" b="1"/>
              <a:t>EXCEPTION #2</a:t>
            </a:r>
          </a:p>
          <a:p>
            <a:pPr>
              <a:buFontTx/>
              <a:buNone/>
            </a:pPr>
            <a:r>
              <a:rPr lang="en-US" b="1"/>
              <a:t>Special Infrequent Occasions:</a:t>
            </a:r>
            <a:endParaRPr lang="en-US"/>
          </a:p>
          <a:p>
            <a:pPr lvl="2"/>
            <a:r>
              <a:rPr lang="en-US" b="1"/>
              <a:t> </a:t>
            </a:r>
            <a:r>
              <a:rPr lang="en-US"/>
              <a:t>Occasions that are of personal significance,</a:t>
            </a:r>
          </a:p>
          <a:p>
            <a:pPr lvl="2">
              <a:buFontTx/>
              <a:buNone/>
            </a:pPr>
            <a:endParaRPr lang="en-US" i="1"/>
          </a:p>
          <a:p>
            <a:pPr lvl="2">
              <a:buFontTx/>
              <a:buNone/>
            </a:pPr>
            <a:r>
              <a:rPr lang="en-US" i="1"/>
              <a:t>				OR</a:t>
            </a:r>
          </a:p>
          <a:p>
            <a:pPr lvl="2">
              <a:buFontTx/>
              <a:buNone/>
            </a:pPr>
            <a:endParaRPr lang="en-US" i="1"/>
          </a:p>
          <a:p>
            <a:pPr lvl="2"/>
            <a:r>
              <a:rPr lang="en-US"/>
              <a:t>Superior-subordinate relationship ends, </a:t>
            </a:r>
            <a:r>
              <a:rPr lang="en-US" i="1"/>
              <a:t>and </a:t>
            </a:r>
            <a:endParaRPr lang="en-US"/>
          </a:p>
          <a:p>
            <a:pPr lvl="2"/>
            <a:r>
              <a:rPr lang="en-US"/>
              <a:t>Gift is “appropriate to the occasion”</a:t>
            </a:r>
            <a:endParaRPr lang="en-US" i="1"/>
          </a:p>
          <a:p>
            <a:pPr lvl="2">
              <a:buFontTx/>
              <a:buNone/>
            </a:pPr>
            <a:endParaRPr lang="en-US"/>
          </a:p>
          <a:p>
            <a:endParaRPr lang="en-US"/>
          </a:p>
        </p:txBody>
      </p:sp>
      <p:pic>
        <p:nvPicPr>
          <p:cNvPr id="69636" name="Picture 3" descr="baby-shower-gift-ideas.jpg"/>
          <p:cNvPicPr>
            <a:picLocks noChangeAspect="1"/>
          </p:cNvPicPr>
          <p:nvPr/>
        </p:nvPicPr>
        <p:blipFill>
          <a:blip r:embed="rId3" cstate="screen"/>
          <a:srcRect/>
          <a:stretch>
            <a:fillRect/>
          </a:stretch>
        </p:blipFill>
        <p:spPr bwMode="auto">
          <a:xfrm>
            <a:off x="8458200" y="1219200"/>
            <a:ext cx="1295400" cy="1239838"/>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209800" y="228600"/>
            <a:ext cx="7772400" cy="1508760"/>
          </a:xfrm>
        </p:spPr>
        <p:txBody>
          <a:bodyPr/>
          <a:lstStyle/>
          <a:p>
            <a:r>
              <a:rPr lang="en-US" dirty="0"/>
              <a:t>Gifts Between Employees</a:t>
            </a:r>
          </a:p>
        </p:txBody>
      </p:sp>
      <p:sp>
        <p:nvSpPr>
          <p:cNvPr id="70659" name="Content Placeholder 2"/>
          <p:cNvSpPr>
            <a:spLocks noGrp="1"/>
          </p:cNvSpPr>
          <p:nvPr>
            <p:ph idx="1"/>
          </p:nvPr>
        </p:nvSpPr>
        <p:spPr>
          <a:xfrm>
            <a:off x="1981200" y="1371601"/>
            <a:ext cx="8229600" cy="4525963"/>
          </a:xfrm>
        </p:spPr>
        <p:txBody>
          <a:bodyPr/>
          <a:lstStyle/>
          <a:p>
            <a:pPr algn="ctr">
              <a:buFontTx/>
              <a:buNone/>
            </a:pPr>
            <a:r>
              <a:rPr lang="en-US" u="sng" dirty="0"/>
              <a:t>Gifts Appropriate to the Occasion</a:t>
            </a:r>
          </a:p>
          <a:p>
            <a:endParaRPr lang="en-US" u="sng" dirty="0"/>
          </a:p>
          <a:p>
            <a:pPr lvl="1"/>
            <a:r>
              <a:rPr lang="en-US" dirty="0"/>
              <a:t>$480 limit per donating group</a:t>
            </a:r>
          </a:p>
          <a:p>
            <a:pPr lvl="1">
              <a:buFontTx/>
              <a:buNone/>
            </a:pPr>
            <a:endParaRPr lang="en-US" dirty="0"/>
          </a:p>
          <a:p>
            <a:pPr lvl="1"/>
            <a:r>
              <a:rPr lang="en-US" dirty="0"/>
              <a:t>$10 limit on solicitation among subordinates</a:t>
            </a:r>
          </a:p>
          <a:p>
            <a:pPr lvl="1"/>
            <a:endParaRPr lang="en-US" dirty="0"/>
          </a:p>
          <a:p>
            <a:pPr lvl="1"/>
            <a:r>
              <a:rPr lang="en-US" dirty="0"/>
              <a:t>Voluntary contributions</a:t>
            </a:r>
          </a:p>
          <a:p>
            <a:pPr lvl="1"/>
            <a:endParaRPr lang="en-US" dirty="0"/>
          </a:p>
          <a:p>
            <a:pPr lvl="1"/>
            <a:r>
              <a:rPr lang="en-US" dirty="0"/>
              <a:t>Not subject to “buy down”</a:t>
            </a:r>
          </a:p>
          <a:p>
            <a:pPr lvl="1"/>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2209019" y="266065"/>
            <a:ext cx="7772400" cy="1508760"/>
          </a:xfrm>
        </p:spPr>
        <p:txBody>
          <a:bodyPr/>
          <a:lstStyle/>
          <a:p>
            <a:r>
              <a:rPr lang="en-US" dirty="0"/>
              <a:t>QUIZ TIME</a:t>
            </a:r>
          </a:p>
        </p:txBody>
      </p:sp>
      <p:sp>
        <p:nvSpPr>
          <p:cNvPr id="71683" name="Content Placeholder 2"/>
          <p:cNvSpPr>
            <a:spLocks noGrp="1"/>
          </p:cNvSpPr>
          <p:nvPr>
            <p:ph idx="1"/>
          </p:nvPr>
        </p:nvSpPr>
        <p:spPr/>
        <p:txBody>
          <a:bodyPr/>
          <a:lstStyle/>
          <a:p>
            <a:pPr>
              <a:buFontTx/>
              <a:buNone/>
            </a:pPr>
            <a:r>
              <a:rPr lang="en-US" b="1" dirty="0"/>
              <a:t>SCENARIO:  </a:t>
            </a:r>
            <a:r>
              <a:rPr lang="en-US" dirty="0"/>
              <a:t>An employee in your section often goes TDY.  She always purchases a souvenir coffee cup from each city she visits for her supervisor who collects them. She is careful to buy cups costing under $10.</a:t>
            </a:r>
          </a:p>
          <a:p>
            <a:pPr>
              <a:buFontTx/>
              <a:buNone/>
            </a:pPr>
            <a:endParaRPr lang="en-US" dirty="0"/>
          </a:p>
          <a:p>
            <a:pPr>
              <a:buFontTx/>
              <a:buNone/>
            </a:pPr>
            <a:r>
              <a:rPr lang="en-US" b="1" dirty="0"/>
              <a:t>QUESTION:  </a:t>
            </a:r>
            <a:r>
              <a:rPr lang="en-US" dirty="0"/>
              <a:t>Can she buy the cups for her boss?</a:t>
            </a:r>
          </a:p>
          <a:p>
            <a:endParaRPr lang="en-US" dirty="0"/>
          </a:p>
        </p:txBody>
      </p:sp>
      <p:pic>
        <p:nvPicPr>
          <p:cNvPr id="71684" name="Picture 3" descr="presents_cp.gif"/>
          <p:cNvPicPr>
            <a:picLocks noChangeAspect="1"/>
          </p:cNvPicPr>
          <p:nvPr/>
        </p:nvPicPr>
        <p:blipFill>
          <a:blip r:embed="rId3" cstate="screen"/>
          <a:srcRect/>
          <a:stretch>
            <a:fillRect/>
          </a:stretch>
        </p:blipFill>
        <p:spPr bwMode="auto">
          <a:xfrm>
            <a:off x="8610600" y="533401"/>
            <a:ext cx="1346200" cy="1241425"/>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3476625" y="225362"/>
            <a:ext cx="7772400" cy="1508760"/>
          </a:xfrm>
        </p:spPr>
        <p:txBody>
          <a:bodyPr/>
          <a:lstStyle/>
          <a:p>
            <a:r>
              <a:rPr lang="en-US" dirty="0"/>
              <a:t>Possible Answers</a:t>
            </a:r>
          </a:p>
        </p:txBody>
      </p:sp>
      <p:sp>
        <p:nvSpPr>
          <p:cNvPr id="72707" name="Content Placeholder 2"/>
          <p:cNvSpPr>
            <a:spLocks noGrp="1"/>
          </p:cNvSpPr>
          <p:nvPr>
            <p:ph idx="1"/>
          </p:nvPr>
        </p:nvSpPr>
        <p:spPr/>
        <p:txBody>
          <a:bodyPr/>
          <a:lstStyle/>
          <a:p>
            <a:pPr>
              <a:buFontTx/>
              <a:buNone/>
            </a:pPr>
            <a:r>
              <a:rPr lang="en-US" dirty="0"/>
              <a:t>1.  It is all right for her to buy the cups.</a:t>
            </a:r>
          </a:p>
          <a:p>
            <a:pPr>
              <a:buFontTx/>
              <a:buNone/>
            </a:pPr>
            <a:endParaRPr lang="en-US" dirty="0"/>
          </a:p>
          <a:p>
            <a:pPr>
              <a:buFontTx/>
              <a:buNone/>
            </a:pPr>
            <a:r>
              <a:rPr lang="en-US" dirty="0"/>
              <a:t>2.  She may not buy the cups, as gifts given on this basis are not considered occasional.</a:t>
            </a:r>
          </a:p>
          <a:p>
            <a:pPr>
              <a:buFontTx/>
              <a:buNone/>
            </a:pPr>
            <a:endParaRPr lang="en-US" dirty="0"/>
          </a:p>
          <a:p>
            <a:pPr>
              <a:buFontTx/>
              <a:buNone/>
            </a:pPr>
            <a:r>
              <a:rPr lang="en-US" dirty="0"/>
              <a:t>3.  She must not buy gifts for her official superior under any circumstance.</a:t>
            </a:r>
          </a:p>
          <a:p>
            <a:endParaRPr lang="en-US" dirty="0"/>
          </a:p>
        </p:txBody>
      </p:sp>
      <p:pic>
        <p:nvPicPr>
          <p:cNvPr id="72708" name="Picture 4" descr="mug3.jpg"/>
          <p:cNvPicPr>
            <a:picLocks noChangeAspect="1"/>
          </p:cNvPicPr>
          <p:nvPr/>
        </p:nvPicPr>
        <p:blipFill>
          <a:blip r:embed="rId3" cstate="screen"/>
          <a:srcRect/>
          <a:stretch>
            <a:fillRect/>
          </a:stretch>
        </p:blipFill>
        <p:spPr bwMode="auto">
          <a:xfrm>
            <a:off x="8915400" y="533400"/>
            <a:ext cx="1257300" cy="1176338"/>
          </a:xfrm>
          <a:prstGeom prst="rect">
            <a:avLst/>
          </a:prstGeom>
          <a:noFill/>
          <a:ln w="9525">
            <a:noFill/>
            <a:miter lim="800000"/>
            <a:headEnd/>
            <a:tailEnd/>
          </a:ln>
        </p:spPr>
      </p:pic>
      <p:pic>
        <p:nvPicPr>
          <p:cNvPr id="72709" name="Picture 5" descr="mug2.jpg"/>
          <p:cNvPicPr>
            <a:picLocks noChangeAspect="1"/>
          </p:cNvPicPr>
          <p:nvPr/>
        </p:nvPicPr>
        <p:blipFill>
          <a:blip r:embed="rId4" cstate="screen"/>
          <a:srcRect/>
          <a:stretch>
            <a:fillRect/>
          </a:stretch>
        </p:blipFill>
        <p:spPr bwMode="auto">
          <a:xfrm>
            <a:off x="2286001" y="533400"/>
            <a:ext cx="1190625" cy="11049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14600" y="304800"/>
            <a:ext cx="7315200" cy="838200"/>
          </a:xfrm>
        </p:spPr>
        <p:txBody>
          <a:bodyPr/>
          <a:lstStyle/>
          <a:p>
            <a:pPr eaLnBrk="1" hangingPunct="1">
              <a:buClr>
                <a:srgbClr val="000000"/>
              </a:buClr>
            </a:pPr>
            <a:r>
              <a:rPr lang="en-US" dirty="0"/>
              <a:t>Discussion Topics</a:t>
            </a:r>
          </a:p>
        </p:txBody>
      </p:sp>
      <p:sp>
        <p:nvSpPr>
          <p:cNvPr id="12291" name="Rectangle 3"/>
          <p:cNvSpPr>
            <a:spLocks noGrp="1" noChangeArrowheads="1"/>
          </p:cNvSpPr>
          <p:nvPr>
            <p:ph idx="1"/>
          </p:nvPr>
        </p:nvSpPr>
        <p:spPr>
          <a:xfrm>
            <a:off x="2057400" y="1905000"/>
            <a:ext cx="8077200" cy="4648200"/>
          </a:xfrm>
        </p:spPr>
        <p:txBody>
          <a:bodyPr>
            <a:normAutofit lnSpcReduction="10000"/>
          </a:bodyPr>
          <a:lstStyle/>
          <a:p>
            <a:pPr eaLnBrk="1" hangingPunct="1">
              <a:lnSpc>
                <a:spcPct val="80000"/>
              </a:lnSpc>
              <a:buClr>
                <a:srgbClr val="000000"/>
              </a:buClr>
            </a:pPr>
            <a:r>
              <a:rPr lang="en-US" sz="2800" dirty="0"/>
              <a:t>What forms the Ethics Rules and the Code of Ethics – 14 Principles</a:t>
            </a:r>
          </a:p>
          <a:p>
            <a:pPr eaLnBrk="1" hangingPunct="1">
              <a:lnSpc>
                <a:spcPct val="80000"/>
              </a:lnSpc>
              <a:buClr>
                <a:srgbClr val="000000"/>
              </a:buClr>
            </a:pPr>
            <a:r>
              <a:rPr lang="en-US" sz="2800" dirty="0"/>
              <a:t>Use of Government Resources</a:t>
            </a:r>
          </a:p>
          <a:p>
            <a:pPr eaLnBrk="1" hangingPunct="1">
              <a:lnSpc>
                <a:spcPct val="80000"/>
              </a:lnSpc>
              <a:buClr>
                <a:srgbClr val="000000"/>
              </a:buClr>
            </a:pPr>
            <a:r>
              <a:rPr lang="en-US" sz="2800" dirty="0"/>
              <a:t>Use of Official Position</a:t>
            </a:r>
          </a:p>
          <a:p>
            <a:pPr eaLnBrk="1" hangingPunct="1">
              <a:lnSpc>
                <a:spcPct val="80000"/>
              </a:lnSpc>
              <a:buClr>
                <a:srgbClr val="000000"/>
              </a:buClr>
            </a:pPr>
            <a:r>
              <a:rPr lang="en-US" sz="2800" dirty="0"/>
              <a:t>Gifts</a:t>
            </a:r>
          </a:p>
          <a:p>
            <a:pPr eaLnBrk="1" hangingPunct="1">
              <a:lnSpc>
                <a:spcPct val="80000"/>
              </a:lnSpc>
              <a:buClr>
                <a:srgbClr val="000000"/>
              </a:buClr>
            </a:pPr>
            <a:r>
              <a:rPr lang="en-US" sz="2800" dirty="0"/>
              <a:t>Family Readiness Groups</a:t>
            </a:r>
          </a:p>
          <a:p>
            <a:pPr eaLnBrk="1" hangingPunct="1">
              <a:lnSpc>
                <a:spcPct val="80000"/>
              </a:lnSpc>
              <a:buClr>
                <a:srgbClr val="000000"/>
              </a:buClr>
            </a:pPr>
            <a:r>
              <a:rPr lang="en-US" sz="2800" dirty="0"/>
              <a:t>Official and Personal Participation in Nonfederal Entities and Private Organizations</a:t>
            </a:r>
          </a:p>
          <a:p>
            <a:pPr eaLnBrk="1" hangingPunct="1">
              <a:lnSpc>
                <a:spcPct val="80000"/>
              </a:lnSpc>
              <a:buClr>
                <a:srgbClr val="000000"/>
              </a:buClr>
            </a:pPr>
            <a:r>
              <a:rPr lang="en-US" sz="2800" dirty="0"/>
              <a:t>Seeking Employment Outside the Government</a:t>
            </a:r>
          </a:p>
          <a:p>
            <a:pPr eaLnBrk="1" hangingPunct="1">
              <a:lnSpc>
                <a:spcPct val="80000"/>
              </a:lnSpc>
              <a:buClr>
                <a:srgbClr val="000000"/>
              </a:buClr>
            </a:pPr>
            <a:r>
              <a:rPr lang="en-US" sz="2800" dirty="0"/>
              <a:t>Post-Government Employment</a:t>
            </a:r>
          </a:p>
          <a:p>
            <a:pPr lvl="1" eaLnBrk="1" hangingPunct="1">
              <a:lnSpc>
                <a:spcPct val="80000"/>
              </a:lnSpc>
              <a:buClr>
                <a:srgbClr val="000000"/>
              </a:buClr>
            </a:pPr>
            <a:endParaRPr lang="en-US"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191781" y="502920"/>
            <a:ext cx="7772400" cy="1508760"/>
          </a:xfrm>
        </p:spPr>
        <p:txBody>
          <a:bodyPr/>
          <a:lstStyle/>
          <a:p>
            <a:r>
              <a:rPr lang="en-US" dirty="0"/>
              <a:t>Correct Answer</a:t>
            </a:r>
          </a:p>
        </p:txBody>
      </p:sp>
      <p:sp>
        <p:nvSpPr>
          <p:cNvPr id="73731" name="Content Placeholder 2"/>
          <p:cNvSpPr>
            <a:spLocks noGrp="1"/>
          </p:cNvSpPr>
          <p:nvPr>
            <p:ph idx="1"/>
          </p:nvPr>
        </p:nvSpPr>
        <p:spPr/>
        <p:txBody>
          <a:bodyPr/>
          <a:lstStyle/>
          <a:p>
            <a:pPr>
              <a:buFontTx/>
              <a:buNone/>
            </a:pPr>
            <a:endParaRPr lang="en-US" sz="4000" dirty="0"/>
          </a:p>
          <a:p>
            <a:pPr>
              <a:buFontTx/>
              <a:buNone/>
            </a:pPr>
            <a:r>
              <a:rPr lang="en-US" sz="4000" dirty="0"/>
              <a:t>#2 is correct.  She may not buy the cups, as gifts given on this basis are not considered occasional.</a:t>
            </a:r>
          </a:p>
        </p:txBody>
      </p:sp>
      <p:pic>
        <p:nvPicPr>
          <p:cNvPr id="73732" name="Picture 3" descr="ribbon2.jpg"/>
          <p:cNvPicPr>
            <a:picLocks noChangeAspect="1"/>
          </p:cNvPicPr>
          <p:nvPr/>
        </p:nvPicPr>
        <p:blipFill>
          <a:blip r:embed="rId3" cstate="screen"/>
          <a:srcRect/>
          <a:stretch>
            <a:fillRect/>
          </a:stretch>
        </p:blipFill>
        <p:spPr bwMode="auto">
          <a:xfrm>
            <a:off x="2514600" y="838200"/>
            <a:ext cx="1371600" cy="12954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209019" y="228600"/>
            <a:ext cx="7772400" cy="1508760"/>
          </a:xfrm>
        </p:spPr>
        <p:txBody>
          <a:bodyPr/>
          <a:lstStyle/>
          <a:p>
            <a:r>
              <a:rPr lang="en-US" dirty="0"/>
              <a:t>QUIZ #2</a:t>
            </a:r>
          </a:p>
        </p:txBody>
      </p:sp>
      <p:sp>
        <p:nvSpPr>
          <p:cNvPr id="74755" name="Content Placeholder 2"/>
          <p:cNvSpPr>
            <a:spLocks noGrp="1"/>
          </p:cNvSpPr>
          <p:nvPr>
            <p:ph idx="1"/>
          </p:nvPr>
        </p:nvSpPr>
        <p:spPr/>
        <p:txBody>
          <a:bodyPr/>
          <a:lstStyle/>
          <a:p>
            <a:pPr>
              <a:buFontTx/>
              <a:buNone/>
            </a:pPr>
            <a:r>
              <a:rPr lang="en-US" sz="2800" b="1" dirty="0"/>
              <a:t>SCENARIO:  </a:t>
            </a:r>
            <a:r>
              <a:rPr lang="en-US" sz="2800" dirty="0"/>
              <a:t>Your supervisor has invited you to her wedding.  After checking the gift registry you decide to purchase them a place setting for $70. You also want to encourage other subordinates within the division to purchase the same place settings as well to help the couple complete their set.</a:t>
            </a:r>
          </a:p>
          <a:p>
            <a:pPr>
              <a:buFontTx/>
              <a:buNone/>
            </a:pPr>
            <a:endParaRPr lang="en-US" sz="2800" dirty="0"/>
          </a:p>
          <a:p>
            <a:pPr>
              <a:buFontTx/>
              <a:buNone/>
            </a:pPr>
            <a:r>
              <a:rPr lang="en-US" sz="2800" b="1" dirty="0"/>
              <a:t>QUESTION:  </a:t>
            </a:r>
            <a:r>
              <a:rPr lang="en-US" sz="2800" dirty="0"/>
              <a:t>May you give the setting as a gift?</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2205971" y="228600"/>
            <a:ext cx="7772400" cy="1508760"/>
          </a:xfrm>
        </p:spPr>
        <p:txBody>
          <a:bodyPr/>
          <a:lstStyle/>
          <a:p>
            <a:r>
              <a:rPr lang="en-US" dirty="0"/>
              <a:t>Possible Answers</a:t>
            </a:r>
          </a:p>
        </p:txBody>
      </p:sp>
      <p:sp>
        <p:nvSpPr>
          <p:cNvPr id="3" name="Content Placeholder 2"/>
          <p:cNvSpPr>
            <a:spLocks noGrp="1"/>
          </p:cNvSpPr>
          <p:nvPr>
            <p:ph idx="1"/>
          </p:nvPr>
        </p:nvSpPr>
        <p:spPr/>
        <p:txBody>
          <a:bodyPr/>
          <a:lstStyle/>
          <a:p>
            <a:pPr marL="514350" indent="-514350">
              <a:buFontTx/>
              <a:buAutoNum type="arabicPeriod"/>
              <a:defRPr/>
            </a:pPr>
            <a:r>
              <a:rPr lang="en-US" dirty="0"/>
              <a:t>You may buy the china.</a:t>
            </a:r>
          </a:p>
          <a:p>
            <a:pPr marL="514350" indent="-514350">
              <a:buFontTx/>
              <a:buAutoNum type="arabicPeriod"/>
              <a:defRPr/>
            </a:pPr>
            <a:endParaRPr lang="en-US" dirty="0"/>
          </a:p>
          <a:p>
            <a:pPr marL="514350" indent="-514350">
              <a:buFontTx/>
              <a:buAutoNum type="arabicPeriod"/>
              <a:defRPr/>
            </a:pPr>
            <a:r>
              <a:rPr lang="en-US" dirty="0"/>
              <a:t>The gift exceeds the $10 limitation on gifts to official-superiors.</a:t>
            </a:r>
          </a:p>
          <a:p>
            <a:pPr marL="514350" indent="-514350">
              <a:buFontTx/>
              <a:buAutoNum type="arabicPeriod"/>
              <a:defRPr/>
            </a:pPr>
            <a:endParaRPr lang="en-US" dirty="0"/>
          </a:p>
          <a:p>
            <a:pPr marL="514350" indent="-514350">
              <a:buFontTx/>
              <a:buAutoNum type="arabicPeriod"/>
              <a:defRPr/>
            </a:pPr>
            <a:r>
              <a:rPr lang="en-US" dirty="0"/>
              <a:t>You may buy the china and encourage subordinates within the division to do likewise.</a:t>
            </a:r>
          </a:p>
          <a:p>
            <a:pPr>
              <a:buFontTx/>
              <a:buNone/>
              <a:defRPr/>
            </a:pPr>
            <a:endParaRPr lang="en-US" dirty="0"/>
          </a:p>
        </p:txBody>
      </p:sp>
      <p:pic>
        <p:nvPicPr>
          <p:cNvPr id="75780" name="Picture 3" descr="china.jpg"/>
          <p:cNvPicPr>
            <a:picLocks noChangeAspect="1"/>
          </p:cNvPicPr>
          <p:nvPr/>
        </p:nvPicPr>
        <p:blipFill>
          <a:blip r:embed="rId3" cstate="screen"/>
          <a:srcRect/>
          <a:stretch>
            <a:fillRect/>
          </a:stretch>
        </p:blipFill>
        <p:spPr bwMode="auto">
          <a:xfrm>
            <a:off x="7848600" y="1143000"/>
            <a:ext cx="2133600" cy="16002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980419" y="533400"/>
            <a:ext cx="8229600" cy="1143000"/>
          </a:xfrm>
        </p:spPr>
        <p:txBody>
          <a:bodyPr/>
          <a:lstStyle/>
          <a:p>
            <a:r>
              <a:rPr lang="en-US" dirty="0"/>
              <a:t>Correct Answer</a:t>
            </a:r>
          </a:p>
        </p:txBody>
      </p:sp>
      <p:sp>
        <p:nvSpPr>
          <p:cNvPr id="76803" name="Content Placeholder 2"/>
          <p:cNvSpPr>
            <a:spLocks noGrp="1"/>
          </p:cNvSpPr>
          <p:nvPr>
            <p:ph idx="1"/>
          </p:nvPr>
        </p:nvSpPr>
        <p:spPr/>
        <p:txBody>
          <a:bodyPr/>
          <a:lstStyle/>
          <a:p>
            <a:pPr>
              <a:buFontTx/>
              <a:buNone/>
            </a:pPr>
            <a:endParaRPr lang="en-US" sz="4400" dirty="0"/>
          </a:p>
          <a:p>
            <a:pPr algn="ctr">
              <a:buFontTx/>
              <a:buNone/>
            </a:pPr>
            <a:r>
              <a:rPr lang="en-US" sz="4400" dirty="0"/>
              <a:t>#1 is correct!  This is an exception.  It is a special infrequent occasion of personal significance</a:t>
            </a:r>
            <a:r>
              <a:rPr lang="en-US" dirty="0"/>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932781" y="-3048"/>
            <a:ext cx="8326438" cy="2286000"/>
          </a:xfrm>
        </p:spPr>
        <p:txBody>
          <a:bodyPr/>
          <a:lstStyle/>
          <a:p>
            <a:pPr eaLnBrk="1" hangingPunct="1">
              <a:buClr>
                <a:srgbClr val="000000"/>
              </a:buClr>
            </a:pPr>
            <a:r>
              <a:rPr lang="en-US" dirty="0"/>
              <a:t>Soldier and Family Readiness Groups</a:t>
            </a:r>
          </a:p>
        </p:txBody>
      </p:sp>
      <p:sp>
        <p:nvSpPr>
          <p:cNvPr id="77827" name="Rectangle 4"/>
          <p:cNvSpPr>
            <a:spLocks noChangeArrowheads="1"/>
          </p:cNvSpPr>
          <p:nvPr/>
        </p:nvSpPr>
        <p:spPr bwMode="auto">
          <a:xfrm>
            <a:off x="1524000" y="-1236663"/>
            <a:ext cx="9144000" cy="369332"/>
          </a:xfrm>
          <a:prstGeom prst="rect">
            <a:avLst/>
          </a:prstGeom>
          <a:noFill/>
          <a:ln w="9525">
            <a:noFill/>
            <a:miter lim="800000"/>
            <a:headEnd/>
            <a:tailEnd/>
          </a:ln>
        </p:spPr>
        <p:txBody>
          <a:bodyPr>
            <a:spAutoFit/>
          </a:bodyPr>
          <a:lstStyle/>
          <a:p>
            <a:pPr eaLnBrk="0" hangingPunct="0"/>
            <a:endParaRPr lang="en-US"/>
          </a:p>
        </p:txBody>
      </p:sp>
      <p:pic>
        <p:nvPicPr>
          <p:cNvPr id="77828" name="Picture 7" descr="Yellow Ribbon"/>
          <p:cNvPicPr>
            <a:picLocks noChangeAspect="1" noChangeArrowheads="1"/>
          </p:cNvPicPr>
          <p:nvPr/>
        </p:nvPicPr>
        <p:blipFill>
          <a:blip r:embed="rId3" cstate="screen"/>
          <a:srcRect/>
          <a:stretch>
            <a:fillRect/>
          </a:stretch>
        </p:blipFill>
        <p:spPr bwMode="auto">
          <a:xfrm>
            <a:off x="8153401" y="2514600"/>
            <a:ext cx="1503363" cy="3028950"/>
          </a:xfrm>
          <a:prstGeom prst="rect">
            <a:avLst/>
          </a:prstGeom>
          <a:noFill/>
          <a:ln w="9525">
            <a:noFill/>
            <a:miter lim="800000"/>
            <a:headEnd/>
            <a:tailEnd/>
          </a:ln>
        </p:spPr>
      </p:pic>
      <p:sp>
        <p:nvSpPr>
          <p:cNvPr id="77829" name="Rectangle 13"/>
          <p:cNvSpPr>
            <a:spLocks noChangeArrowheads="1"/>
          </p:cNvSpPr>
          <p:nvPr/>
        </p:nvSpPr>
        <p:spPr bwMode="auto">
          <a:xfrm>
            <a:off x="1163638" y="-1236663"/>
            <a:ext cx="9144001" cy="369332"/>
          </a:xfrm>
          <a:prstGeom prst="rect">
            <a:avLst/>
          </a:prstGeom>
          <a:noFill/>
          <a:ln w="9525">
            <a:noFill/>
            <a:miter lim="800000"/>
            <a:headEnd/>
            <a:tailEnd/>
          </a:ln>
        </p:spPr>
        <p:txBody>
          <a:bodyPr>
            <a:spAutoFit/>
          </a:bodyPr>
          <a:lstStyle/>
          <a:p>
            <a:pPr eaLnBrk="0" hangingPunct="0"/>
            <a:endParaRPr lang="en-US"/>
          </a:p>
        </p:txBody>
      </p:sp>
      <p:pic>
        <p:nvPicPr>
          <p:cNvPr id="77830" name="Picture 23" descr="Picture of American Flag with a Bald Eagle imposed on it"/>
          <p:cNvPicPr>
            <a:picLocks noChangeAspect="1" noChangeArrowheads="1"/>
          </p:cNvPicPr>
          <p:nvPr/>
        </p:nvPicPr>
        <p:blipFill>
          <a:blip r:embed="rId4" cstate="screen"/>
          <a:srcRect/>
          <a:stretch>
            <a:fillRect/>
          </a:stretch>
        </p:blipFill>
        <p:spPr bwMode="auto">
          <a:xfrm>
            <a:off x="2362200" y="2209800"/>
            <a:ext cx="4572000" cy="3429000"/>
          </a:xfrm>
          <a:prstGeom prst="rect">
            <a:avLst/>
          </a:prstGeom>
          <a:noFill/>
          <a:ln w="9525">
            <a:noFill/>
            <a:miter lim="800000"/>
            <a:headEnd/>
            <a:tailEnd/>
          </a:ln>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209800" y="444190"/>
            <a:ext cx="7772400" cy="1371600"/>
          </a:xfrm>
        </p:spPr>
        <p:txBody>
          <a:bodyPr/>
          <a:lstStyle/>
          <a:p>
            <a:pPr eaLnBrk="1" hangingPunct="1">
              <a:buClr>
                <a:srgbClr val="000000"/>
              </a:buClr>
            </a:pPr>
            <a:r>
              <a:rPr lang="en-US" dirty="0"/>
              <a:t>Soldier and Family Readiness Groups </a:t>
            </a:r>
          </a:p>
        </p:txBody>
      </p:sp>
      <p:sp>
        <p:nvSpPr>
          <p:cNvPr id="78851" name="Rectangle 3"/>
          <p:cNvSpPr>
            <a:spLocks noGrp="1" noChangeArrowheads="1"/>
          </p:cNvSpPr>
          <p:nvPr>
            <p:ph idx="1"/>
          </p:nvPr>
        </p:nvSpPr>
        <p:spPr>
          <a:xfrm>
            <a:off x="2209800" y="2133600"/>
            <a:ext cx="7696200" cy="4267200"/>
          </a:xfrm>
        </p:spPr>
        <p:txBody>
          <a:bodyPr/>
          <a:lstStyle/>
          <a:p>
            <a:pPr eaLnBrk="1" hangingPunct="1">
              <a:buClr>
                <a:srgbClr val="000000"/>
              </a:buClr>
            </a:pPr>
            <a:r>
              <a:rPr lang="en-US" sz="2800" dirty="0"/>
              <a:t>Soldier and Family Readiness Groups (SFRGs) are official “command sponsored” Army programs</a:t>
            </a:r>
          </a:p>
          <a:p>
            <a:pPr eaLnBrk="1" hangingPunct="1">
              <a:buClr>
                <a:srgbClr val="000000"/>
              </a:buClr>
            </a:pPr>
            <a:r>
              <a:rPr lang="en-US" sz="2800" dirty="0"/>
              <a:t>Primary purposes of SFRGs:</a:t>
            </a:r>
          </a:p>
          <a:p>
            <a:pPr lvl="2" eaLnBrk="1" hangingPunct="1">
              <a:buClr>
                <a:srgbClr val="000000"/>
              </a:buClr>
            </a:pPr>
            <a:r>
              <a:rPr lang="en-US" sz="2200" dirty="0"/>
              <a:t>Act as an extension of the unit command in disseminating information</a:t>
            </a:r>
          </a:p>
          <a:p>
            <a:pPr lvl="2" eaLnBrk="1" hangingPunct="1">
              <a:buClr>
                <a:srgbClr val="000000"/>
              </a:buClr>
            </a:pPr>
            <a:r>
              <a:rPr lang="en-US" sz="2200" dirty="0"/>
              <a:t>Connect Soldiers and Families to the chain of command in order to provide support</a:t>
            </a:r>
          </a:p>
          <a:p>
            <a:pPr lvl="2" eaLnBrk="1" hangingPunct="1">
              <a:buClr>
                <a:srgbClr val="000000"/>
              </a:buClr>
            </a:pPr>
            <a:r>
              <a:rPr lang="en-US" sz="2200" dirty="0"/>
              <a:t>Connect SFRG members to available resources</a:t>
            </a:r>
          </a:p>
          <a:p>
            <a:pPr lvl="2" eaLnBrk="1" hangingPunct="1">
              <a:buClr>
                <a:srgbClr val="000000"/>
              </a:buClr>
            </a:pPr>
            <a:r>
              <a:rPr lang="en-US" sz="2200" dirty="0"/>
              <a:t>Offer a network of support</a:t>
            </a:r>
          </a:p>
          <a:p>
            <a:pPr eaLnBrk="1" hangingPunct="1">
              <a:buClr>
                <a:srgbClr val="000000"/>
              </a:buClr>
            </a:pPr>
            <a:endParaRPr lang="en-US" sz="2800" dirty="0"/>
          </a:p>
          <a:p>
            <a:pPr lvl="2" eaLnBrk="1" hangingPunct="1">
              <a:buClr>
                <a:srgbClr val="000000"/>
              </a:buClr>
            </a:pPr>
            <a:endParaRPr lang="en-US" b="1" dirty="0">
              <a:solidFill>
                <a:srgbClr val="000000"/>
              </a:solidFill>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362200" y="152400"/>
            <a:ext cx="7772400" cy="1371600"/>
          </a:xfrm>
        </p:spPr>
        <p:txBody>
          <a:bodyPr/>
          <a:lstStyle/>
          <a:p>
            <a:pPr eaLnBrk="1" hangingPunct="1">
              <a:buClr>
                <a:srgbClr val="000000"/>
              </a:buClr>
            </a:pPr>
            <a:r>
              <a:rPr lang="en-US" dirty="0"/>
              <a:t>Official Support of SFRGs </a:t>
            </a:r>
          </a:p>
        </p:txBody>
      </p:sp>
      <p:sp>
        <p:nvSpPr>
          <p:cNvPr id="79875" name="Rectangle 3"/>
          <p:cNvSpPr>
            <a:spLocks noGrp="1" noChangeArrowheads="1"/>
          </p:cNvSpPr>
          <p:nvPr>
            <p:ph idx="1"/>
          </p:nvPr>
        </p:nvSpPr>
        <p:spPr>
          <a:xfrm>
            <a:off x="1981200" y="2057400"/>
            <a:ext cx="8001000" cy="3886200"/>
          </a:xfrm>
        </p:spPr>
        <p:txBody>
          <a:bodyPr/>
          <a:lstStyle/>
          <a:p>
            <a:pPr eaLnBrk="1" hangingPunct="1">
              <a:buClr>
                <a:srgbClr val="000000"/>
              </a:buClr>
            </a:pPr>
            <a:r>
              <a:rPr lang="en-US" sz="3600" dirty="0"/>
              <a:t>Appropriated funds are authorized for SFRG mission activities</a:t>
            </a:r>
          </a:p>
          <a:p>
            <a:pPr eaLnBrk="1" hangingPunct="1">
              <a:buClr>
                <a:srgbClr val="000000"/>
              </a:buClr>
            </a:pPr>
            <a:r>
              <a:rPr lang="en-US" sz="3600" dirty="0"/>
              <a:t>Government office space and equipment may be used for SFRG mission activities</a:t>
            </a:r>
          </a:p>
        </p:txBody>
      </p:sp>
      <p:pic>
        <p:nvPicPr>
          <p:cNvPr id="79876" name="Picture 4" descr="bs00823_"/>
          <p:cNvPicPr>
            <a:picLocks noChangeAspect="1" noChangeArrowheads="1"/>
          </p:cNvPicPr>
          <p:nvPr/>
        </p:nvPicPr>
        <p:blipFill>
          <a:blip r:embed="rId3" cstate="screen"/>
          <a:srcRect/>
          <a:stretch>
            <a:fillRect/>
          </a:stretch>
        </p:blipFill>
        <p:spPr bwMode="auto">
          <a:xfrm>
            <a:off x="7391400" y="4191001"/>
            <a:ext cx="2286000" cy="1947863"/>
          </a:xfrm>
          <a:prstGeom prst="rect">
            <a:avLst/>
          </a:prstGeom>
          <a:noFill/>
          <a:ln w="9525">
            <a:noFill/>
            <a:miter lim="800000"/>
            <a:headEnd/>
            <a:tailEnd/>
          </a:ln>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86000" y="304800"/>
            <a:ext cx="7543800" cy="1371600"/>
          </a:xfrm>
        </p:spPr>
        <p:txBody>
          <a:bodyPr/>
          <a:lstStyle/>
          <a:p>
            <a:pPr eaLnBrk="1" hangingPunct="1">
              <a:buClr>
                <a:srgbClr val="000000"/>
              </a:buClr>
            </a:pPr>
            <a:r>
              <a:rPr lang="en-US" dirty="0"/>
              <a:t>Fundraising</a:t>
            </a:r>
          </a:p>
        </p:txBody>
      </p:sp>
      <p:sp>
        <p:nvSpPr>
          <p:cNvPr id="80899" name="Rectangle 3"/>
          <p:cNvSpPr>
            <a:spLocks noGrp="1" noChangeArrowheads="1"/>
          </p:cNvSpPr>
          <p:nvPr>
            <p:ph idx="1"/>
          </p:nvPr>
        </p:nvSpPr>
        <p:spPr>
          <a:xfrm>
            <a:off x="2133600" y="1600200"/>
            <a:ext cx="7924800" cy="4114800"/>
          </a:xfrm>
        </p:spPr>
        <p:txBody>
          <a:bodyPr/>
          <a:lstStyle/>
          <a:p>
            <a:pPr eaLnBrk="1" hangingPunct="1">
              <a:buClr>
                <a:srgbClr val="000000"/>
              </a:buClr>
            </a:pPr>
            <a:endParaRPr lang="en-US" b="1" dirty="0">
              <a:solidFill>
                <a:srgbClr val="000000"/>
              </a:solidFill>
            </a:endParaRPr>
          </a:p>
          <a:p>
            <a:pPr eaLnBrk="1" hangingPunct="1">
              <a:buClr>
                <a:srgbClr val="000000"/>
              </a:buClr>
            </a:pPr>
            <a:r>
              <a:rPr lang="en-US" dirty="0"/>
              <a:t>SFRGs have limited fundraising authority</a:t>
            </a:r>
          </a:p>
          <a:p>
            <a:pPr eaLnBrk="1" hangingPunct="1">
              <a:buClr>
                <a:srgbClr val="000000"/>
              </a:buClr>
            </a:pPr>
            <a:r>
              <a:rPr lang="en-US" dirty="0"/>
              <a:t>SFRGs may create an informal fund</a:t>
            </a:r>
          </a:p>
          <a:p>
            <a:pPr eaLnBrk="1" hangingPunct="1">
              <a:buClr>
                <a:srgbClr val="000000"/>
              </a:buClr>
            </a:pPr>
            <a:r>
              <a:rPr lang="en-US" dirty="0"/>
              <a:t>Members of SFRGs may only fundraise for informal funds among their own members</a:t>
            </a:r>
          </a:p>
          <a:p>
            <a:pPr eaLnBrk="1" hangingPunct="1">
              <a:buClr>
                <a:srgbClr val="000000"/>
              </a:buClr>
            </a:pPr>
            <a:r>
              <a:rPr lang="en-US" dirty="0"/>
              <a:t>What does this mean?</a:t>
            </a:r>
            <a:endParaRPr lang="en-US" sz="3600" dirty="0"/>
          </a:p>
        </p:txBody>
      </p:sp>
      <p:pic>
        <p:nvPicPr>
          <p:cNvPr id="80900" name="Picture 4" descr="j0250660[1]"/>
          <p:cNvPicPr>
            <a:picLocks noChangeAspect="1" noChangeArrowheads="1"/>
          </p:cNvPicPr>
          <p:nvPr/>
        </p:nvPicPr>
        <p:blipFill>
          <a:blip r:embed="rId3" cstate="screen"/>
          <a:srcRect/>
          <a:stretch>
            <a:fillRect/>
          </a:stretch>
        </p:blipFill>
        <p:spPr bwMode="auto">
          <a:xfrm>
            <a:off x="8229600" y="144464"/>
            <a:ext cx="2001838" cy="2141537"/>
          </a:xfrm>
          <a:prstGeom prst="rect">
            <a:avLst/>
          </a:prstGeom>
          <a:noFill/>
          <a:ln w="9525">
            <a:noFill/>
            <a:miter lim="800000"/>
            <a:headEnd/>
            <a:tailEnd/>
          </a:ln>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078736" y="213360"/>
            <a:ext cx="8077200" cy="1600200"/>
          </a:xfrm>
        </p:spPr>
        <p:txBody>
          <a:bodyPr/>
          <a:lstStyle/>
          <a:p>
            <a:pPr eaLnBrk="1" hangingPunct="1">
              <a:buClr>
                <a:srgbClr val="000000"/>
              </a:buClr>
            </a:pPr>
            <a:r>
              <a:rPr lang="en-US" dirty="0"/>
              <a:t>SFRGs &amp; Private Organizations</a:t>
            </a:r>
          </a:p>
        </p:txBody>
      </p:sp>
      <p:sp>
        <p:nvSpPr>
          <p:cNvPr id="81923" name="Rectangle 3"/>
          <p:cNvSpPr>
            <a:spLocks noGrp="1" noChangeArrowheads="1"/>
          </p:cNvSpPr>
          <p:nvPr>
            <p:ph idx="1"/>
          </p:nvPr>
        </p:nvSpPr>
        <p:spPr>
          <a:xfrm>
            <a:off x="2057400" y="1828800"/>
            <a:ext cx="8077200" cy="3810000"/>
          </a:xfrm>
        </p:spPr>
        <p:txBody>
          <a:bodyPr/>
          <a:lstStyle/>
          <a:p>
            <a:pPr eaLnBrk="1" hangingPunct="1">
              <a:lnSpc>
                <a:spcPct val="90000"/>
              </a:lnSpc>
              <a:buClr>
                <a:srgbClr val="000000"/>
              </a:buClr>
            </a:pPr>
            <a:r>
              <a:rPr lang="en-US" dirty="0"/>
              <a:t>Individuals may establish private organizations (POs) that have similar goals and objectives of SFRGs</a:t>
            </a:r>
          </a:p>
          <a:p>
            <a:pPr lvl="1" eaLnBrk="1" hangingPunct="1">
              <a:lnSpc>
                <a:spcPct val="90000"/>
              </a:lnSpc>
              <a:buClr>
                <a:srgbClr val="000000"/>
              </a:buClr>
              <a:buFontTx/>
              <a:buNone/>
            </a:pPr>
            <a:r>
              <a:rPr lang="en-US" dirty="0"/>
              <a:t>Remember:  These are non-Federal entities!</a:t>
            </a:r>
          </a:p>
          <a:p>
            <a:pPr lvl="1" eaLnBrk="1" hangingPunct="1">
              <a:lnSpc>
                <a:spcPct val="90000"/>
              </a:lnSpc>
              <a:buClr>
                <a:srgbClr val="000000"/>
              </a:buClr>
            </a:pPr>
            <a:endParaRPr lang="en-US" dirty="0"/>
          </a:p>
          <a:p>
            <a:pPr eaLnBrk="1" hangingPunct="1">
              <a:lnSpc>
                <a:spcPct val="90000"/>
              </a:lnSpc>
              <a:buClr>
                <a:srgbClr val="000000"/>
              </a:buClr>
            </a:pPr>
            <a:r>
              <a:rPr lang="en-US" dirty="0"/>
              <a:t>These POs are more flexible in what they can do regarding fundraising.</a:t>
            </a:r>
          </a:p>
          <a:p>
            <a:pPr lvl="1" eaLnBrk="1" hangingPunct="1">
              <a:lnSpc>
                <a:spcPct val="90000"/>
              </a:lnSpc>
              <a:buClr>
                <a:srgbClr val="000000"/>
              </a:buClr>
              <a:buFontTx/>
              <a:buNone/>
            </a:pPr>
            <a:r>
              <a:rPr lang="en-US" dirty="0"/>
              <a:t>Remember:  These are non-Federal entities!</a:t>
            </a:r>
          </a:p>
          <a:p>
            <a:pPr eaLnBrk="1" hangingPunct="1">
              <a:lnSpc>
                <a:spcPct val="90000"/>
              </a:lnSpc>
              <a:buClr>
                <a:srgbClr val="000000"/>
              </a:buClr>
            </a:pPr>
            <a:endParaRPr lang="en-US" sz="2800" dirty="0"/>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133600" y="457200"/>
            <a:ext cx="7924800" cy="1143000"/>
          </a:xfrm>
        </p:spPr>
        <p:txBody>
          <a:bodyPr>
            <a:normAutofit fontScale="90000"/>
          </a:bodyPr>
          <a:lstStyle/>
          <a:p>
            <a:pPr eaLnBrk="1" hangingPunct="1">
              <a:buClr>
                <a:srgbClr val="000000"/>
              </a:buClr>
            </a:pPr>
            <a:r>
              <a:rPr lang="en-US" dirty="0"/>
              <a:t>SFRGs &amp; Private Organizations</a:t>
            </a:r>
            <a:br>
              <a:rPr lang="en-US" dirty="0"/>
            </a:br>
            <a:r>
              <a:rPr lang="en-US" dirty="0"/>
              <a:t>(Continued)</a:t>
            </a:r>
          </a:p>
        </p:txBody>
      </p:sp>
      <p:sp>
        <p:nvSpPr>
          <p:cNvPr id="82947" name="Rectangle 3"/>
          <p:cNvSpPr>
            <a:spLocks noGrp="1" noChangeArrowheads="1"/>
          </p:cNvSpPr>
          <p:nvPr>
            <p:ph idx="1"/>
          </p:nvPr>
        </p:nvSpPr>
        <p:spPr>
          <a:xfrm>
            <a:off x="1981200" y="1870076"/>
            <a:ext cx="8229600" cy="3997325"/>
          </a:xfrm>
        </p:spPr>
        <p:txBody>
          <a:bodyPr/>
          <a:lstStyle/>
          <a:p>
            <a:pPr eaLnBrk="1" hangingPunct="1">
              <a:buClr>
                <a:srgbClr val="000000"/>
              </a:buClr>
            </a:pPr>
            <a:r>
              <a:rPr lang="en-US" dirty="0"/>
              <a:t>To prevent conflicts of interest, leaders of these POs should not be SFRG leaders</a:t>
            </a:r>
          </a:p>
          <a:p>
            <a:pPr lvl="1" eaLnBrk="1" hangingPunct="1">
              <a:buClr>
                <a:srgbClr val="000000"/>
              </a:buClr>
              <a:buFontTx/>
              <a:buNone/>
            </a:pPr>
            <a:r>
              <a:rPr lang="en-US" dirty="0"/>
              <a:t>Remember:  These are non-Federal entities!</a:t>
            </a:r>
          </a:p>
          <a:p>
            <a:pPr lvl="1" eaLnBrk="1" hangingPunct="1">
              <a:buClr>
                <a:srgbClr val="000000"/>
              </a:buClr>
              <a:buFontTx/>
              <a:buNone/>
            </a:pPr>
            <a:endParaRPr lang="en-US" dirty="0"/>
          </a:p>
          <a:p>
            <a:pPr eaLnBrk="1" hangingPunct="1">
              <a:buClr>
                <a:srgbClr val="000000"/>
              </a:buClr>
            </a:pPr>
            <a:r>
              <a:rPr lang="en-US" dirty="0"/>
              <a:t>These POs may not receive preferential treatment from the Army</a:t>
            </a:r>
            <a:r>
              <a:rPr lang="en-US" sz="2800" dirty="0"/>
              <a:t> </a:t>
            </a:r>
          </a:p>
          <a:p>
            <a:pPr lvl="1" eaLnBrk="1" hangingPunct="1">
              <a:buClr>
                <a:srgbClr val="000000"/>
              </a:buClr>
              <a:buFontTx/>
              <a:buNone/>
            </a:pPr>
            <a:r>
              <a:rPr lang="en-US" dirty="0"/>
              <a:t>Remember:  These are non-Federal entities!</a:t>
            </a:r>
            <a:endParaRPr lang="en-US" sz="2400" dirty="0"/>
          </a:p>
          <a:p>
            <a:pPr eaLnBrk="1" hangingPunct="1">
              <a:buClr>
                <a:srgbClr val="000000"/>
              </a:buClr>
            </a:pPr>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9800" y="0"/>
            <a:ext cx="7772400" cy="1371600"/>
          </a:xfrm>
        </p:spPr>
        <p:txBody>
          <a:bodyPr>
            <a:normAutofit fontScale="90000"/>
          </a:bodyPr>
          <a:lstStyle/>
          <a:p>
            <a:pPr eaLnBrk="1" hangingPunct="1">
              <a:buClr>
                <a:srgbClr val="000000"/>
              </a:buClr>
            </a:pPr>
            <a:r>
              <a:rPr lang="en-US" dirty="0">
                <a:solidFill>
                  <a:srgbClr val="003366"/>
                </a:solidFill>
              </a:rPr>
              <a:t>Code of Ethics</a:t>
            </a:r>
            <a:br>
              <a:rPr lang="en-US" dirty="0">
                <a:solidFill>
                  <a:srgbClr val="003366"/>
                </a:solidFill>
              </a:rPr>
            </a:br>
            <a:r>
              <a:rPr lang="en-US" dirty="0">
                <a:solidFill>
                  <a:srgbClr val="003366"/>
                </a:solidFill>
              </a:rPr>
              <a:t>14 Principles of Ethical Conduct</a:t>
            </a:r>
          </a:p>
        </p:txBody>
      </p:sp>
      <p:sp>
        <p:nvSpPr>
          <p:cNvPr id="13315" name="Text Box 3"/>
          <p:cNvSpPr txBox="1">
            <a:spLocks noChangeArrowheads="1"/>
          </p:cNvSpPr>
          <p:nvPr/>
        </p:nvSpPr>
        <p:spPr bwMode="auto">
          <a:xfrm>
            <a:off x="3657600" y="1752600"/>
            <a:ext cx="4953000" cy="457200"/>
          </a:xfrm>
          <a:prstGeom prst="rect">
            <a:avLst/>
          </a:prstGeom>
          <a:noFill/>
          <a:ln w="9525">
            <a:noFill/>
            <a:miter lim="800000"/>
            <a:headEnd/>
            <a:tailEnd/>
          </a:ln>
        </p:spPr>
        <p:txBody>
          <a:bodyPr>
            <a:spAutoFit/>
          </a:bodyPr>
          <a:lstStyle/>
          <a:p>
            <a:pPr>
              <a:spcBef>
                <a:spcPct val="50000"/>
              </a:spcBef>
            </a:pPr>
            <a:endParaRPr lang="en-US" sz="2400">
              <a:latin typeface="Times New Roman" pitchFamily="18" charset="0"/>
            </a:endParaRPr>
          </a:p>
        </p:txBody>
      </p:sp>
      <p:sp>
        <p:nvSpPr>
          <p:cNvPr id="13317" name="Rectangle 13"/>
          <p:cNvSpPr>
            <a:spLocks noChangeArrowheads="1"/>
          </p:cNvSpPr>
          <p:nvPr/>
        </p:nvSpPr>
        <p:spPr bwMode="auto">
          <a:xfrm>
            <a:off x="3657600" y="1219200"/>
            <a:ext cx="4876800" cy="5486400"/>
          </a:xfrm>
          <a:prstGeom prst="rect">
            <a:avLst/>
          </a:prstGeom>
          <a:noFill/>
          <a:ln w="76200" cmpd="tri">
            <a:noFill/>
            <a:miter lim="800000"/>
            <a:headEnd/>
            <a:tailEnd/>
          </a:ln>
        </p:spPr>
        <p:txBody>
          <a:bodyPr wrap="none" anchor="ctr"/>
          <a:lstStyle/>
          <a:p>
            <a:pPr eaLnBrk="0" hangingPunct="0"/>
            <a:endParaRPr lang="en-US"/>
          </a:p>
        </p:txBody>
      </p:sp>
      <p:sp>
        <p:nvSpPr>
          <p:cNvPr id="2" name="Rectangle 3">
            <a:extLst>
              <a:ext uri="{FF2B5EF4-FFF2-40B4-BE49-F238E27FC236}">
                <a16:creationId xmlns:a16="http://schemas.microsoft.com/office/drawing/2014/main" id="{83E9D560-43A3-B1F5-F86D-B0B12EF82B0D}"/>
              </a:ext>
            </a:extLst>
          </p:cNvPr>
          <p:cNvSpPr txBox="1">
            <a:spLocks noChangeArrowheads="1"/>
          </p:cNvSpPr>
          <p:nvPr/>
        </p:nvSpPr>
        <p:spPr>
          <a:xfrm>
            <a:off x="1205332" y="1904999"/>
            <a:ext cx="4890668" cy="4733925"/>
          </a:xfrm>
          <a:prstGeom prst="rect">
            <a:avLst/>
          </a:prstGeom>
        </p:spPr>
        <p:txBody>
          <a:bodyPr vert="horz" lIns="91440" tIns="45720" rIns="91440" bIns="45720" rtlCol="0" anchor="t">
            <a:normAutofit fontScale="925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406400" indent="-406400">
              <a:lnSpc>
                <a:spcPct val="80000"/>
              </a:lnSpc>
              <a:buFontTx/>
              <a:buAutoNum type="arabicPeriod"/>
              <a:tabLst>
                <a:tab pos="404813" algn="l"/>
              </a:tabLst>
            </a:pPr>
            <a:r>
              <a:rPr lang="en-US" sz="2400" b="1">
                <a:ea typeface="Verdana"/>
                <a:cs typeface="Calibri"/>
              </a:rPr>
              <a:t>Place public service above private gain</a:t>
            </a:r>
          </a:p>
          <a:p>
            <a:pPr marL="406400" indent="-406400">
              <a:lnSpc>
                <a:spcPct val="80000"/>
              </a:lnSpc>
              <a:buFontTx/>
              <a:buAutoNum type="arabicPeriod" startAt="2"/>
              <a:tabLst>
                <a:tab pos="404813" algn="l"/>
              </a:tabLst>
            </a:pPr>
            <a:r>
              <a:rPr lang="en-US" sz="2400" b="1">
                <a:ea typeface="Verdana"/>
                <a:cs typeface="Calibri"/>
              </a:rPr>
              <a:t>Financial interests may not conflict with official duties</a:t>
            </a:r>
          </a:p>
          <a:p>
            <a:pPr marL="406400" indent="-406400">
              <a:lnSpc>
                <a:spcPct val="80000"/>
              </a:lnSpc>
              <a:buFontTx/>
              <a:buAutoNum type="arabicPeriod" startAt="3"/>
              <a:tabLst>
                <a:tab pos="404813" algn="l"/>
              </a:tabLst>
            </a:pPr>
            <a:r>
              <a:rPr lang="en-US" sz="2400" b="1">
                <a:ea typeface="Verdana"/>
                <a:cs typeface="Calibri"/>
              </a:rPr>
              <a:t>Do not use non-public info to further private interests</a:t>
            </a:r>
          </a:p>
          <a:p>
            <a:pPr marL="406400" indent="-406400">
              <a:lnSpc>
                <a:spcPct val="80000"/>
              </a:lnSpc>
              <a:buFontTx/>
              <a:buAutoNum type="arabicPeriod" startAt="4"/>
              <a:tabLst>
                <a:tab pos="404813" algn="l"/>
              </a:tabLst>
            </a:pPr>
            <a:r>
              <a:rPr lang="en-US" sz="2400" b="1">
                <a:ea typeface="Verdana"/>
                <a:cs typeface="Calibri"/>
              </a:rPr>
              <a:t>No gifts from prohibited sources</a:t>
            </a:r>
          </a:p>
          <a:p>
            <a:pPr marL="406400" indent="-406400">
              <a:lnSpc>
                <a:spcPct val="80000"/>
              </a:lnSpc>
              <a:buFontTx/>
              <a:buAutoNum type="arabicPeriod" startAt="5"/>
              <a:tabLst>
                <a:tab pos="404813" algn="l"/>
              </a:tabLst>
            </a:pPr>
            <a:r>
              <a:rPr lang="en-US" sz="2400" b="1">
                <a:ea typeface="Verdana"/>
                <a:cs typeface="Calibri"/>
              </a:rPr>
              <a:t>Employees must put forth honest effort in performance of duties</a:t>
            </a:r>
          </a:p>
          <a:p>
            <a:pPr marL="406400" indent="-406400">
              <a:lnSpc>
                <a:spcPct val="80000"/>
              </a:lnSpc>
              <a:buFontTx/>
              <a:buAutoNum type="arabicPeriod" startAt="6"/>
              <a:tabLst>
                <a:tab pos="404813" algn="l"/>
              </a:tabLst>
            </a:pPr>
            <a:r>
              <a:rPr lang="en-US" sz="2400" b="1">
                <a:ea typeface="Verdana"/>
                <a:cs typeface="Calibri"/>
              </a:rPr>
              <a:t>No unauthorized promises purporting to bind the government</a:t>
            </a:r>
          </a:p>
          <a:p>
            <a:pPr marL="406400" indent="-406400">
              <a:lnSpc>
                <a:spcPct val="80000"/>
              </a:lnSpc>
              <a:buFont typeface="Wingdings" pitchFamily="2" charset="2"/>
              <a:buNone/>
              <a:tabLst>
                <a:tab pos="404813" algn="l"/>
              </a:tabLst>
            </a:pPr>
            <a:r>
              <a:rPr lang="en-US" sz="2400" b="1">
                <a:ea typeface="Verdana"/>
                <a:cs typeface="Calibri"/>
              </a:rPr>
              <a:t>7.    Do not use public office for private gain</a:t>
            </a:r>
            <a:endParaRPr lang="en-US" sz="2400" b="1" dirty="0">
              <a:ea typeface="Verdana"/>
              <a:cs typeface="Calibri"/>
            </a:endParaRPr>
          </a:p>
        </p:txBody>
      </p:sp>
      <p:sp>
        <p:nvSpPr>
          <p:cNvPr id="3" name="Rectangle 4">
            <a:extLst>
              <a:ext uri="{FF2B5EF4-FFF2-40B4-BE49-F238E27FC236}">
                <a16:creationId xmlns:a16="http://schemas.microsoft.com/office/drawing/2014/main" id="{214A6BC8-6396-229F-E5A4-02FC2BCD250A}"/>
              </a:ext>
            </a:extLst>
          </p:cNvPr>
          <p:cNvSpPr txBox="1">
            <a:spLocks noChangeArrowheads="1"/>
          </p:cNvSpPr>
          <p:nvPr/>
        </p:nvSpPr>
        <p:spPr>
          <a:xfrm>
            <a:off x="6015961" y="1904998"/>
            <a:ext cx="5046908" cy="4794251"/>
          </a:xfrm>
          <a:prstGeom prst="rect">
            <a:avLst/>
          </a:prstGeom>
        </p:spPr>
        <p:txBody>
          <a:bodyPr>
            <a:normAutofit fontScale="92500"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Clr>
                <a:srgbClr val="60E652"/>
              </a:buClr>
              <a:buFont typeface="Wingdings" pitchFamily="2" charset="2"/>
              <a:buNone/>
              <a:tabLst>
                <a:tab pos="404813" algn="l"/>
              </a:tabLst>
            </a:pPr>
            <a:r>
              <a:rPr lang="en-US" sz="2400" b="1"/>
              <a:t>8.  Act impartially, no preferential treatment</a:t>
            </a:r>
          </a:p>
          <a:p>
            <a:pPr marL="0" indent="0">
              <a:buClr>
                <a:srgbClr val="60E652"/>
              </a:buClr>
              <a:buFont typeface="Wingdings" pitchFamily="2" charset="2"/>
              <a:buNone/>
              <a:tabLst>
                <a:tab pos="404813" algn="l"/>
              </a:tabLst>
            </a:pPr>
            <a:r>
              <a:rPr lang="en-US" sz="2400" b="1"/>
              <a:t>9.  Protect and conserve government property and only use it for authorized purposes</a:t>
            </a:r>
          </a:p>
          <a:p>
            <a:pPr marL="0" indent="0">
              <a:buClr>
                <a:srgbClr val="60E652"/>
              </a:buClr>
              <a:buFont typeface="Wingdings" pitchFamily="2" charset="2"/>
              <a:buNone/>
              <a:tabLst>
                <a:tab pos="404813" algn="l"/>
              </a:tabLst>
            </a:pPr>
            <a:r>
              <a:rPr lang="en-US" sz="2400" b="1"/>
              <a:t>10.  No outside employment or job hunting that conflicts with Federal job</a:t>
            </a:r>
          </a:p>
          <a:p>
            <a:pPr marL="0" indent="0">
              <a:buClr>
                <a:srgbClr val="60E652"/>
              </a:buClr>
              <a:buFont typeface="Wingdings" pitchFamily="2" charset="2"/>
              <a:buNone/>
              <a:tabLst>
                <a:tab pos="404813" algn="l"/>
              </a:tabLst>
            </a:pPr>
            <a:r>
              <a:rPr lang="en-US" sz="2400" b="1"/>
              <a:t>11. Disclose waste, fraud, and abuse</a:t>
            </a:r>
          </a:p>
          <a:p>
            <a:pPr marL="0" indent="0">
              <a:buClr>
                <a:srgbClr val="60E652"/>
              </a:buClr>
              <a:buFont typeface="Wingdings" pitchFamily="2" charset="2"/>
              <a:buNone/>
              <a:tabLst>
                <a:tab pos="404813" algn="l"/>
              </a:tabLst>
            </a:pPr>
            <a:r>
              <a:rPr lang="en-US" sz="2400" b="1"/>
              <a:t>12.  Satisfy civic obligations.</a:t>
            </a:r>
          </a:p>
          <a:p>
            <a:pPr marL="0" indent="0">
              <a:buClr>
                <a:srgbClr val="60E652"/>
              </a:buClr>
              <a:buFont typeface="Wingdings" pitchFamily="2" charset="2"/>
              <a:buNone/>
              <a:tabLst>
                <a:tab pos="404813" algn="l"/>
              </a:tabLst>
            </a:pPr>
            <a:r>
              <a:rPr lang="en-US" sz="2400" b="1"/>
              <a:t>13.  Uphold EEO laws and regulations</a:t>
            </a:r>
          </a:p>
          <a:p>
            <a:pPr marL="406400" indent="-406400">
              <a:buClr>
                <a:srgbClr val="60E652"/>
              </a:buClr>
              <a:buFont typeface="Wingdings" pitchFamily="2" charset="2"/>
              <a:buNone/>
              <a:tabLst>
                <a:tab pos="404813" algn="l"/>
              </a:tabLst>
            </a:pPr>
            <a:r>
              <a:rPr lang="en-US" sz="2400" b="1"/>
              <a:t>14.  </a:t>
            </a:r>
            <a:r>
              <a:rPr lang="en-US" sz="2400" b="1">
                <a:solidFill>
                  <a:srgbClr val="FF0000"/>
                </a:solidFill>
              </a:rPr>
              <a:t>Avoid appearance of unethical conduct/violating the law or ethics regulations</a:t>
            </a:r>
          </a:p>
          <a:p>
            <a:pPr marL="406400" indent="-406400"/>
            <a:endParaRPr lang="en-US" sz="1800"/>
          </a:p>
          <a:p>
            <a:pPr marL="406400" indent="-406400">
              <a:buFont typeface="Wingdings" pitchFamily="2" charset="2"/>
              <a:buNone/>
            </a:pPr>
            <a:endParaRPr lang="en-US" sz="1800"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987550" y="304801"/>
            <a:ext cx="8229600" cy="1474787"/>
          </a:xfrm>
        </p:spPr>
        <p:txBody>
          <a:bodyPr>
            <a:normAutofit fontScale="90000"/>
          </a:bodyPr>
          <a:lstStyle/>
          <a:p>
            <a:pPr eaLnBrk="1" hangingPunct="1">
              <a:buClr>
                <a:srgbClr val="000000"/>
              </a:buClr>
            </a:pPr>
            <a:r>
              <a:rPr lang="en-US" dirty="0"/>
              <a:t>Official And Personal Participation In Non-Federal Entities</a:t>
            </a:r>
          </a:p>
        </p:txBody>
      </p:sp>
      <p:pic>
        <p:nvPicPr>
          <p:cNvPr id="83971" name="Picture 3" descr="j0197762"/>
          <p:cNvPicPr>
            <a:picLocks noChangeAspect="1" noChangeArrowheads="1"/>
          </p:cNvPicPr>
          <p:nvPr/>
        </p:nvPicPr>
        <p:blipFill>
          <a:blip r:embed="rId3" cstate="screen"/>
          <a:srcRect/>
          <a:stretch>
            <a:fillRect/>
          </a:stretch>
        </p:blipFill>
        <p:spPr bwMode="auto">
          <a:xfrm>
            <a:off x="4038600" y="2514601"/>
            <a:ext cx="4127500" cy="3719513"/>
          </a:xfrm>
          <a:prstGeom prst="rect">
            <a:avLst/>
          </a:prstGeom>
          <a:noFill/>
          <a:ln w="9525">
            <a:noFill/>
            <a:miter lim="800000"/>
            <a:headEnd/>
            <a:tailEnd/>
          </a:ln>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133600" y="228600"/>
            <a:ext cx="7772400" cy="1371600"/>
          </a:xfrm>
        </p:spPr>
        <p:txBody>
          <a:bodyPr/>
          <a:lstStyle/>
          <a:p>
            <a:pPr eaLnBrk="1" hangingPunct="1">
              <a:buClr>
                <a:srgbClr val="000000"/>
              </a:buClr>
            </a:pPr>
            <a:r>
              <a:rPr lang="en-US" dirty="0"/>
              <a:t>Ethics Principles</a:t>
            </a:r>
          </a:p>
        </p:txBody>
      </p:sp>
      <p:sp>
        <p:nvSpPr>
          <p:cNvPr id="84995" name="Rectangle 3"/>
          <p:cNvSpPr>
            <a:spLocks noGrp="1" noChangeArrowheads="1"/>
          </p:cNvSpPr>
          <p:nvPr>
            <p:ph idx="1"/>
          </p:nvPr>
        </p:nvSpPr>
        <p:spPr>
          <a:xfrm>
            <a:off x="2133600" y="2057400"/>
            <a:ext cx="7696200" cy="3962400"/>
          </a:xfrm>
        </p:spPr>
        <p:txBody>
          <a:bodyPr/>
          <a:lstStyle/>
          <a:p>
            <a:pPr marL="609600" indent="-609600">
              <a:buClr>
                <a:srgbClr val="000000"/>
              </a:buClr>
            </a:pPr>
            <a:r>
              <a:rPr lang="en-US" dirty="0"/>
              <a:t>No preferential treatment for any Non-Federal Entity (NFE) (#8)</a:t>
            </a:r>
          </a:p>
          <a:p>
            <a:pPr marL="609600" indent="-609600">
              <a:buClr>
                <a:srgbClr val="000000"/>
              </a:buClr>
            </a:pPr>
            <a:r>
              <a:rPr lang="en-US" dirty="0"/>
              <a:t>Do not misuse public office for private gain (#7) </a:t>
            </a:r>
          </a:p>
          <a:p>
            <a:pPr marL="609600" indent="-609600">
              <a:buClr>
                <a:srgbClr val="000000"/>
              </a:buClr>
            </a:pPr>
            <a:r>
              <a:rPr lang="en-US" dirty="0"/>
              <a:t>Government resources may be used only for authorized purposes (#9)</a:t>
            </a:r>
          </a:p>
          <a:p>
            <a:pPr marL="609600" indent="-609600">
              <a:buClr>
                <a:srgbClr val="000000"/>
              </a:buClr>
            </a:pPr>
            <a:r>
              <a:rPr lang="en-US" dirty="0"/>
              <a:t>Avoid conflicts of interest (#2)</a:t>
            </a:r>
            <a:endParaRPr lang="en-US" sz="3600" b="1" dirty="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019300" y="533400"/>
            <a:ext cx="8153400" cy="1143000"/>
          </a:xfrm>
        </p:spPr>
        <p:txBody>
          <a:bodyPr/>
          <a:lstStyle/>
          <a:p>
            <a:pPr eaLnBrk="1" hangingPunct="1">
              <a:buClr>
                <a:srgbClr val="000000"/>
              </a:buClr>
            </a:pPr>
            <a:r>
              <a:rPr lang="en-US" dirty="0"/>
              <a:t>AR 210-22</a:t>
            </a:r>
          </a:p>
        </p:txBody>
      </p:sp>
      <p:sp>
        <p:nvSpPr>
          <p:cNvPr id="86019" name="Rectangle 3"/>
          <p:cNvSpPr>
            <a:spLocks noGrp="1" noChangeArrowheads="1"/>
          </p:cNvSpPr>
          <p:nvPr>
            <p:ph idx="1"/>
          </p:nvPr>
        </p:nvSpPr>
        <p:spPr>
          <a:xfrm>
            <a:off x="2133600" y="2057400"/>
            <a:ext cx="7924800" cy="3886200"/>
          </a:xfrm>
        </p:spPr>
        <p:txBody>
          <a:bodyPr/>
          <a:lstStyle/>
          <a:p>
            <a:pPr eaLnBrk="1" hangingPunct="1">
              <a:buClr>
                <a:srgbClr val="000000"/>
              </a:buClr>
            </a:pPr>
            <a:r>
              <a:rPr lang="en-US" dirty="0"/>
              <a:t>AR 210-22, Private Organizations on Department of the Army Installations </a:t>
            </a:r>
          </a:p>
          <a:p>
            <a:pPr lvl="1" eaLnBrk="1" hangingPunct="1">
              <a:buClr>
                <a:srgbClr val="000000"/>
              </a:buClr>
            </a:pPr>
            <a:r>
              <a:rPr lang="en-US" dirty="0"/>
              <a:t>Outlines Army policy</a:t>
            </a:r>
          </a:p>
          <a:p>
            <a:pPr lvl="1" eaLnBrk="1" hangingPunct="1">
              <a:buClr>
                <a:srgbClr val="000000"/>
              </a:buClr>
            </a:pPr>
            <a:r>
              <a:rPr lang="en-US" dirty="0"/>
              <a:t>Dictates the procedures to establish </a:t>
            </a:r>
          </a:p>
          <a:p>
            <a:pPr lvl="1" eaLnBrk="1" hangingPunct="1">
              <a:buClr>
                <a:srgbClr val="000000"/>
              </a:buClr>
            </a:pPr>
            <a:r>
              <a:rPr lang="en-US" dirty="0"/>
              <a:t>Lists authorized activities</a:t>
            </a:r>
          </a:p>
          <a:p>
            <a:pPr lvl="1" eaLnBrk="1" hangingPunct="1">
              <a:buClr>
                <a:srgbClr val="000000"/>
              </a:buClr>
            </a:pPr>
            <a:r>
              <a:rPr lang="en-US" dirty="0"/>
              <a:t>Lists prohibited activities</a:t>
            </a:r>
          </a:p>
          <a:p>
            <a:pPr eaLnBrk="1" hangingPunct="1">
              <a:buClr>
                <a:srgbClr val="000000"/>
              </a:buClr>
            </a:pPr>
            <a:r>
              <a:rPr lang="en-US" dirty="0"/>
              <a:t>Consult the JER for authorized support</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7772400" cy="1508760"/>
          </a:xfrm>
        </p:spPr>
        <p:txBody>
          <a:bodyPr/>
          <a:lstStyle/>
          <a:p>
            <a:r>
              <a:rPr lang="en-US" dirty="0"/>
              <a:t>HQDA EXORDs 120/148-15</a:t>
            </a:r>
          </a:p>
        </p:txBody>
      </p:sp>
      <p:sp>
        <p:nvSpPr>
          <p:cNvPr id="3" name="Content Placeholder 2"/>
          <p:cNvSpPr>
            <a:spLocks noGrp="1"/>
          </p:cNvSpPr>
          <p:nvPr>
            <p:ph idx="1"/>
          </p:nvPr>
        </p:nvSpPr>
        <p:spPr>
          <a:xfrm>
            <a:off x="1981200" y="1932432"/>
            <a:ext cx="8229600" cy="4953000"/>
          </a:xfrm>
        </p:spPr>
        <p:txBody>
          <a:bodyPr>
            <a:normAutofit/>
          </a:bodyPr>
          <a:lstStyle/>
          <a:p>
            <a:r>
              <a:rPr lang="en-US" sz="2800" dirty="0"/>
              <a:t>Issues guidance on installation access for NFEs/POs assisting service members and families on </a:t>
            </a:r>
            <a:r>
              <a:rPr lang="en-US" sz="2800" dirty="0" err="1"/>
              <a:t>DoD</a:t>
            </a:r>
            <a:r>
              <a:rPr lang="en-US" sz="2800" dirty="0"/>
              <a:t> installations.</a:t>
            </a:r>
          </a:p>
          <a:p>
            <a:pPr lvl="1"/>
            <a:r>
              <a:rPr lang="en-US" sz="2400" dirty="0"/>
              <a:t>EXORD 120-15 applies to VA-accredited VSO/MSOs</a:t>
            </a:r>
          </a:p>
          <a:p>
            <a:pPr lvl="1"/>
            <a:r>
              <a:rPr lang="en-US" sz="2400" dirty="0"/>
              <a:t>EXORD 148-15 applies to certain nonprofit NFEs</a:t>
            </a:r>
          </a:p>
          <a:p>
            <a:r>
              <a:rPr lang="en-US" sz="2800" dirty="0"/>
              <a:t>Focus on consistent delivery and clarity for adjudicating requests</a:t>
            </a:r>
          </a:p>
          <a:p>
            <a:r>
              <a:rPr lang="en-US" sz="2800" dirty="0"/>
              <a:t>Access for these organizations is within senior commander discretion but highly encouraged</a:t>
            </a:r>
          </a:p>
          <a:p>
            <a:pPr lvl="1"/>
            <a:r>
              <a:rPr lang="en-US" sz="2400" dirty="0"/>
              <a:t>Discretion limited in case of VA-accredited VSO/MSOs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362200" y="0"/>
            <a:ext cx="7772400" cy="2286000"/>
          </a:xfrm>
        </p:spPr>
        <p:txBody>
          <a:bodyPr/>
          <a:lstStyle/>
          <a:p>
            <a:pPr eaLnBrk="1" hangingPunct="1">
              <a:buClr>
                <a:srgbClr val="000000"/>
              </a:buClr>
            </a:pPr>
            <a:r>
              <a:rPr lang="en-US" dirty="0"/>
              <a:t>Official Participation In NFEs</a:t>
            </a:r>
          </a:p>
        </p:txBody>
      </p:sp>
      <p:pic>
        <p:nvPicPr>
          <p:cNvPr id="87043" name="Picture 4" descr="pe01561_"/>
          <p:cNvPicPr>
            <a:picLocks noChangeAspect="1" noChangeArrowheads="1"/>
          </p:cNvPicPr>
          <p:nvPr/>
        </p:nvPicPr>
        <p:blipFill>
          <a:blip r:embed="rId3" cstate="screen"/>
          <a:srcRect/>
          <a:stretch>
            <a:fillRect/>
          </a:stretch>
        </p:blipFill>
        <p:spPr bwMode="auto">
          <a:xfrm>
            <a:off x="3810001" y="3124200"/>
            <a:ext cx="4583113" cy="3041650"/>
          </a:xfrm>
          <a:prstGeom prst="rect">
            <a:avLst/>
          </a:prstGeom>
          <a:noFill/>
          <a:ln w="9525">
            <a:noFill/>
            <a:miter lim="800000"/>
            <a:headEnd/>
            <a:tailEnd/>
          </a:ln>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133600" y="457200"/>
            <a:ext cx="8001000" cy="1371600"/>
          </a:xfrm>
        </p:spPr>
        <p:txBody>
          <a:bodyPr/>
          <a:lstStyle/>
          <a:p>
            <a:pPr eaLnBrk="1" hangingPunct="1">
              <a:buClr>
                <a:srgbClr val="000000"/>
              </a:buClr>
            </a:pPr>
            <a:r>
              <a:rPr lang="en-US" dirty="0"/>
              <a:t>Providing Speakers &amp; Panel Members</a:t>
            </a:r>
          </a:p>
        </p:txBody>
      </p:sp>
      <p:sp>
        <p:nvSpPr>
          <p:cNvPr id="89091" name="Rectangle 3"/>
          <p:cNvSpPr>
            <a:spLocks noGrp="1" noChangeArrowheads="1"/>
          </p:cNvSpPr>
          <p:nvPr>
            <p:ph idx="1"/>
          </p:nvPr>
        </p:nvSpPr>
        <p:spPr>
          <a:xfrm>
            <a:off x="2362200" y="2133600"/>
            <a:ext cx="7772400" cy="3962400"/>
          </a:xfrm>
        </p:spPr>
        <p:txBody>
          <a:bodyPr/>
          <a:lstStyle/>
          <a:p>
            <a:pPr eaLnBrk="1" hangingPunct="1">
              <a:buClr>
                <a:srgbClr val="000000"/>
              </a:buClr>
              <a:buFontTx/>
              <a:buNone/>
            </a:pPr>
            <a:r>
              <a:rPr lang="en-US" sz="2800" b="1" dirty="0">
                <a:solidFill>
                  <a:srgbClr val="000000"/>
                </a:solidFill>
              </a:rPr>
              <a:t>	</a:t>
            </a:r>
            <a:r>
              <a:rPr lang="en-US" sz="2800" dirty="0"/>
              <a:t>A Commander or head of an Army organization may provide DOD employees in their official capacities to speak at NFE events.</a:t>
            </a:r>
          </a:p>
          <a:p>
            <a:pPr lvl="1" eaLnBrk="1" hangingPunct="1">
              <a:buClr>
                <a:srgbClr val="000000"/>
              </a:buClr>
            </a:pPr>
            <a:r>
              <a:rPr lang="en-US" sz="2400" i="1" dirty="0"/>
              <a:t>But</a:t>
            </a:r>
            <a:r>
              <a:rPr lang="en-US" sz="2400" dirty="0"/>
              <a:t>, there are eight factors that need to be weighed and the fee charged for those to attend must be reasonable.  </a:t>
            </a:r>
          </a:p>
          <a:p>
            <a:pPr lvl="1" eaLnBrk="1" hangingPunct="1">
              <a:buClr>
                <a:srgbClr val="000000"/>
              </a:buClr>
            </a:pPr>
            <a:r>
              <a:rPr lang="en-US" sz="2400" dirty="0"/>
              <a:t>Contact your ethics official.</a:t>
            </a:r>
          </a:p>
          <a:p>
            <a:pPr eaLnBrk="1" hangingPunct="1">
              <a:buClr>
                <a:srgbClr val="000000"/>
              </a:buClr>
              <a:buFontTx/>
              <a:buNone/>
            </a:pPr>
            <a:r>
              <a:rPr lang="en-US" sz="2800" dirty="0"/>
              <a:t>	</a:t>
            </a:r>
          </a:p>
          <a:p>
            <a:pPr eaLnBrk="1" hangingPunct="1">
              <a:buClr>
                <a:srgbClr val="000000"/>
              </a:buClr>
            </a:pPr>
            <a:endParaRPr lang="en-US" sz="2800" dirty="0">
              <a:solidFill>
                <a:srgbClr val="000000"/>
              </a:solidFill>
            </a:endParaRP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133600" y="79248"/>
            <a:ext cx="8077200" cy="1905000"/>
          </a:xfrm>
        </p:spPr>
        <p:txBody>
          <a:bodyPr/>
          <a:lstStyle/>
          <a:p>
            <a:pPr eaLnBrk="1" hangingPunct="1">
              <a:buClr>
                <a:srgbClr val="000000"/>
              </a:buClr>
            </a:pPr>
            <a:r>
              <a:rPr lang="en-US" dirty="0"/>
              <a:t>Official Management</a:t>
            </a:r>
            <a:br>
              <a:rPr lang="en-US" dirty="0"/>
            </a:br>
            <a:r>
              <a:rPr lang="en-US" dirty="0"/>
              <a:t>Prohibited</a:t>
            </a:r>
          </a:p>
        </p:txBody>
      </p:sp>
      <p:sp>
        <p:nvSpPr>
          <p:cNvPr id="90115" name="Rectangle 3"/>
          <p:cNvSpPr>
            <a:spLocks noGrp="1" noChangeArrowheads="1"/>
          </p:cNvSpPr>
          <p:nvPr>
            <p:ph idx="1"/>
          </p:nvPr>
        </p:nvSpPr>
        <p:spPr>
          <a:xfrm>
            <a:off x="2057400" y="2057400"/>
            <a:ext cx="8229600" cy="3962400"/>
          </a:xfrm>
        </p:spPr>
        <p:txBody>
          <a:bodyPr/>
          <a:lstStyle/>
          <a:p>
            <a:pPr marL="0" indent="0">
              <a:buClr>
                <a:srgbClr val="000000"/>
              </a:buClr>
              <a:buNone/>
            </a:pPr>
            <a:r>
              <a:rPr lang="en-US" dirty="0"/>
              <a:t>General rule:  You may </a:t>
            </a:r>
            <a:r>
              <a:rPr lang="en-US" u="sng" dirty="0"/>
              <a:t>not</a:t>
            </a:r>
            <a:r>
              <a:rPr lang="en-US" dirty="0"/>
              <a:t> participate in the management of an NFE as part of your official duties.</a:t>
            </a:r>
            <a:r>
              <a:rPr lang="en-US" b="1" dirty="0"/>
              <a:t>  </a:t>
            </a:r>
          </a:p>
          <a:p>
            <a:pPr eaLnBrk="1" hangingPunct="1">
              <a:buClr>
                <a:srgbClr val="000000"/>
              </a:buClr>
            </a:pPr>
            <a:endParaRPr lang="en-US" b="1" dirty="0"/>
          </a:p>
        </p:txBody>
      </p:sp>
      <p:pic>
        <p:nvPicPr>
          <p:cNvPr id="90116" name="Picture 8"/>
          <p:cNvPicPr>
            <a:picLocks noChangeAspect="1" noChangeArrowheads="1"/>
          </p:cNvPicPr>
          <p:nvPr/>
        </p:nvPicPr>
        <p:blipFill>
          <a:blip r:embed="rId3" cstate="screen"/>
          <a:srcRect/>
          <a:stretch>
            <a:fillRect/>
          </a:stretch>
        </p:blipFill>
        <p:spPr bwMode="auto">
          <a:xfrm>
            <a:off x="6853238" y="3657601"/>
            <a:ext cx="3281362" cy="2341563"/>
          </a:xfrm>
          <a:prstGeom prst="rect">
            <a:avLst/>
          </a:prstGeom>
          <a:noFill/>
          <a:ln w="9525">
            <a:noFill/>
            <a:miter lim="800000"/>
            <a:headEnd/>
            <a:tailEnd/>
          </a:ln>
        </p:spPr>
      </p:pic>
      <p:pic>
        <p:nvPicPr>
          <p:cNvPr id="90117" name="Picture 9" descr="buster"/>
          <p:cNvPicPr>
            <a:picLocks noChangeAspect="1" noChangeArrowheads="1"/>
          </p:cNvPicPr>
          <p:nvPr/>
        </p:nvPicPr>
        <p:blipFill>
          <a:blip r:embed="rId4" cstate="screen"/>
          <a:srcRect/>
          <a:stretch>
            <a:fillRect/>
          </a:stretch>
        </p:blipFill>
        <p:spPr bwMode="auto">
          <a:xfrm>
            <a:off x="7543800" y="3733800"/>
            <a:ext cx="2133600" cy="2133600"/>
          </a:xfrm>
          <a:prstGeom prst="rect">
            <a:avLst/>
          </a:prstGeom>
          <a:noFill/>
          <a:ln w="9525">
            <a:noFill/>
            <a:miter lim="800000"/>
            <a:headEnd/>
            <a:tailEnd/>
          </a:ln>
        </p:spPr>
      </p:pic>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133600" y="228600"/>
            <a:ext cx="8001000" cy="1371600"/>
          </a:xfrm>
        </p:spPr>
        <p:txBody>
          <a:bodyPr/>
          <a:lstStyle/>
          <a:p>
            <a:pPr eaLnBrk="1" hangingPunct="1">
              <a:buClr>
                <a:srgbClr val="000000"/>
              </a:buClr>
            </a:pPr>
            <a:r>
              <a:rPr lang="en-US" dirty="0"/>
              <a:t>Official Management </a:t>
            </a:r>
          </a:p>
        </p:txBody>
      </p:sp>
      <p:sp>
        <p:nvSpPr>
          <p:cNvPr id="91139" name="Rectangle 3"/>
          <p:cNvSpPr>
            <a:spLocks noGrp="1" noChangeArrowheads="1"/>
          </p:cNvSpPr>
          <p:nvPr>
            <p:ph idx="1"/>
          </p:nvPr>
        </p:nvSpPr>
        <p:spPr>
          <a:xfrm>
            <a:off x="2133600" y="2133600"/>
            <a:ext cx="7772400" cy="4038600"/>
          </a:xfrm>
        </p:spPr>
        <p:txBody>
          <a:bodyPr/>
          <a:lstStyle/>
          <a:p>
            <a:pPr eaLnBrk="1" hangingPunct="1">
              <a:buClr>
                <a:srgbClr val="000000"/>
              </a:buClr>
              <a:buFontTx/>
              <a:buNone/>
            </a:pPr>
            <a:r>
              <a:rPr lang="en-US" sz="3600" dirty="0">
                <a:solidFill>
                  <a:srgbClr val="000000"/>
                </a:solidFill>
              </a:rPr>
              <a:t>	</a:t>
            </a:r>
            <a:r>
              <a:rPr lang="en-US" sz="3600" dirty="0"/>
              <a:t>Army employees, to include Soldiers, may participate in the management of a NFE in an official capacity </a:t>
            </a:r>
            <a:r>
              <a:rPr lang="en-US" sz="3600" i="1" dirty="0"/>
              <a:t>only</a:t>
            </a:r>
            <a:r>
              <a:rPr lang="en-US" sz="3600" dirty="0"/>
              <a:t> </a:t>
            </a:r>
            <a:r>
              <a:rPr lang="en-US" sz="3600" i="1" dirty="0"/>
              <a:t>if</a:t>
            </a:r>
            <a:r>
              <a:rPr lang="en-US" sz="3600" dirty="0"/>
              <a:t> authorization is received from the Secretary of the Army </a:t>
            </a:r>
            <a:r>
              <a:rPr lang="en-US" sz="3600" i="1" dirty="0"/>
              <a:t>and</a:t>
            </a:r>
            <a:r>
              <a:rPr lang="en-US" sz="3600" dirty="0"/>
              <a:t> the Army General Counsel.</a:t>
            </a:r>
            <a:r>
              <a:rPr lang="en-US" sz="3600" b="1" dirty="0"/>
              <a:t>      </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103120" y="304800"/>
            <a:ext cx="8001000" cy="1371600"/>
          </a:xfrm>
        </p:spPr>
        <p:txBody>
          <a:bodyPr/>
          <a:lstStyle/>
          <a:p>
            <a:pPr eaLnBrk="1" hangingPunct="1">
              <a:buClr>
                <a:srgbClr val="000000"/>
              </a:buClr>
            </a:pPr>
            <a:r>
              <a:rPr lang="en-US" dirty="0"/>
              <a:t>Liaisons With NFEs</a:t>
            </a:r>
          </a:p>
        </p:txBody>
      </p:sp>
      <p:sp>
        <p:nvSpPr>
          <p:cNvPr id="92163" name="Rectangle 3"/>
          <p:cNvSpPr>
            <a:spLocks noGrp="1" noChangeArrowheads="1"/>
          </p:cNvSpPr>
          <p:nvPr>
            <p:ph idx="1"/>
          </p:nvPr>
        </p:nvSpPr>
        <p:spPr>
          <a:xfrm>
            <a:off x="2103120" y="1981200"/>
            <a:ext cx="7772400" cy="4419600"/>
          </a:xfrm>
        </p:spPr>
        <p:txBody>
          <a:bodyPr/>
          <a:lstStyle/>
          <a:p>
            <a:pPr eaLnBrk="1" hangingPunct="1">
              <a:lnSpc>
                <a:spcPct val="90000"/>
              </a:lnSpc>
              <a:buClr>
                <a:srgbClr val="000000"/>
              </a:buClr>
            </a:pPr>
            <a:r>
              <a:rPr lang="en-US" sz="2800" dirty="0"/>
              <a:t>The head of an Army organization may appoint a liaison to an NFE, including a private organization</a:t>
            </a:r>
          </a:p>
          <a:p>
            <a:pPr eaLnBrk="1" hangingPunct="1">
              <a:lnSpc>
                <a:spcPct val="90000"/>
              </a:lnSpc>
              <a:buClr>
                <a:srgbClr val="000000"/>
              </a:buClr>
            </a:pPr>
            <a:endParaRPr lang="en-US" sz="2800" dirty="0"/>
          </a:p>
          <a:p>
            <a:pPr eaLnBrk="1" hangingPunct="1">
              <a:lnSpc>
                <a:spcPct val="90000"/>
              </a:lnSpc>
              <a:buClr>
                <a:srgbClr val="000000"/>
              </a:buClr>
            </a:pPr>
            <a:r>
              <a:rPr lang="en-US" sz="2800" dirty="0"/>
              <a:t>Requires determination of </a:t>
            </a:r>
            <a:r>
              <a:rPr lang="en-US" sz="2800" dirty="0">
                <a:solidFill>
                  <a:srgbClr val="FF0000"/>
                </a:solidFill>
              </a:rPr>
              <a:t>significant</a:t>
            </a:r>
            <a:r>
              <a:rPr lang="en-US" sz="2800" dirty="0"/>
              <a:t> and </a:t>
            </a:r>
            <a:r>
              <a:rPr lang="en-US" sz="2800" dirty="0">
                <a:solidFill>
                  <a:srgbClr val="FF0000"/>
                </a:solidFill>
              </a:rPr>
              <a:t>continuing</a:t>
            </a:r>
            <a:r>
              <a:rPr lang="en-US" sz="2800" dirty="0"/>
              <a:t> DOD interest</a:t>
            </a:r>
          </a:p>
          <a:p>
            <a:pPr eaLnBrk="1" hangingPunct="1">
              <a:lnSpc>
                <a:spcPct val="90000"/>
              </a:lnSpc>
              <a:buClr>
                <a:srgbClr val="000000"/>
              </a:buClr>
              <a:buFontTx/>
              <a:buNone/>
            </a:pPr>
            <a:endParaRPr lang="en-US" sz="2800" dirty="0"/>
          </a:p>
          <a:p>
            <a:pPr eaLnBrk="1" hangingPunct="1">
              <a:lnSpc>
                <a:spcPct val="90000"/>
              </a:lnSpc>
              <a:buClr>
                <a:srgbClr val="000000"/>
              </a:buClr>
            </a:pPr>
            <a:r>
              <a:rPr lang="en-US" sz="2800" dirty="0"/>
              <a:t>The liaison represents only the Army’s interest in matters of mutual interest, but cannot bind the Army to any action</a:t>
            </a:r>
            <a:endParaRPr lang="en-US" sz="2800" b="1" dirty="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1943100" y="381000"/>
            <a:ext cx="8229600" cy="1143000"/>
          </a:xfrm>
        </p:spPr>
        <p:txBody>
          <a:bodyPr/>
          <a:lstStyle/>
          <a:p>
            <a:pPr eaLnBrk="1" hangingPunct="1">
              <a:buClr>
                <a:srgbClr val="000000"/>
              </a:buClr>
            </a:pPr>
            <a:r>
              <a:rPr lang="en-US" dirty="0"/>
              <a:t>Liaisons With NFEs</a:t>
            </a:r>
            <a:br>
              <a:rPr lang="en-US" dirty="0"/>
            </a:br>
            <a:r>
              <a:rPr lang="en-US" dirty="0"/>
              <a:t>(continued)</a:t>
            </a:r>
          </a:p>
        </p:txBody>
      </p:sp>
      <p:sp>
        <p:nvSpPr>
          <p:cNvPr id="93187" name="Rectangle 3"/>
          <p:cNvSpPr>
            <a:spLocks noGrp="1" noChangeArrowheads="1"/>
          </p:cNvSpPr>
          <p:nvPr>
            <p:ph idx="1"/>
          </p:nvPr>
        </p:nvSpPr>
        <p:spPr>
          <a:xfrm>
            <a:off x="2286000" y="1371601"/>
            <a:ext cx="7543800" cy="4530725"/>
          </a:xfrm>
        </p:spPr>
        <p:txBody>
          <a:bodyPr/>
          <a:lstStyle/>
          <a:p>
            <a:pPr eaLnBrk="1" hangingPunct="1">
              <a:buClr>
                <a:srgbClr val="000000"/>
              </a:buClr>
            </a:pPr>
            <a:endParaRPr lang="en-US" b="1" dirty="0">
              <a:solidFill>
                <a:srgbClr val="000000"/>
              </a:solidFill>
            </a:endParaRPr>
          </a:p>
          <a:p>
            <a:pPr eaLnBrk="1" hangingPunct="1">
              <a:buClr>
                <a:srgbClr val="000000"/>
              </a:buClr>
            </a:pPr>
            <a:r>
              <a:rPr lang="en-US" dirty="0"/>
              <a:t>A liaison cannot participate in the management or control of a NFE  </a:t>
            </a:r>
          </a:p>
          <a:p>
            <a:pPr eaLnBrk="1" hangingPunct="1">
              <a:buClr>
                <a:srgbClr val="000000"/>
              </a:buClr>
              <a:buFontTx/>
              <a:buNone/>
            </a:pPr>
            <a:r>
              <a:rPr lang="en-US" dirty="0"/>
              <a:t> </a:t>
            </a:r>
          </a:p>
          <a:p>
            <a:pPr eaLnBrk="1" hangingPunct="1">
              <a:buClr>
                <a:srgbClr val="000000"/>
              </a:buClr>
            </a:pPr>
            <a:r>
              <a:rPr lang="en-US" dirty="0"/>
              <a:t>Cannot be a full time position for any Soldier or Civilian employee</a:t>
            </a:r>
          </a:p>
          <a:p>
            <a:pPr eaLnBrk="1" hangingPunct="1">
              <a:buClr>
                <a:srgbClr val="000000"/>
              </a:buClr>
              <a:buFontTx/>
              <a:buNone/>
            </a:pPr>
            <a:endParaRPr lang="en-US" dirty="0"/>
          </a:p>
          <a:p>
            <a:pPr eaLnBrk="1" hangingPunct="1">
              <a:buClr>
                <a:srgbClr val="000000"/>
              </a:buClr>
            </a:pPr>
            <a:r>
              <a:rPr lang="en-US" dirty="0"/>
              <a:t>Must be appointed</a:t>
            </a:r>
          </a:p>
          <a:p>
            <a:pPr eaLnBrk="1" hangingPunct="1">
              <a:buClr>
                <a:srgbClr val="000000"/>
              </a:buClr>
            </a:pP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2800" u="sng" dirty="0">
                <a:ea typeface="Times New Roman" pitchFamily="18" charset="0"/>
                <a:cs typeface="CG Times" pitchFamily="18" charset="0"/>
              </a:rPr>
              <a:t>Employees</a:t>
            </a:r>
            <a:r>
              <a:rPr lang="en-US" sz="2800" u="sng" dirty="0">
                <a:ea typeface="Times New Roman" pitchFamily="18" charset="0"/>
                <a:cs typeface="WP TypographicSymbols"/>
              </a:rPr>
              <a:t>’</a:t>
            </a:r>
            <a:r>
              <a:rPr lang="en-US" sz="2800" u="sng" dirty="0">
                <a:ea typeface="Times New Roman" pitchFamily="18" charset="0"/>
                <a:cs typeface="CG Times" pitchFamily="18" charset="0"/>
              </a:rPr>
              <a:t> Responsibilities under Executive Order 12674 (as amended)</a:t>
            </a:r>
            <a:r>
              <a:rPr lang="en-US" sz="2800" dirty="0">
                <a:ea typeface="Times New Roman" pitchFamily="18" charset="0"/>
                <a:cs typeface="CG Times" pitchFamily="18" charset="0"/>
              </a:rPr>
              <a:t>:</a:t>
            </a:r>
          </a:p>
        </p:txBody>
      </p:sp>
      <p:sp>
        <p:nvSpPr>
          <p:cNvPr id="14339" name="Rectangle 3"/>
          <p:cNvSpPr>
            <a:spLocks noGrp="1" noChangeArrowheads="1"/>
          </p:cNvSpPr>
          <p:nvPr>
            <p:ph idx="1"/>
          </p:nvPr>
        </p:nvSpPr>
        <p:spPr/>
        <p:txBody>
          <a:bodyPr>
            <a:normAutofit/>
          </a:bodyPr>
          <a:lstStyle/>
          <a:p>
            <a:pPr eaLnBrk="1" hangingPunct="1">
              <a:buFontTx/>
              <a:buNone/>
            </a:pPr>
            <a:r>
              <a:rPr lang="en-US" sz="2400" b="1">
                <a:solidFill>
                  <a:srgbClr val="00CC00"/>
                </a:solidFill>
                <a:ea typeface="Times New Roman" pitchFamily="18" charset="0"/>
                <a:cs typeface="CG Times" pitchFamily="18" charset="0"/>
              </a:rPr>
              <a:t>DO</a:t>
            </a:r>
          </a:p>
          <a:p>
            <a:pPr eaLnBrk="1" hangingPunct="1"/>
            <a:r>
              <a:rPr lang="en-US" sz="2000">
                <a:ea typeface="Times New Roman" pitchFamily="18" charset="0"/>
                <a:cs typeface="CG Times" pitchFamily="18" charset="0"/>
              </a:rPr>
              <a:t>Place loyalty to the Constitution, the laws, and ethical principles above private gain.</a:t>
            </a:r>
          </a:p>
          <a:p>
            <a:pPr eaLnBrk="1" hangingPunct="1"/>
            <a:r>
              <a:rPr lang="en-US" sz="2000">
                <a:ea typeface="Times New Roman" pitchFamily="18" charset="0"/>
                <a:cs typeface="CG Times" pitchFamily="18" charset="0"/>
              </a:rPr>
              <a:t>Act impartially to all groups, persons, and organizations.</a:t>
            </a:r>
          </a:p>
          <a:p>
            <a:pPr eaLnBrk="1" hangingPunct="1"/>
            <a:r>
              <a:rPr lang="en-US" sz="2000">
                <a:ea typeface="Times New Roman" pitchFamily="18" charset="0"/>
                <a:cs typeface="CG Times" pitchFamily="18" charset="0"/>
              </a:rPr>
              <a:t>Give an honest effort in the performance of your duties.</a:t>
            </a:r>
          </a:p>
          <a:p>
            <a:pPr eaLnBrk="1" hangingPunct="1"/>
            <a:r>
              <a:rPr lang="en-US" sz="2000">
                <a:ea typeface="Times New Roman" pitchFamily="18" charset="0"/>
                <a:cs typeface="CG Times" pitchFamily="18" charset="0"/>
              </a:rPr>
              <a:t>Protect and conserve Federal property.</a:t>
            </a:r>
          </a:p>
          <a:p>
            <a:pPr eaLnBrk="1" hangingPunct="1"/>
            <a:r>
              <a:rPr lang="en-US" sz="2000">
                <a:ea typeface="Times New Roman" pitchFamily="18" charset="0"/>
                <a:cs typeface="CG Times" pitchFamily="18" charset="0"/>
              </a:rPr>
              <a:t>Disclose fraud, waste, and abuse, and corruption to appropriate authorities.</a:t>
            </a:r>
          </a:p>
          <a:p>
            <a:pPr eaLnBrk="1" hangingPunct="1"/>
            <a:r>
              <a:rPr lang="en-US" sz="2000">
                <a:ea typeface="Times New Roman" pitchFamily="18" charset="0"/>
                <a:cs typeface="CG Times" pitchFamily="18" charset="0"/>
              </a:rPr>
              <a:t>Fulfill in good faith your obligations as citizens, and pay your Federal, State, and local taxes.  </a:t>
            </a:r>
          </a:p>
          <a:p>
            <a:pPr eaLnBrk="1" hangingPunct="1"/>
            <a:r>
              <a:rPr lang="en-US" sz="2000">
                <a:ea typeface="Times New Roman" pitchFamily="18" charset="0"/>
                <a:cs typeface="CG Times" pitchFamily="18" charset="0"/>
              </a:rPr>
              <a:t>Comply with all laws providing equal opportunity to all persons, regardless of their race, color, religion.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171700" y="381000"/>
            <a:ext cx="8001000" cy="1371600"/>
          </a:xfrm>
        </p:spPr>
        <p:txBody>
          <a:bodyPr/>
          <a:lstStyle/>
          <a:p>
            <a:pPr eaLnBrk="1" hangingPunct="1">
              <a:buClr>
                <a:srgbClr val="000000"/>
              </a:buClr>
            </a:pPr>
            <a:r>
              <a:rPr lang="en-US" dirty="0"/>
              <a:t>Official Endorsements</a:t>
            </a:r>
          </a:p>
        </p:txBody>
      </p:sp>
      <p:sp>
        <p:nvSpPr>
          <p:cNvPr id="94211" name="Rectangle 3"/>
          <p:cNvSpPr>
            <a:spLocks noGrp="1" noChangeArrowheads="1"/>
          </p:cNvSpPr>
          <p:nvPr>
            <p:ph idx="1"/>
          </p:nvPr>
        </p:nvSpPr>
        <p:spPr>
          <a:xfrm>
            <a:off x="2286000" y="1752600"/>
            <a:ext cx="7772400" cy="3810000"/>
          </a:xfrm>
        </p:spPr>
        <p:txBody>
          <a:bodyPr/>
          <a:lstStyle/>
          <a:p>
            <a:pPr eaLnBrk="1" hangingPunct="1">
              <a:buClr>
                <a:srgbClr val="000000"/>
              </a:buClr>
            </a:pPr>
            <a:endParaRPr lang="en-US" b="1" dirty="0">
              <a:solidFill>
                <a:srgbClr val="000000"/>
              </a:solidFill>
            </a:endParaRPr>
          </a:p>
          <a:p>
            <a:pPr eaLnBrk="1" hangingPunct="1">
              <a:buClr>
                <a:srgbClr val="000000"/>
              </a:buClr>
              <a:buFontTx/>
              <a:buNone/>
            </a:pPr>
            <a:r>
              <a:rPr lang="en-US" dirty="0">
                <a:solidFill>
                  <a:srgbClr val="000000"/>
                </a:solidFill>
              </a:rPr>
              <a:t>	</a:t>
            </a:r>
            <a:r>
              <a:rPr lang="en-US" dirty="0"/>
              <a:t>Endorsement of an NFE event, product, or service may not be stated or implied by Soldiers or DA Civilians in their official capacities.</a:t>
            </a:r>
            <a:r>
              <a:rPr lang="en-US" b="1" dirty="0"/>
              <a:t> </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2247900" y="457200"/>
            <a:ext cx="7848600" cy="1143000"/>
          </a:xfrm>
        </p:spPr>
        <p:txBody>
          <a:bodyPr/>
          <a:lstStyle/>
          <a:p>
            <a:pPr eaLnBrk="1" hangingPunct="1">
              <a:buClr>
                <a:srgbClr val="000000"/>
              </a:buClr>
            </a:pPr>
            <a:r>
              <a:rPr lang="en-US" dirty="0"/>
              <a:t>Exceptions to Endorsements</a:t>
            </a:r>
          </a:p>
        </p:txBody>
      </p:sp>
      <p:sp>
        <p:nvSpPr>
          <p:cNvPr id="95235" name="Rectangle 3"/>
          <p:cNvSpPr>
            <a:spLocks noGrp="1" noChangeArrowheads="1"/>
          </p:cNvSpPr>
          <p:nvPr>
            <p:ph idx="1"/>
          </p:nvPr>
        </p:nvSpPr>
        <p:spPr>
          <a:xfrm>
            <a:off x="2019300" y="2057400"/>
            <a:ext cx="8077200" cy="4114800"/>
          </a:xfrm>
        </p:spPr>
        <p:txBody>
          <a:bodyPr/>
          <a:lstStyle/>
          <a:p>
            <a:pPr eaLnBrk="1" hangingPunct="1">
              <a:buClr>
                <a:srgbClr val="000000"/>
              </a:buClr>
            </a:pPr>
            <a:r>
              <a:rPr lang="en-US" dirty="0"/>
              <a:t>Exceptions:  </a:t>
            </a:r>
          </a:p>
          <a:p>
            <a:pPr lvl="1" eaLnBrk="1" hangingPunct="1">
              <a:buClr>
                <a:srgbClr val="000000"/>
              </a:buClr>
            </a:pPr>
            <a:r>
              <a:rPr lang="en-US" dirty="0"/>
              <a:t>CFC </a:t>
            </a:r>
          </a:p>
          <a:p>
            <a:pPr lvl="1" eaLnBrk="1" hangingPunct="1">
              <a:buClr>
                <a:srgbClr val="000000"/>
              </a:buClr>
            </a:pPr>
            <a:r>
              <a:rPr lang="en-US" dirty="0"/>
              <a:t>AER </a:t>
            </a:r>
          </a:p>
          <a:p>
            <a:pPr lvl="1" eaLnBrk="1" hangingPunct="1">
              <a:buClr>
                <a:srgbClr val="000000"/>
              </a:buClr>
            </a:pPr>
            <a:r>
              <a:rPr lang="en-US" dirty="0"/>
              <a:t>Disaster Appeals approved by OPM, and</a:t>
            </a:r>
          </a:p>
          <a:p>
            <a:pPr lvl="1" eaLnBrk="1" hangingPunct="1">
              <a:buClr>
                <a:srgbClr val="000000"/>
              </a:buClr>
            </a:pPr>
            <a:r>
              <a:rPr lang="en-US" dirty="0"/>
              <a:t>Organizations consisting of Army/DoD employees/dependents when conducting internal fundraising for informal funds when approved by the Commander </a:t>
            </a:r>
          </a:p>
          <a:p>
            <a:pPr eaLnBrk="1" hangingPunct="1">
              <a:buClr>
                <a:srgbClr val="000000"/>
              </a:buClr>
            </a:pPr>
            <a:endParaRPr lang="en-US" dirty="0"/>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981200" y="-762000"/>
            <a:ext cx="8001000" cy="3886200"/>
          </a:xfrm>
        </p:spPr>
        <p:txBody>
          <a:bodyPr/>
          <a:lstStyle/>
          <a:p>
            <a:pPr eaLnBrk="1" hangingPunct="1">
              <a:buClr>
                <a:srgbClr val="000000"/>
              </a:buClr>
            </a:pPr>
            <a:r>
              <a:rPr lang="en-US" dirty="0"/>
              <a:t>Personal Participation In NFEs</a:t>
            </a:r>
          </a:p>
        </p:txBody>
      </p:sp>
      <p:pic>
        <p:nvPicPr>
          <p:cNvPr id="96259" name="Picture 4" descr="bd05545_"/>
          <p:cNvPicPr>
            <a:picLocks noChangeAspect="1" noChangeArrowheads="1"/>
          </p:cNvPicPr>
          <p:nvPr/>
        </p:nvPicPr>
        <p:blipFill>
          <a:blip r:embed="rId3" cstate="screen"/>
          <a:srcRect/>
          <a:stretch>
            <a:fillRect/>
          </a:stretch>
        </p:blipFill>
        <p:spPr bwMode="auto">
          <a:xfrm>
            <a:off x="4419601" y="3124201"/>
            <a:ext cx="3338513" cy="3281363"/>
          </a:xfrm>
          <a:prstGeom prst="rect">
            <a:avLst/>
          </a:prstGeom>
          <a:noFill/>
          <a:ln w="9525">
            <a:noFill/>
            <a:miter lim="800000"/>
            <a:headEnd/>
            <a:tailEnd/>
          </a:ln>
        </p:spPr>
      </p:pic>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2095500" y="152400"/>
            <a:ext cx="8001000" cy="1371600"/>
          </a:xfrm>
        </p:spPr>
        <p:txBody>
          <a:bodyPr/>
          <a:lstStyle/>
          <a:p>
            <a:pPr eaLnBrk="1" hangingPunct="1">
              <a:buClr>
                <a:srgbClr val="000000"/>
              </a:buClr>
            </a:pPr>
            <a:r>
              <a:rPr lang="en-US" dirty="0"/>
              <a:t>Personal Participation</a:t>
            </a:r>
          </a:p>
        </p:txBody>
      </p:sp>
      <p:sp>
        <p:nvSpPr>
          <p:cNvPr id="97283" name="Rectangle 3"/>
          <p:cNvSpPr>
            <a:spLocks noGrp="1" noChangeArrowheads="1"/>
          </p:cNvSpPr>
          <p:nvPr>
            <p:ph idx="1"/>
          </p:nvPr>
        </p:nvSpPr>
        <p:spPr>
          <a:xfrm>
            <a:off x="1714500" y="2209800"/>
            <a:ext cx="8382000" cy="4343400"/>
          </a:xfrm>
        </p:spPr>
        <p:txBody>
          <a:bodyPr/>
          <a:lstStyle/>
          <a:p>
            <a:pPr>
              <a:spcBef>
                <a:spcPts val="0"/>
              </a:spcBef>
              <a:spcAft>
                <a:spcPts val="0"/>
              </a:spcAft>
              <a:buClr>
                <a:srgbClr val="000000"/>
              </a:buClr>
            </a:pPr>
            <a:r>
              <a:rPr lang="en-US" dirty="0"/>
              <a:t>Soldiers and Army Civilians may join, participate in, or hold office in NFEs in their personal capacities.</a:t>
            </a:r>
          </a:p>
          <a:p>
            <a:pPr lvl="1">
              <a:spcBef>
                <a:spcPts val="0"/>
              </a:spcBef>
              <a:spcAft>
                <a:spcPts val="0"/>
              </a:spcAft>
              <a:buClr>
                <a:srgbClr val="000000"/>
              </a:buClr>
            </a:pPr>
            <a:r>
              <a:rPr lang="en-US" dirty="0"/>
              <a:t> Special rules regarding the management of an NFE by general officers or others whose leadership spans an entire installation</a:t>
            </a:r>
          </a:p>
          <a:p>
            <a:pPr lvl="1">
              <a:spcBef>
                <a:spcPts val="0"/>
              </a:spcBef>
              <a:spcAft>
                <a:spcPts val="0"/>
              </a:spcAft>
              <a:buClr>
                <a:srgbClr val="000000"/>
              </a:buClr>
            </a:pPr>
            <a:endParaRPr lang="en-US" dirty="0"/>
          </a:p>
          <a:p>
            <a:pPr>
              <a:spcAft>
                <a:spcPts val="1200"/>
              </a:spcAft>
              <a:buClr>
                <a:srgbClr val="000000"/>
              </a:buClr>
            </a:pPr>
            <a:r>
              <a:rPr lang="en-US" dirty="0"/>
              <a:t>When participating in NFEs, Soldiers and Army Civilians must act </a:t>
            </a:r>
            <a:r>
              <a:rPr lang="en-US" b="1" i="1" dirty="0"/>
              <a:t>exclusively</a:t>
            </a:r>
            <a:r>
              <a:rPr lang="en-US" dirty="0"/>
              <a:t> outside the scope of their official positions</a:t>
            </a:r>
          </a:p>
          <a:p>
            <a:pPr>
              <a:spcAft>
                <a:spcPts val="1200"/>
              </a:spcAft>
              <a:buClr>
                <a:srgbClr val="000000"/>
              </a:buClr>
            </a:pPr>
            <a:endParaRPr lang="en-US" dirty="0"/>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09800" y="76200"/>
            <a:ext cx="8001000" cy="1371600"/>
          </a:xfrm>
        </p:spPr>
        <p:txBody>
          <a:bodyPr/>
          <a:lstStyle/>
          <a:p>
            <a:pPr eaLnBrk="1" hangingPunct="1">
              <a:buClr>
                <a:srgbClr val="000000"/>
              </a:buClr>
            </a:pPr>
            <a:r>
              <a:rPr lang="en-US" dirty="0"/>
              <a:t>Personal Participation</a:t>
            </a:r>
          </a:p>
        </p:txBody>
      </p:sp>
      <p:sp>
        <p:nvSpPr>
          <p:cNvPr id="98307" name="Rectangle 3"/>
          <p:cNvSpPr>
            <a:spLocks noGrp="1" noChangeArrowheads="1"/>
          </p:cNvSpPr>
          <p:nvPr>
            <p:ph idx="1"/>
          </p:nvPr>
        </p:nvSpPr>
        <p:spPr>
          <a:xfrm>
            <a:off x="1981200" y="2209800"/>
            <a:ext cx="7772400" cy="4343400"/>
          </a:xfrm>
        </p:spPr>
        <p:txBody>
          <a:bodyPr/>
          <a:lstStyle/>
          <a:p>
            <a:pPr eaLnBrk="1" hangingPunct="1">
              <a:lnSpc>
                <a:spcPct val="90000"/>
              </a:lnSpc>
              <a:buClr>
                <a:srgbClr val="000000"/>
              </a:buClr>
            </a:pPr>
            <a:r>
              <a:rPr lang="en-US" dirty="0"/>
              <a:t>Soldiers and Army Civilians may not use official titles/positions/organization names in connection with NFE activities </a:t>
            </a:r>
          </a:p>
          <a:p>
            <a:pPr eaLnBrk="1" hangingPunct="1">
              <a:lnSpc>
                <a:spcPct val="90000"/>
              </a:lnSpc>
              <a:buClr>
                <a:srgbClr val="000000"/>
              </a:buClr>
            </a:pPr>
            <a:r>
              <a:rPr lang="en-US" dirty="0"/>
              <a:t>Exception:  A Soldier may use his/her grade and military department as part of his/her name (e.g., Major Smith, U.S. Army). </a:t>
            </a:r>
            <a:r>
              <a:rPr lang="en-US" b="1" i="1" dirty="0"/>
              <a:t>But</a:t>
            </a:r>
            <a:r>
              <a:rPr lang="en-US" b="1" dirty="0"/>
              <a:t>, </a:t>
            </a:r>
            <a:r>
              <a:rPr lang="en-US" dirty="0"/>
              <a:t>cannot use title or position to induce or coerce others to join</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209800" y="409575"/>
            <a:ext cx="7772400" cy="1143000"/>
          </a:xfrm>
        </p:spPr>
        <p:txBody>
          <a:bodyPr/>
          <a:lstStyle/>
          <a:p>
            <a:pPr eaLnBrk="1" hangingPunct="1">
              <a:buClr>
                <a:srgbClr val="000000"/>
              </a:buClr>
            </a:pPr>
            <a:r>
              <a:rPr lang="en-US" dirty="0"/>
              <a:t>You Make the Call!</a:t>
            </a:r>
          </a:p>
        </p:txBody>
      </p:sp>
      <p:sp>
        <p:nvSpPr>
          <p:cNvPr id="99331" name="Rectangle 3"/>
          <p:cNvSpPr>
            <a:spLocks noGrp="1" noChangeArrowheads="1"/>
          </p:cNvSpPr>
          <p:nvPr>
            <p:ph idx="1"/>
          </p:nvPr>
        </p:nvSpPr>
        <p:spPr>
          <a:xfrm>
            <a:off x="1981200" y="2057401"/>
            <a:ext cx="8229600" cy="3159125"/>
          </a:xfrm>
        </p:spPr>
        <p:txBody>
          <a:bodyPr/>
          <a:lstStyle/>
          <a:p>
            <a:pPr eaLnBrk="1" hangingPunct="1">
              <a:buClr>
                <a:srgbClr val="000000"/>
              </a:buClr>
              <a:buFontTx/>
              <a:buNone/>
            </a:pPr>
            <a:r>
              <a:rPr lang="en-US" dirty="0">
                <a:solidFill>
                  <a:srgbClr val="000000"/>
                </a:solidFill>
              </a:rPr>
              <a:t>	</a:t>
            </a:r>
            <a:r>
              <a:rPr lang="en-US" dirty="0"/>
              <a:t>A Soldier has been asked by his college to serve on the Alumni Association.  </a:t>
            </a:r>
          </a:p>
          <a:p>
            <a:pPr eaLnBrk="1" hangingPunct="1">
              <a:buClr>
                <a:srgbClr val="000000"/>
              </a:buClr>
              <a:buFontTx/>
              <a:buNone/>
            </a:pPr>
            <a:endParaRPr lang="en-US" dirty="0"/>
          </a:p>
          <a:p>
            <a:pPr eaLnBrk="1" hangingPunct="1">
              <a:buClr>
                <a:srgbClr val="000000"/>
              </a:buClr>
              <a:buFontTx/>
              <a:buNone/>
            </a:pPr>
            <a:r>
              <a:rPr lang="en-US" dirty="0"/>
              <a:t>			</a:t>
            </a:r>
            <a:r>
              <a:rPr lang="en-US" i="1" dirty="0"/>
              <a:t>Is this permissible?</a:t>
            </a:r>
          </a:p>
        </p:txBody>
      </p:sp>
      <p:pic>
        <p:nvPicPr>
          <p:cNvPr id="99332" name="Picture 4" descr="j0094681[1]"/>
          <p:cNvPicPr>
            <a:picLocks noChangeAspect="1" noChangeArrowheads="1"/>
          </p:cNvPicPr>
          <p:nvPr/>
        </p:nvPicPr>
        <p:blipFill>
          <a:blip r:embed="rId3" cstate="screen"/>
          <a:srcRect/>
          <a:stretch>
            <a:fillRect/>
          </a:stretch>
        </p:blipFill>
        <p:spPr bwMode="auto">
          <a:xfrm>
            <a:off x="7543801" y="3352800"/>
            <a:ext cx="2422525" cy="2565400"/>
          </a:xfrm>
          <a:prstGeom prst="rect">
            <a:avLst/>
          </a:prstGeom>
          <a:noFill/>
          <a:ln w="9525">
            <a:noFill/>
            <a:miter lim="800000"/>
            <a:headEnd/>
            <a:tailEnd/>
          </a:ln>
        </p:spPr>
      </p:pic>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981200" y="609600"/>
            <a:ext cx="8229600" cy="1143000"/>
          </a:xfrm>
        </p:spPr>
        <p:txBody>
          <a:bodyPr/>
          <a:lstStyle/>
          <a:p>
            <a:pPr eaLnBrk="1" hangingPunct="1">
              <a:buClr>
                <a:srgbClr val="000000"/>
              </a:buClr>
            </a:pPr>
            <a:r>
              <a:rPr lang="en-US" dirty="0"/>
              <a:t>Answer</a:t>
            </a:r>
          </a:p>
        </p:txBody>
      </p:sp>
      <p:sp>
        <p:nvSpPr>
          <p:cNvPr id="100355" name="Rectangle 3"/>
          <p:cNvSpPr>
            <a:spLocks noGrp="1" noChangeArrowheads="1"/>
          </p:cNvSpPr>
          <p:nvPr>
            <p:ph idx="1"/>
          </p:nvPr>
        </p:nvSpPr>
        <p:spPr>
          <a:xfrm>
            <a:off x="2362200" y="2098676"/>
            <a:ext cx="7696200" cy="3540125"/>
          </a:xfrm>
        </p:spPr>
        <p:txBody>
          <a:bodyPr/>
          <a:lstStyle/>
          <a:p>
            <a:pPr eaLnBrk="1" hangingPunct="1">
              <a:buClr>
                <a:srgbClr val="000000"/>
              </a:buClr>
            </a:pPr>
            <a:r>
              <a:rPr lang="en-US" dirty="0"/>
              <a:t>He may serve in his personal capacity.</a:t>
            </a:r>
          </a:p>
          <a:p>
            <a:pPr eaLnBrk="1" hangingPunct="1">
              <a:buClr>
                <a:srgbClr val="000000"/>
              </a:buClr>
            </a:pPr>
            <a:endParaRPr lang="en-US" dirty="0"/>
          </a:p>
          <a:p>
            <a:pPr eaLnBrk="1" hangingPunct="1">
              <a:buClr>
                <a:srgbClr val="000000"/>
              </a:buClr>
            </a:pPr>
            <a:r>
              <a:rPr lang="en-US" dirty="0"/>
              <a:t>But, he may not allow his position, duty address, or duty phone number to be used on the college letterhead or other promotional literature.</a:t>
            </a:r>
          </a:p>
        </p:txBody>
      </p:sp>
      <p:pic>
        <p:nvPicPr>
          <p:cNvPr id="100356" name="Picture 4" descr="j0311556"/>
          <p:cNvPicPr>
            <a:picLocks noChangeAspect="1" noChangeArrowheads="1"/>
          </p:cNvPicPr>
          <p:nvPr/>
        </p:nvPicPr>
        <p:blipFill>
          <a:blip r:embed="rId3" cstate="screen"/>
          <a:srcRect/>
          <a:stretch>
            <a:fillRect/>
          </a:stretch>
        </p:blipFill>
        <p:spPr bwMode="auto">
          <a:xfrm>
            <a:off x="8382001" y="493714"/>
            <a:ext cx="1444625" cy="1563687"/>
          </a:xfrm>
          <a:prstGeom prst="rect">
            <a:avLst/>
          </a:prstGeom>
          <a:noFill/>
          <a:ln w="9525">
            <a:noFill/>
            <a:miter lim="800000"/>
            <a:headEnd/>
            <a:tailEnd/>
          </a:ln>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324100" y="457200"/>
            <a:ext cx="7543800" cy="1143000"/>
          </a:xfrm>
        </p:spPr>
        <p:txBody>
          <a:bodyPr/>
          <a:lstStyle/>
          <a:p>
            <a:pPr eaLnBrk="1" hangingPunct="1">
              <a:buClr>
                <a:srgbClr val="000000"/>
              </a:buClr>
            </a:pPr>
            <a:r>
              <a:rPr lang="en-US" dirty="0"/>
              <a:t>You Make the Call!</a:t>
            </a:r>
          </a:p>
        </p:txBody>
      </p:sp>
      <p:sp>
        <p:nvSpPr>
          <p:cNvPr id="101379" name="Rectangle 3"/>
          <p:cNvSpPr>
            <a:spLocks noGrp="1" noChangeArrowheads="1"/>
          </p:cNvSpPr>
          <p:nvPr>
            <p:ph idx="1"/>
          </p:nvPr>
        </p:nvSpPr>
        <p:spPr>
          <a:xfrm>
            <a:off x="1981200" y="1981200"/>
            <a:ext cx="8229600" cy="4114800"/>
          </a:xfrm>
        </p:spPr>
        <p:txBody>
          <a:bodyPr/>
          <a:lstStyle/>
          <a:p>
            <a:pPr eaLnBrk="1" hangingPunct="1">
              <a:buClr>
                <a:srgbClr val="000000"/>
              </a:buClr>
              <a:buFontTx/>
              <a:buNone/>
            </a:pPr>
            <a:r>
              <a:rPr lang="en-US" sz="2800" dirty="0">
                <a:solidFill>
                  <a:srgbClr val="000000"/>
                </a:solidFill>
              </a:rPr>
              <a:t>	</a:t>
            </a:r>
            <a:r>
              <a:rPr lang="en-US" sz="2800" dirty="0"/>
              <a:t>COL </a:t>
            </a:r>
            <a:r>
              <a:rPr lang="en-US" sz="2800" dirty="0" err="1"/>
              <a:t>Hooah</a:t>
            </a:r>
            <a:r>
              <a:rPr lang="en-US" sz="2800" dirty="0"/>
              <a:t> is a member of an organization called “Support Your Army.” “Support Your Army” wants to use the post auditorium for a presentation.  COL </a:t>
            </a:r>
            <a:r>
              <a:rPr lang="en-US" sz="2800" dirty="0" err="1"/>
              <a:t>Hooah</a:t>
            </a:r>
            <a:r>
              <a:rPr lang="en-US" sz="2800" dirty="0"/>
              <a:t> decides to submit the request using his official position (Chief of Staff) and rank.  </a:t>
            </a:r>
          </a:p>
          <a:p>
            <a:pPr eaLnBrk="1" hangingPunct="1">
              <a:buClr>
                <a:srgbClr val="000000"/>
              </a:buClr>
              <a:buFontTx/>
              <a:buNone/>
            </a:pPr>
            <a:endParaRPr lang="en-US" sz="2800" dirty="0"/>
          </a:p>
          <a:p>
            <a:pPr algn="ctr" eaLnBrk="1" hangingPunct="1">
              <a:buClr>
                <a:srgbClr val="000000"/>
              </a:buClr>
              <a:buFontTx/>
              <a:buNone/>
            </a:pPr>
            <a:r>
              <a:rPr lang="en-US" sz="2800" i="1" dirty="0"/>
              <a:t>Is this permissible</a:t>
            </a:r>
            <a:r>
              <a:rPr lang="en-US" sz="2800" dirty="0"/>
              <a:t>?  </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438400" y="397891"/>
            <a:ext cx="7620000" cy="1143000"/>
          </a:xfrm>
        </p:spPr>
        <p:txBody>
          <a:bodyPr/>
          <a:lstStyle/>
          <a:p>
            <a:pPr eaLnBrk="1" hangingPunct="1">
              <a:buClr>
                <a:srgbClr val="000000"/>
              </a:buClr>
            </a:pPr>
            <a:r>
              <a:rPr lang="en-US" dirty="0"/>
              <a:t>Answer </a:t>
            </a:r>
          </a:p>
        </p:txBody>
      </p:sp>
      <p:sp>
        <p:nvSpPr>
          <p:cNvPr id="102403" name="Rectangle 3"/>
          <p:cNvSpPr>
            <a:spLocks noGrp="1" noChangeArrowheads="1"/>
          </p:cNvSpPr>
          <p:nvPr>
            <p:ph idx="1"/>
          </p:nvPr>
        </p:nvSpPr>
        <p:spPr>
          <a:xfrm>
            <a:off x="1905000" y="1919098"/>
            <a:ext cx="8001000" cy="4530725"/>
          </a:xfrm>
        </p:spPr>
        <p:txBody>
          <a:bodyPr/>
          <a:lstStyle/>
          <a:p>
            <a:pPr algn="ctr" eaLnBrk="1" hangingPunct="1">
              <a:buClr>
                <a:srgbClr val="000000"/>
              </a:buClr>
              <a:buFontTx/>
              <a:buNone/>
            </a:pPr>
            <a:r>
              <a:rPr lang="en-US" sz="2800" dirty="0">
                <a:solidFill>
                  <a:srgbClr val="000000"/>
                </a:solidFill>
              </a:rPr>
              <a:t> </a:t>
            </a:r>
            <a:r>
              <a:rPr lang="en-US" sz="2800" u="sng" dirty="0"/>
              <a:t>Inducement or coercion of benefits</a:t>
            </a:r>
            <a:r>
              <a:rPr lang="en-US" sz="2800" dirty="0"/>
              <a:t>. </a:t>
            </a:r>
          </a:p>
          <a:p>
            <a:pPr eaLnBrk="1" hangingPunct="1">
              <a:buClr>
                <a:srgbClr val="000000"/>
              </a:buClr>
              <a:buFontTx/>
              <a:buNone/>
            </a:pPr>
            <a:r>
              <a:rPr lang="en-US" sz="2800" dirty="0"/>
              <a:t>   An employee, to include all Soldiers, shall not use or permit the use of her Government position or title or any authority associated with her public office in a manner that is intended to coerce or induce another person, including a subordinate, to provide any benefit, financial or otherwise, to herself or to friends, relatives, or </a:t>
            </a:r>
            <a:r>
              <a:rPr lang="en-US" sz="2800" i="1" dirty="0"/>
              <a:t>persons with whom the employee is affiliated in a nongovernmental capacity</a:t>
            </a:r>
            <a:r>
              <a:rPr lang="en-US" sz="2800" dirty="0"/>
              <a:t>. </a:t>
            </a:r>
          </a:p>
        </p:txBody>
      </p:sp>
      <p:pic>
        <p:nvPicPr>
          <p:cNvPr id="102404" name="Picture 4" descr="j0097899[1]"/>
          <p:cNvPicPr>
            <a:picLocks noChangeAspect="1" noChangeArrowheads="1"/>
          </p:cNvPicPr>
          <p:nvPr/>
        </p:nvPicPr>
        <p:blipFill>
          <a:blip r:embed="rId3" cstate="screen"/>
          <a:srcRect/>
          <a:stretch>
            <a:fillRect/>
          </a:stretch>
        </p:blipFill>
        <p:spPr bwMode="auto">
          <a:xfrm>
            <a:off x="8763001" y="0"/>
            <a:ext cx="1711325" cy="1779588"/>
          </a:xfrm>
          <a:prstGeom prst="rect">
            <a:avLst/>
          </a:prstGeom>
          <a:noFill/>
          <a:ln w="9525">
            <a:noFill/>
            <a:miter lim="800000"/>
            <a:headEnd/>
            <a:tailEnd/>
          </a:ln>
        </p:spPr>
      </p:pic>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title"/>
          </p:nvPr>
        </p:nvSpPr>
        <p:spPr>
          <a:xfrm>
            <a:off x="2362200" y="216408"/>
            <a:ext cx="7924800" cy="1612392"/>
          </a:xfrm>
        </p:spPr>
        <p:txBody>
          <a:bodyPr>
            <a:normAutofit fontScale="90000"/>
          </a:bodyPr>
          <a:lstStyle/>
          <a:p>
            <a:pPr eaLnBrk="1" hangingPunct="1">
              <a:buClr>
                <a:srgbClr val="000000"/>
              </a:buClr>
            </a:pPr>
            <a:r>
              <a:rPr lang="en-US" dirty="0"/>
              <a:t>No Membership or Position if Offered Due to Official Position</a:t>
            </a:r>
          </a:p>
        </p:txBody>
      </p:sp>
      <p:sp>
        <p:nvSpPr>
          <p:cNvPr id="103427" name="Rectangle 2"/>
          <p:cNvSpPr>
            <a:spLocks noGrp="1" noChangeArrowheads="1"/>
          </p:cNvSpPr>
          <p:nvPr>
            <p:ph idx="1"/>
          </p:nvPr>
        </p:nvSpPr>
        <p:spPr>
          <a:xfrm>
            <a:off x="1981200" y="2514600"/>
            <a:ext cx="7772400" cy="3581400"/>
          </a:xfrm>
        </p:spPr>
        <p:txBody>
          <a:bodyPr/>
          <a:lstStyle/>
          <a:p>
            <a:pPr marL="0" indent="0">
              <a:buClr>
                <a:srgbClr val="000000"/>
              </a:buClr>
              <a:buNone/>
            </a:pPr>
            <a:r>
              <a:rPr lang="en-US" sz="3600" dirty="0"/>
              <a:t>Membership or position in an NFE may not be accepted if it was offered because of an employee’s official position</a:t>
            </a:r>
          </a:p>
        </p:txBody>
      </p:sp>
      <p:pic>
        <p:nvPicPr>
          <p:cNvPr id="103428" name="Picture 8" descr="j0097983[1]"/>
          <p:cNvPicPr>
            <a:picLocks noChangeAspect="1" noChangeArrowheads="1"/>
          </p:cNvPicPr>
          <p:nvPr/>
        </p:nvPicPr>
        <p:blipFill>
          <a:blip r:embed="rId3" cstate="screen"/>
          <a:srcRect/>
          <a:stretch>
            <a:fillRect/>
          </a:stretch>
        </p:blipFill>
        <p:spPr bwMode="auto">
          <a:xfrm>
            <a:off x="5562600" y="4800600"/>
            <a:ext cx="3473450" cy="776288"/>
          </a:xfrm>
          <a:prstGeom prst="rect">
            <a:avLst/>
          </a:prstGeom>
          <a:noFill/>
          <a:ln w="9525">
            <a:noFill/>
            <a:miter lim="800000"/>
            <a:headEnd/>
            <a:tailEnd/>
          </a:ln>
        </p:spPr>
      </p:pic>
      <p:pic>
        <p:nvPicPr>
          <p:cNvPr id="103429" name="Picture 9" descr="buster"/>
          <p:cNvPicPr>
            <a:picLocks noChangeAspect="1" noChangeArrowheads="1"/>
          </p:cNvPicPr>
          <p:nvPr/>
        </p:nvPicPr>
        <p:blipFill>
          <a:blip r:embed="rId4" cstate="screen"/>
          <a:srcRect/>
          <a:stretch>
            <a:fillRect/>
          </a:stretch>
        </p:blipFill>
        <p:spPr bwMode="auto">
          <a:xfrm>
            <a:off x="6324600" y="4114800"/>
            <a:ext cx="2133600" cy="2133600"/>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800" u="sng" dirty="0">
                <a:solidFill>
                  <a:srgbClr val="003366"/>
                </a:solidFill>
                <a:ea typeface="Times New Roman" pitchFamily="18" charset="0"/>
                <a:cs typeface="CG Times" pitchFamily="18" charset="0"/>
              </a:rPr>
              <a:t>Employees</a:t>
            </a:r>
            <a:r>
              <a:rPr lang="en-US" sz="2800" u="sng" dirty="0">
                <a:solidFill>
                  <a:srgbClr val="003366"/>
                </a:solidFill>
                <a:ea typeface="Times New Roman" pitchFamily="18" charset="0"/>
                <a:cs typeface="WP TypographicSymbols"/>
              </a:rPr>
              <a:t>’</a:t>
            </a:r>
            <a:r>
              <a:rPr lang="en-US" sz="2800" u="sng" dirty="0">
                <a:solidFill>
                  <a:srgbClr val="003366"/>
                </a:solidFill>
                <a:ea typeface="Times New Roman" pitchFamily="18" charset="0"/>
                <a:cs typeface="CG Times" pitchFamily="18" charset="0"/>
              </a:rPr>
              <a:t> Responsibilities under Executive Order 12674 (as amended) (cont)</a:t>
            </a:r>
            <a:r>
              <a:rPr lang="en-US" sz="2800" dirty="0">
                <a:solidFill>
                  <a:srgbClr val="003366"/>
                </a:solidFill>
                <a:ea typeface="Times New Roman" pitchFamily="18" charset="0"/>
                <a:cs typeface="CG Times" pitchFamily="18" charset="0"/>
              </a:rPr>
              <a:t>:</a:t>
            </a:r>
          </a:p>
        </p:txBody>
      </p:sp>
      <p:sp>
        <p:nvSpPr>
          <p:cNvPr id="15363" name="Rectangle 3"/>
          <p:cNvSpPr>
            <a:spLocks noGrp="1" noChangeArrowheads="1"/>
          </p:cNvSpPr>
          <p:nvPr>
            <p:ph idx="1"/>
          </p:nvPr>
        </p:nvSpPr>
        <p:spPr/>
        <p:txBody>
          <a:bodyPr>
            <a:normAutofit/>
          </a:bodyPr>
          <a:lstStyle/>
          <a:p>
            <a:pPr eaLnBrk="1" hangingPunct="1">
              <a:lnSpc>
                <a:spcPct val="90000"/>
              </a:lnSpc>
              <a:buFontTx/>
              <a:buNone/>
            </a:pPr>
            <a:r>
              <a:rPr lang="en-US" sz="2400" b="1" dirty="0">
                <a:solidFill>
                  <a:srgbClr val="FF0000"/>
                </a:solidFill>
              </a:rPr>
              <a:t>DO NOT</a:t>
            </a:r>
          </a:p>
          <a:p>
            <a:pPr eaLnBrk="1" hangingPunct="1">
              <a:lnSpc>
                <a:spcPct val="90000"/>
              </a:lnSpc>
            </a:pPr>
            <a:r>
              <a:rPr lang="en-US" sz="2400" dirty="0"/>
              <a:t>Use nonpublic information to benefit yourself or anyone else.</a:t>
            </a:r>
          </a:p>
          <a:p>
            <a:pPr eaLnBrk="1" hangingPunct="1">
              <a:lnSpc>
                <a:spcPct val="90000"/>
              </a:lnSpc>
            </a:pPr>
            <a:r>
              <a:rPr lang="en-US" sz="2400" dirty="0"/>
              <a:t>Solicit or accept gifts from persons or parties that do business with or seek official action from DOD (unless permitted by an exception).</a:t>
            </a:r>
          </a:p>
          <a:p>
            <a:pPr eaLnBrk="1" hangingPunct="1">
              <a:lnSpc>
                <a:spcPct val="90000"/>
              </a:lnSpc>
            </a:pPr>
            <a:r>
              <a:rPr lang="en-US" sz="2400" dirty="0"/>
              <a:t>Make unauthorized commitments or promises that bind the Government.</a:t>
            </a:r>
          </a:p>
          <a:p>
            <a:pPr eaLnBrk="1" hangingPunct="1">
              <a:lnSpc>
                <a:spcPct val="90000"/>
              </a:lnSpc>
            </a:pPr>
            <a:r>
              <a:rPr lang="en-US" sz="2400" dirty="0"/>
              <a:t>Use Federal property for unauthorized purposes.</a:t>
            </a:r>
          </a:p>
          <a:p>
            <a:pPr eaLnBrk="1" hangingPunct="1">
              <a:lnSpc>
                <a:spcPct val="90000"/>
              </a:lnSpc>
            </a:pPr>
            <a:r>
              <a:rPr lang="en-US" sz="2400" dirty="0"/>
              <a:t>Take jobs or hold financial interests that conflict with your Government responsibilities.</a:t>
            </a:r>
          </a:p>
          <a:p>
            <a:pPr eaLnBrk="1" hangingPunct="1">
              <a:lnSpc>
                <a:spcPct val="90000"/>
              </a:lnSpc>
            </a:pPr>
            <a:r>
              <a:rPr lang="en-US" sz="2400" dirty="0"/>
              <a:t>Take actions that appear illegal or unethical.</a:t>
            </a:r>
          </a:p>
          <a:p>
            <a:pPr eaLnBrk="1" hangingPunct="1">
              <a:lnSpc>
                <a:spcPct val="90000"/>
              </a:lnSpc>
              <a:buFontTx/>
              <a:buNone/>
            </a:pPr>
            <a:endParaRPr lang="en-US" sz="2400" dirty="0">
              <a:ea typeface="Times New Roman" pitchFamily="18" charset="0"/>
              <a:cs typeface="CG Times"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247900" y="381000"/>
            <a:ext cx="7696200" cy="1143000"/>
          </a:xfrm>
        </p:spPr>
        <p:txBody>
          <a:bodyPr/>
          <a:lstStyle/>
          <a:p>
            <a:pPr eaLnBrk="1" hangingPunct="1">
              <a:buClr>
                <a:srgbClr val="000000"/>
              </a:buClr>
            </a:pPr>
            <a:r>
              <a:rPr lang="en-US" dirty="0"/>
              <a:t>No Solicitation </a:t>
            </a:r>
          </a:p>
        </p:txBody>
      </p:sp>
      <p:sp>
        <p:nvSpPr>
          <p:cNvPr id="104451" name="Rectangle 3"/>
          <p:cNvSpPr>
            <a:spLocks noGrp="1" noChangeArrowheads="1"/>
          </p:cNvSpPr>
          <p:nvPr>
            <p:ph idx="1"/>
          </p:nvPr>
        </p:nvSpPr>
        <p:spPr>
          <a:xfrm>
            <a:off x="2057400" y="2057400"/>
            <a:ext cx="7772400" cy="4343400"/>
          </a:xfrm>
        </p:spPr>
        <p:txBody>
          <a:bodyPr/>
          <a:lstStyle/>
          <a:p>
            <a:pPr eaLnBrk="1" hangingPunct="1">
              <a:lnSpc>
                <a:spcPct val="90000"/>
              </a:lnSpc>
              <a:buClr>
                <a:srgbClr val="000000"/>
              </a:buClr>
            </a:pPr>
            <a:r>
              <a:rPr lang="en-US" dirty="0"/>
              <a:t>Army personnel may not solicit subordinates or prohibited sources (e.g. contractors) in NFE fundraising campaigns or membership drives</a:t>
            </a:r>
          </a:p>
          <a:p>
            <a:pPr eaLnBrk="1" hangingPunct="1">
              <a:lnSpc>
                <a:spcPct val="90000"/>
              </a:lnSpc>
              <a:buClr>
                <a:srgbClr val="000000"/>
              </a:buClr>
              <a:buFontTx/>
              <a:buNone/>
            </a:pPr>
            <a:endParaRPr lang="en-US" dirty="0"/>
          </a:p>
          <a:p>
            <a:pPr eaLnBrk="1" hangingPunct="1">
              <a:lnSpc>
                <a:spcPct val="90000"/>
              </a:lnSpc>
              <a:buClr>
                <a:srgbClr val="000000"/>
              </a:buClr>
            </a:pPr>
            <a:r>
              <a:rPr lang="en-US" dirty="0"/>
              <a:t>Army personnel may not permit the use of their names in a NFE solicitation that targets subordinates or prohibited sources </a:t>
            </a:r>
          </a:p>
        </p:txBody>
      </p:sp>
      <p:pic>
        <p:nvPicPr>
          <p:cNvPr id="104452" name="Picture 5" descr="j0097899[1]"/>
          <p:cNvPicPr>
            <a:picLocks noChangeAspect="1" noChangeArrowheads="1"/>
          </p:cNvPicPr>
          <p:nvPr/>
        </p:nvPicPr>
        <p:blipFill>
          <a:blip r:embed="rId3" cstate="screen"/>
          <a:srcRect/>
          <a:stretch>
            <a:fillRect/>
          </a:stretch>
        </p:blipFill>
        <p:spPr bwMode="auto">
          <a:xfrm>
            <a:off x="8763001" y="0"/>
            <a:ext cx="1711325" cy="1779588"/>
          </a:xfrm>
          <a:prstGeom prst="rect">
            <a:avLst/>
          </a:prstGeom>
          <a:noFill/>
          <a:ln w="9525">
            <a:noFill/>
            <a:miter lim="800000"/>
            <a:headEnd/>
            <a:tailEnd/>
          </a:ln>
        </p:spPr>
      </p:pic>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title"/>
          </p:nvPr>
        </p:nvSpPr>
        <p:spPr>
          <a:xfrm>
            <a:off x="2286000" y="381000"/>
            <a:ext cx="7772400" cy="1524000"/>
          </a:xfrm>
        </p:spPr>
        <p:txBody>
          <a:bodyPr/>
          <a:lstStyle/>
          <a:p>
            <a:pPr eaLnBrk="1" hangingPunct="1">
              <a:buClr>
                <a:srgbClr val="000000"/>
              </a:buClr>
            </a:pPr>
            <a:r>
              <a:rPr lang="en-US" dirty="0"/>
              <a:t>Conflicts Of Interest</a:t>
            </a:r>
            <a:br>
              <a:rPr lang="en-US" dirty="0"/>
            </a:br>
            <a:r>
              <a:rPr lang="en-US" dirty="0"/>
              <a:t>Prohibited</a:t>
            </a:r>
          </a:p>
        </p:txBody>
      </p:sp>
      <p:sp>
        <p:nvSpPr>
          <p:cNvPr id="105475" name="Rectangle 3"/>
          <p:cNvSpPr>
            <a:spLocks noGrp="1" noChangeArrowheads="1"/>
          </p:cNvSpPr>
          <p:nvPr>
            <p:ph idx="1"/>
          </p:nvPr>
        </p:nvSpPr>
        <p:spPr>
          <a:xfrm>
            <a:off x="2286000" y="2057400"/>
            <a:ext cx="7772400" cy="3886200"/>
          </a:xfrm>
        </p:spPr>
        <p:txBody>
          <a:bodyPr/>
          <a:lstStyle/>
          <a:p>
            <a:pPr eaLnBrk="1" hangingPunct="1">
              <a:lnSpc>
                <a:spcPct val="90000"/>
              </a:lnSpc>
              <a:buClr>
                <a:srgbClr val="000000"/>
              </a:buClr>
            </a:pPr>
            <a:r>
              <a:rPr lang="en-US" sz="2800" dirty="0"/>
              <a:t>An employee who is an officer, director, or employee of an NFE may not participate in official DOD matters involving the organization.</a:t>
            </a:r>
          </a:p>
          <a:p>
            <a:pPr eaLnBrk="1" hangingPunct="1">
              <a:lnSpc>
                <a:spcPct val="90000"/>
              </a:lnSpc>
              <a:buClr>
                <a:srgbClr val="000000"/>
              </a:buClr>
            </a:pPr>
            <a:r>
              <a:rPr lang="en-US" sz="2800" dirty="0"/>
              <a:t>Employees may </a:t>
            </a:r>
            <a:r>
              <a:rPr lang="en-US" sz="2800" u="sng" dirty="0"/>
              <a:t>not</a:t>
            </a:r>
            <a:r>
              <a:rPr lang="en-US" sz="2800" dirty="0"/>
              <a:t> represent an NFE to the Government.</a:t>
            </a:r>
          </a:p>
          <a:p>
            <a:pPr eaLnBrk="1" hangingPunct="1">
              <a:lnSpc>
                <a:spcPct val="90000"/>
              </a:lnSpc>
              <a:buClr>
                <a:srgbClr val="000000"/>
              </a:buClr>
            </a:pPr>
            <a:r>
              <a:rPr lang="en-US" sz="2800" dirty="0"/>
              <a:t>Exception:  Uncompensated representation for certain nonprofit professional, recreational, and similar organizations.</a:t>
            </a:r>
          </a:p>
          <a:p>
            <a:pPr eaLnBrk="1" hangingPunct="1">
              <a:lnSpc>
                <a:spcPct val="90000"/>
              </a:lnSpc>
              <a:buClr>
                <a:srgbClr val="000000"/>
              </a:buClr>
            </a:pPr>
            <a:endParaRPr lang="en-US" sz="2800" dirty="0"/>
          </a:p>
          <a:p>
            <a:pPr eaLnBrk="1" hangingPunct="1">
              <a:lnSpc>
                <a:spcPct val="90000"/>
              </a:lnSpc>
              <a:buClr>
                <a:srgbClr val="000000"/>
              </a:buClr>
            </a:pPr>
            <a:endParaRPr lang="en-US" sz="2800" b="1" dirty="0">
              <a:solidFill>
                <a:srgbClr val="000000"/>
              </a:solidFill>
            </a:endParaRPr>
          </a:p>
          <a:p>
            <a:pPr eaLnBrk="1" hangingPunct="1">
              <a:lnSpc>
                <a:spcPct val="90000"/>
              </a:lnSpc>
              <a:buClr>
                <a:srgbClr val="000000"/>
              </a:buClr>
            </a:pPr>
            <a:endParaRPr lang="en-US" sz="2800" b="1" dirty="0">
              <a:solidFill>
                <a:srgbClr val="000000"/>
              </a:solidFill>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295400" y="609600"/>
            <a:ext cx="9906000" cy="1143000"/>
          </a:xfrm>
        </p:spPr>
        <p:txBody>
          <a:bodyPr>
            <a:normAutofit fontScale="90000"/>
          </a:bodyPr>
          <a:lstStyle/>
          <a:p>
            <a:pPr eaLnBrk="1" hangingPunct="1">
              <a:buClr>
                <a:srgbClr val="000000"/>
              </a:buClr>
            </a:pPr>
            <a:r>
              <a:rPr lang="en-US" dirty="0"/>
              <a:t>Personal Attendance at a Non-Federal Entity Widely Attended Gatherings (WAGs)</a:t>
            </a:r>
          </a:p>
        </p:txBody>
      </p:sp>
      <p:sp>
        <p:nvSpPr>
          <p:cNvPr id="106499" name="Rectangle 3"/>
          <p:cNvSpPr>
            <a:spLocks noGrp="1" noChangeArrowheads="1"/>
          </p:cNvSpPr>
          <p:nvPr>
            <p:ph idx="1"/>
          </p:nvPr>
        </p:nvSpPr>
        <p:spPr>
          <a:xfrm>
            <a:off x="1981200" y="1905001"/>
            <a:ext cx="8229600" cy="4225925"/>
          </a:xfrm>
        </p:spPr>
        <p:txBody>
          <a:bodyPr/>
          <a:lstStyle/>
          <a:p>
            <a:pPr eaLnBrk="1" hangingPunct="1">
              <a:buClr>
                <a:srgbClr val="000000"/>
              </a:buClr>
            </a:pPr>
            <a:r>
              <a:rPr lang="en-US" dirty="0"/>
              <a:t>Personnel may accept an u</a:t>
            </a:r>
            <a:r>
              <a:rPr lang="en-US" i="1" u="sng" dirty="0"/>
              <a:t>nsolicited</a:t>
            </a:r>
            <a:r>
              <a:rPr lang="en-US" dirty="0"/>
              <a:t> gift of free attendance or free food at an event hosted by a non-federal entity </a:t>
            </a:r>
          </a:p>
          <a:p>
            <a:pPr eaLnBrk="1" hangingPunct="1">
              <a:buClr>
                <a:srgbClr val="000000"/>
              </a:buClr>
            </a:pPr>
            <a:r>
              <a:rPr lang="en-US" dirty="0"/>
              <a:t>Two parts</a:t>
            </a:r>
          </a:p>
          <a:p>
            <a:pPr lvl="1" eaLnBrk="1" hangingPunct="1">
              <a:buClr>
                <a:srgbClr val="000000"/>
              </a:buClr>
            </a:pPr>
            <a:r>
              <a:rPr lang="en-US" dirty="0"/>
              <a:t>Is the event a WAG?</a:t>
            </a:r>
          </a:p>
          <a:p>
            <a:pPr lvl="1" eaLnBrk="1" hangingPunct="1">
              <a:buClr>
                <a:srgbClr val="000000"/>
              </a:buClr>
            </a:pPr>
            <a:r>
              <a:rPr lang="en-US" dirty="0"/>
              <a:t>Is there an Army interest in you attending this event?</a:t>
            </a:r>
          </a:p>
          <a:p>
            <a:pPr eaLnBrk="1" hangingPunct="1">
              <a:buClr>
                <a:srgbClr val="000000"/>
              </a:buClr>
            </a:pPr>
            <a:r>
              <a:rPr lang="en-US" dirty="0"/>
              <a:t>Supervisor makes the determination of Army interest – </a:t>
            </a:r>
            <a:r>
              <a:rPr lang="en-US" b="1" i="1" dirty="0"/>
              <a:t>NOT</a:t>
            </a:r>
            <a:r>
              <a:rPr lang="en-US" dirty="0"/>
              <a:t> </a:t>
            </a:r>
            <a:r>
              <a:rPr lang="en-US" b="1" dirty="0"/>
              <a:t>you</a:t>
            </a:r>
            <a:r>
              <a:rPr lang="en-US" dirty="0"/>
              <a:t> as the invitee</a:t>
            </a:r>
          </a:p>
          <a:p>
            <a:pPr eaLnBrk="1" hangingPunct="1">
              <a:buClr>
                <a:srgbClr val="000000"/>
              </a:buClr>
              <a:buFontTx/>
              <a:buNone/>
            </a:pPr>
            <a:endParaRPr lang="en-US" dirty="0"/>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438400" y="381001"/>
            <a:ext cx="7391400" cy="865187"/>
          </a:xfrm>
        </p:spPr>
        <p:txBody>
          <a:bodyPr/>
          <a:lstStyle/>
          <a:p>
            <a:pPr eaLnBrk="1" hangingPunct="1">
              <a:buClr>
                <a:srgbClr val="000000"/>
              </a:buClr>
            </a:pPr>
            <a:r>
              <a:rPr lang="en-US" dirty="0"/>
              <a:t>Is The Event A WAG?</a:t>
            </a:r>
          </a:p>
        </p:txBody>
      </p:sp>
      <p:sp>
        <p:nvSpPr>
          <p:cNvPr id="107523" name="Rectangle 3"/>
          <p:cNvSpPr>
            <a:spLocks noGrp="1" noChangeArrowheads="1"/>
          </p:cNvSpPr>
          <p:nvPr>
            <p:ph idx="1"/>
          </p:nvPr>
        </p:nvSpPr>
        <p:spPr>
          <a:xfrm>
            <a:off x="1837944" y="2209801"/>
            <a:ext cx="8001000" cy="4530725"/>
          </a:xfrm>
        </p:spPr>
        <p:txBody>
          <a:bodyPr/>
          <a:lstStyle/>
          <a:p>
            <a:pPr eaLnBrk="1" hangingPunct="1">
              <a:buClr>
                <a:srgbClr val="000000"/>
              </a:buClr>
            </a:pPr>
            <a:r>
              <a:rPr lang="en-US" dirty="0"/>
              <a:t>Sponsor of the event – A large number of persons will attend and that persons with a diversity of views or interests will be present.</a:t>
            </a:r>
          </a:p>
          <a:p>
            <a:pPr eaLnBrk="1" hangingPunct="1">
              <a:buClr>
                <a:srgbClr val="000000"/>
              </a:buClr>
              <a:buFontTx/>
              <a:buNone/>
            </a:pPr>
            <a:endParaRPr lang="en-US" dirty="0"/>
          </a:p>
          <a:p>
            <a:pPr>
              <a:spcBef>
                <a:spcPts val="600"/>
              </a:spcBef>
              <a:spcAft>
                <a:spcPts val="600"/>
              </a:spcAft>
              <a:buClr>
                <a:srgbClr val="000000"/>
              </a:buClr>
            </a:pPr>
            <a:r>
              <a:rPr lang="en-US" dirty="0"/>
              <a:t>Non-sponsor of the event – Minimum of 100 people are expected to attend.</a:t>
            </a:r>
          </a:p>
          <a:p>
            <a:pPr lvl="1" eaLnBrk="1" hangingPunct="1">
              <a:buClr>
                <a:srgbClr val="000000"/>
              </a:buClr>
            </a:pPr>
            <a:r>
              <a:rPr lang="en-US" dirty="0"/>
              <a:t>There are limitations on the admission fee if a non-sponsor bears the costs of attendance</a:t>
            </a:r>
          </a:p>
          <a:p>
            <a:pPr eaLnBrk="1" hangingPunct="1">
              <a:buClr>
                <a:srgbClr val="000000"/>
              </a:buClr>
            </a:pPr>
            <a:endParaRPr lang="en-US" dirty="0"/>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1977231" y="2209800"/>
            <a:ext cx="7772400" cy="1470025"/>
          </a:xfrm>
        </p:spPr>
        <p:txBody>
          <a:bodyPr>
            <a:normAutofit fontScale="90000"/>
          </a:bodyPr>
          <a:lstStyle/>
          <a:p>
            <a:pPr eaLnBrk="1" hangingPunct="1">
              <a:buClr>
                <a:srgbClr val="000000"/>
              </a:buClr>
            </a:pPr>
            <a:r>
              <a:rPr lang="en-US" dirty="0"/>
              <a:t>Seeking Employment</a:t>
            </a:r>
          </a:p>
        </p:txBody>
      </p:sp>
      <p:pic>
        <p:nvPicPr>
          <p:cNvPr id="108547" name="Picture 3" descr="j0254495"/>
          <p:cNvPicPr>
            <a:picLocks noChangeAspect="1" noChangeArrowheads="1" noCrop="1"/>
          </p:cNvPicPr>
          <p:nvPr/>
        </p:nvPicPr>
        <p:blipFill>
          <a:blip r:embed="rId3" cstate="screen"/>
          <a:srcRect/>
          <a:stretch>
            <a:fillRect/>
          </a:stretch>
        </p:blipFill>
        <p:spPr bwMode="auto">
          <a:xfrm>
            <a:off x="4191000" y="4495800"/>
            <a:ext cx="3344863" cy="1920875"/>
          </a:xfrm>
          <a:prstGeom prst="rect">
            <a:avLst/>
          </a:prstGeom>
          <a:noFill/>
          <a:ln w="9525">
            <a:noFill/>
            <a:miter lim="800000"/>
            <a:headEnd/>
            <a:tailEnd/>
          </a:ln>
        </p:spPr>
      </p:pic>
    </p:spTree>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971800" y="533400"/>
            <a:ext cx="6477000" cy="838200"/>
          </a:xfrm>
        </p:spPr>
        <p:txBody>
          <a:bodyPr/>
          <a:lstStyle/>
          <a:p>
            <a:pPr eaLnBrk="1" hangingPunct="1">
              <a:buClr>
                <a:srgbClr val="000000"/>
              </a:buClr>
            </a:pPr>
            <a:r>
              <a:rPr lang="en-US" dirty="0"/>
              <a:t>Applicable Law</a:t>
            </a:r>
          </a:p>
        </p:txBody>
      </p:sp>
      <p:sp>
        <p:nvSpPr>
          <p:cNvPr id="109571" name="Rectangle 3"/>
          <p:cNvSpPr>
            <a:spLocks noGrp="1" noChangeArrowheads="1"/>
          </p:cNvSpPr>
          <p:nvPr>
            <p:ph idx="1"/>
          </p:nvPr>
        </p:nvSpPr>
        <p:spPr>
          <a:xfrm>
            <a:off x="2209800" y="2057401"/>
            <a:ext cx="7620000" cy="4530725"/>
          </a:xfrm>
        </p:spPr>
        <p:txBody>
          <a:bodyPr/>
          <a:lstStyle/>
          <a:p>
            <a:pPr eaLnBrk="1" hangingPunct="1">
              <a:lnSpc>
                <a:spcPct val="90000"/>
              </a:lnSpc>
              <a:buClr>
                <a:srgbClr val="000000"/>
              </a:buClr>
            </a:pPr>
            <a:r>
              <a:rPr lang="en-US" dirty="0"/>
              <a:t>18 U.S.C. § 208</a:t>
            </a:r>
          </a:p>
          <a:p>
            <a:pPr eaLnBrk="1" hangingPunct="1">
              <a:lnSpc>
                <a:spcPct val="90000"/>
              </a:lnSpc>
              <a:buClr>
                <a:srgbClr val="000000"/>
              </a:buClr>
            </a:pPr>
            <a:endParaRPr lang="en-US" dirty="0"/>
          </a:p>
          <a:p>
            <a:pPr eaLnBrk="1" hangingPunct="1">
              <a:lnSpc>
                <a:spcPct val="90000"/>
              </a:lnSpc>
              <a:buClr>
                <a:srgbClr val="000000"/>
              </a:buClr>
            </a:pPr>
            <a:r>
              <a:rPr lang="en-US" dirty="0"/>
              <a:t>Joint Ethics Regulation </a:t>
            </a:r>
          </a:p>
          <a:p>
            <a:pPr eaLnBrk="1" hangingPunct="1">
              <a:lnSpc>
                <a:spcPct val="90000"/>
              </a:lnSpc>
              <a:buClr>
                <a:srgbClr val="000000"/>
              </a:buClr>
              <a:buFontTx/>
              <a:buNone/>
            </a:pPr>
            <a:endParaRPr lang="en-US" dirty="0"/>
          </a:p>
          <a:p>
            <a:pPr eaLnBrk="1" hangingPunct="1">
              <a:lnSpc>
                <a:spcPct val="90000"/>
              </a:lnSpc>
              <a:buClr>
                <a:srgbClr val="000000"/>
              </a:buClr>
            </a:pPr>
            <a:r>
              <a:rPr lang="en-US" dirty="0"/>
              <a:t>Standards of Ethical Conduct for Executive Branch Employees</a:t>
            </a:r>
          </a:p>
          <a:p>
            <a:pPr eaLnBrk="1" hangingPunct="1">
              <a:lnSpc>
                <a:spcPct val="90000"/>
              </a:lnSpc>
              <a:buClr>
                <a:srgbClr val="000000"/>
              </a:buClr>
            </a:pPr>
            <a:endParaRPr lang="en-US" dirty="0"/>
          </a:p>
          <a:p>
            <a:pPr eaLnBrk="1" hangingPunct="1">
              <a:lnSpc>
                <a:spcPct val="90000"/>
              </a:lnSpc>
              <a:buClr>
                <a:srgbClr val="000000"/>
              </a:buClr>
            </a:pPr>
            <a:r>
              <a:rPr lang="en-US" dirty="0"/>
              <a:t>Procurement Integrity Act</a:t>
            </a:r>
          </a:p>
          <a:p>
            <a:pPr eaLnBrk="1" hangingPunct="1">
              <a:lnSpc>
                <a:spcPct val="90000"/>
              </a:lnSpc>
              <a:buClr>
                <a:srgbClr val="000000"/>
              </a:buClr>
              <a:buFontTx/>
              <a:buNone/>
            </a:pPr>
            <a:endParaRPr lang="en-US" dirty="0"/>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9488" y="304800"/>
            <a:ext cx="8229600" cy="1143000"/>
          </a:xfrm>
        </p:spPr>
        <p:txBody>
          <a:bodyPr/>
          <a:lstStyle/>
          <a:p>
            <a:r>
              <a:rPr lang="en-US" dirty="0"/>
              <a:t>Seeking Post-Government Employment</a:t>
            </a:r>
          </a:p>
        </p:txBody>
      </p:sp>
      <p:sp>
        <p:nvSpPr>
          <p:cNvPr id="3" name="Content Placeholder 2"/>
          <p:cNvSpPr>
            <a:spLocks noGrp="1"/>
          </p:cNvSpPr>
          <p:nvPr>
            <p:ph idx="1"/>
          </p:nvPr>
        </p:nvSpPr>
        <p:spPr>
          <a:xfrm>
            <a:off x="1999488" y="2057400"/>
            <a:ext cx="8229600" cy="4495800"/>
          </a:xfrm>
        </p:spPr>
        <p:txBody>
          <a:bodyPr>
            <a:normAutofit lnSpcReduction="10000"/>
          </a:bodyPr>
          <a:lstStyle/>
          <a:p>
            <a:pPr marL="0" indent="0">
              <a:buNone/>
              <a:defRPr/>
            </a:pPr>
            <a:r>
              <a:rPr lang="en-US" u="sng" dirty="0"/>
              <a:t>RULE</a:t>
            </a:r>
            <a:r>
              <a:rPr lang="en-US" dirty="0"/>
              <a:t>:  </a:t>
            </a:r>
            <a:r>
              <a:rPr lang="en-US" sz="2800" dirty="0"/>
              <a:t>Under the conflict of interest law, when seeking post-government employment outside of the Federal Government, you MUST:</a:t>
            </a:r>
          </a:p>
          <a:p>
            <a:pPr marL="236538" indent="-236538">
              <a:defRPr/>
            </a:pPr>
            <a:r>
              <a:rPr lang="en-US" sz="2400" i="1" dirty="0"/>
              <a:t>Disqualify</a:t>
            </a:r>
            <a:r>
              <a:rPr lang="en-US" sz="2400" dirty="0"/>
              <a:t> yourself from official participation </a:t>
            </a:r>
          </a:p>
          <a:p>
            <a:pPr marL="236538" indent="-236538">
              <a:defRPr/>
            </a:pPr>
            <a:r>
              <a:rPr lang="en-US" sz="2400" dirty="0"/>
              <a:t>In any particular matter </a:t>
            </a:r>
          </a:p>
          <a:p>
            <a:pPr marL="236538" indent="-236538">
              <a:defRPr/>
            </a:pPr>
            <a:r>
              <a:rPr lang="en-US" sz="2400" dirty="0"/>
              <a:t>That has a direct and predictable effect on the financial interests </a:t>
            </a:r>
          </a:p>
          <a:p>
            <a:pPr marL="236538" indent="-236538">
              <a:defRPr/>
            </a:pPr>
            <a:r>
              <a:rPr lang="en-US" sz="2400" dirty="0"/>
              <a:t>Of entities with whom you are discussing future employment.</a:t>
            </a:r>
          </a:p>
          <a:p>
            <a:pPr marL="0" indent="0" algn="ctr">
              <a:buNone/>
              <a:defRPr/>
            </a:pPr>
            <a:endParaRPr lang="en-US" sz="1600" dirty="0"/>
          </a:p>
          <a:p>
            <a:pPr marL="0" indent="0" algn="ctr">
              <a:buNone/>
              <a:defRPr/>
            </a:pPr>
            <a:r>
              <a:rPr lang="en-US" sz="2400" dirty="0"/>
              <a:t>VIOLATIONS CAN BE PROSECUTED.</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400300" y="457200"/>
            <a:ext cx="7391400" cy="865188"/>
          </a:xfrm>
        </p:spPr>
        <p:txBody>
          <a:bodyPr/>
          <a:lstStyle/>
          <a:p>
            <a:pPr eaLnBrk="1" hangingPunct="1">
              <a:buClr>
                <a:srgbClr val="000000"/>
              </a:buClr>
            </a:pPr>
            <a:r>
              <a:rPr lang="en-US" dirty="0"/>
              <a:t>“Seeking Employment”</a:t>
            </a:r>
          </a:p>
        </p:txBody>
      </p:sp>
      <p:sp>
        <p:nvSpPr>
          <p:cNvPr id="113667" name="Rectangle 3"/>
          <p:cNvSpPr>
            <a:spLocks noGrp="1" noChangeArrowheads="1"/>
          </p:cNvSpPr>
          <p:nvPr>
            <p:ph idx="1"/>
          </p:nvPr>
        </p:nvSpPr>
        <p:spPr>
          <a:xfrm>
            <a:off x="2095500" y="1981201"/>
            <a:ext cx="7696200" cy="4530725"/>
          </a:xfrm>
        </p:spPr>
        <p:txBody>
          <a:bodyPr/>
          <a:lstStyle/>
          <a:p>
            <a:pPr eaLnBrk="1" hangingPunct="1">
              <a:lnSpc>
                <a:spcPct val="90000"/>
              </a:lnSpc>
              <a:buClr>
                <a:srgbClr val="000000"/>
              </a:buClr>
            </a:pPr>
            <a:r>
              <a:rPr lang="en-US" dirty="0"/>
              <a:t>5 C.F.R. § 2635.603(b)</a:t>
            </a:r>
          </a:p>
          <a:p>
            <a:pPr eaLnBrk="1" hangingPunct="1">
              <a:lnSpc>
                <a:spcPct val="90000"/>
              </a:lnSpc>
              <a:buClr>
                <a:srgbClr val="000000"/>
              </a:buClr>
            </a:pPr>
            <a:r>
              <a:rPr lang="en-US" dirty="0"/>
              <a:t>You are “seeking employment” when you:</a:t>
            </a:r>
          </a:p>
          <a:p>
            <a:pPr lvl="1" eaLnBrk="1" hangingPunct="1">
              <a:lnSpc>
                <a:spcPct val="90000"/>
              </a:lnSpc>
              <a:buClr>
                <a:srgbClr val="000000"/>
              </a:buClr>
            </a:pPr>
            <a:r>
              <a:rPr lang="en-US" dirty="0"/>
              <a:t>engage in negotiations</a:t>
            </a:r>
          </a:p>
          <a:p>
            <a:pPr lvl="1" eaLnBrk="1" hangingPunct="1">
              <a:lnSpc>
                <a:spcPct val="90000"/>
              </a:lnSpc>
              <a:buClr>
                <a:srgbClr val="000000"/>
              </a:buClr>
            </a:pPr>
            <a:r>
              <a:rPr lang="en-US" dirty="0"/>
              <a:t>make unsolicited employment contact</a:t>
            </a:r>
          </a:p>
          <a:p>
            <a:pPr lvl="2" eaLnBrk="1" hangingPunct="1">
              <a:lnSpc>
                <a:spcPct val="90000"/>
              </a:lnSpc>
              <a:buClr>
                <a:srgbClr val="000000"/>
              </a:buClr>
            </a:pPr>
            <a:r>
              <a:rPr lang="en-US" sz="2800" dirty="0"/>
              <a:t>includes sending resume</a:t>
            </a:r>
          </a:p>
          <a:p>
            <a:pPr lvl="2" eaLnBrk="1" hangingPunct="1">
              <a:lnSpc>
                <a:spcPct val="90000"/>
              </a:lnSpc>
              <a:buClr>
                <a:srgbClr val="000000"/>
              </a:buClr>
            </a:pPr>
            <a:r>
              <a:rPr lang="en-US" sz="2800" dirty="0"/>
              <a:t>excludes requesting job application</a:t>
            </a:r>
            <a:endParaRPr lang="en-US" dirty="0"/>
          </a:p>
          <a:p>
            <a:pPr lvl="1" eaLnBrk="1" hangingPunct="1">
              <a:lnSpc>
                <a:spcPct val="90000"/>
              </a:lnSpc>
              <a:buClr>
                <a:srgbClr val="000000"/>
              </a:buClr>
            </a:pPr>
            <a:r>
              <a:rPr lang="en-US" dirty="0"/>
              <a:t>respond to unsolicited proposal (except                                     unconditional rejection)			</a:t>
            </a:r>
          </a:p>
          <a:p>
            <a:pPr eaLnBrk="1" hangingPunct="1">
              <a:lnSpc>
                <a:spcPct val="90000"/>
              </a:lnSpc>
              <a:buClr>
                <a:srgbClr val="000000"/>
              </a:buClr>
            </a:pPr>
            <a:endParaRPr lang="en-US" dirty="0"/>
          </a:p>
        </p:txBody>
      </p:sp>
      <p:pic>
        <p:nvPicPr>
          <p:cNvPr id="113668" name="Picture 4" descr="MMj02544950000[1]"/>
          <p:cNvPicPr>
            <a:picLocks noChangeAspect="1" noChangeArrowheads="1" noCrop="1"/>
          </p:cNvPicPr>
          <p:nvPr/>
        </p:nvPicPr>
        <p:blipFill>
          <a:blip r:embed="rId3" cstate="screen"/>
          <a:srcRect/>
          <a:stretch>
            <a:fillRect/>
          </a:stretch>
        </p:blipFill>
        <p:spPr bwMode="auto">
          <a:xfrm>
            <a:off x="9067800" y="5486401"/>
            <a:ext cx="974090" cy="561975"/>
          </a:xfrm>
          <a:prstGeom prst="rect">
            <a:avLst/>
          </a:prstGeom>
          <a:noFill/>
          <a:ln w="9525">
            <a:noFill/>
            <a:miter lim="800000"/>
            <a:headEnd/>
            <a:tailEnd/>
          </a:ln>
        </p:spPr>
      </p:pic>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209800" y="481014"/>
            <a:ext cx="7772400" cy="712787"/>
          </a:xfrm>
        </p:spPr>
        <p:txBody>
          <a:bodyPr>
            <a:normAutofit fontScale="90000"/>
          </a:bodyPr>
          <a:lstStyle/>
          <a:p>
            <a:pPr eaLnBrk="1" hangingPunct="1">
              <a:buClr>
                <a:srgbClr val="000000"/>
              </a:buClr>
            </a:pPr>
            <a:r>
              <a:rPr lang="en-US" dirty="0"/>
              <a:t>Termination of Seeking Employment</a:t>
            </a:r>
          </a:p>
        </p:txBody>
      </p:sp>
      <p:sp>
        <p:nvSpPr>
          <p:cNvPr id="114691" name="Rectangle 3"/>
          <p:cNvSpPr>
            <a:spLocks noGrp="1" noChangeArrowheads="1"/>
          </p:cNvSpPr>
          <p:nvPr>
            <p:ph idx="1"/>
          </p:nvPr>
        </p:nvSpPr>
        <p:spPr>
          <a:xfrm>
            <a:off x="2057400" y="2060448"/>
            <a:ext cx="7467600" cy="3886200"/>
          </a:xfrm>
        </p:spPr>
        <p:txBody>
          <a:bodyPr/>
          <a:lstStyle/>
          <a:p>
            <a:pPr eaLnBrk="1" hangingPunct="1">
              <a:buClr>
                <a:srgbClr val="000000"/>
              </a:buClr>
              <a:buFontTx/>
              <a:buNone/>
            </a:pPr>
            <a:r>
              <a:rPr lang="en-US" dirty="0"/>
              <a:t>You are no longer “seeking employment” when:</a:t>
            </a:r>
          </a:p>
          <a:p>
            <a:pPr lvl="1" eaLnBrk="1" hangingPunct="1">
              <a:buClr>
                <a:srgbClr val="000000"/>
              </a:buClr>
            </a:pPr>
            <a:r>
              <a:rPr lang="en-US" dirty="0"/>
              <a:t>either party rejects proposal and discussions have terminated, OR</a:t>
            </a:r>
          </a:p>
          <a:p>
            <a:pPr lvl="1" eaLnBrk="1" hangingPunct="1">
              <a:buClr>
                <a:srgbClr val="000000"/>
              </a:buClr>
            </a:pPr>
            <a:endParaRPr lang="en-US" dirty="0"/>
          </a:p>
          <a:p>
            <a:pPr lvl="1" eaLnBrk="1" hangingPunct="1">
              <a:buClr>
                <a:srgbClr val="000000"/>
              </a:buClr>
            </a:pPr>
            <a:r>
              <a:rPr lang="en-US" dirty="0"/>
              <a:t>two months have passed after mailing resume and no response</a:t>
            </a:r>
          </a:p>
          <a:p>
            <a:pPr eaLnBrk="1" hangingPunct="1">
              <a:buClr>
                <a:srgbClr val="000000"/>
              </a:buClr>
            </a:pPr>
            <a:endParaRPr lang="en-US" dirty="0"/>
          </a:p>
        </p:txBody>
      </p:sp>
      <p:pic>
        <p:nvPicPr>
          <p:cNvPr id="114692" name="Picture 4" descr="j0097899"/>
          <p:cNvPicPr>
            <a:picLocks noChangeAspect="1" noChangeArrowheads="1"/>
          </p:cNvPicPr>
          <p:nvPr/>
        </p:nvPicPr>
        <p:blipFill>
          <a:blip r:embed="rId3" cstate="screen"/>
          <a:srcRect/>
          <a:stretch>
            <a:fillRect/>
          </a:stretch>
        </p:blipFill>
        <p:spPr bwMode="auto">
          <a:xfrm>
            <a:off x="8991600" y="1981200"/>
            <a:ext cx="1270000" cy="1320800"/>
          </a:xfrm>
          <a:prstGeom prst="rect">
            <a:avLst/>
          </a:prstGeom>
          <a:noFill/>
          <a:ln w="9525">
            <a:noFill/>
            <a:miter lim="800000"/>
            <a:headEnd/>
            <a:tailEnd/>
          </a:ln>
        </p:spPr>
      </p:pic>
      <p:pic>
        <p:nvPicPr>
          <p:cNvPr id="114693" name="Picture 5" descr="MCj03236090000[1]"/>
          <p:cNvPicPr>
            <a:picLocks noChangeAspect="1" noChangeArrowheads="1"/>
          </p:cNvPicPr>
          <p:nvPr/>
        </p:nvPicPr>
        <p:blipFill>
          <a:blip r:embed="rId4" cstate="screen"/>
          <a:srcRect/>
          <a:stretch>
            <a:fillRect/>
          </a:stretch>
        </p:blipFill>
        <p:spPr bwMode="auto">
          <a:xfrm>
            <a:off x="8991600" y="4876800"/>
            <a:ext cx="1270000" cy="1271588"/>
          </a:xfrm>
          <a:prstGeom prst="rect">
            <a:avLst/>
          </a:prstGeom>
          <a:noFill/>
          <a:ln w="9525">
            <a:noFill/>
            <a:miter lim="800000"/>
            <a:headEnd/>
            <a:tailEnd/>
          </a:ln>
        </p:spPr>
      </p:pic>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019" y="228600"/>
            <a:ext cx="7772400" cy="1508760"/>
          </a:xfrm>
        </p:spPr>
        <p:txBody>
          <a:bodyPr/>
          <a:lstStyle/>
          <a:p>
            <a:r>
              <a:rPr lang="en-US" dirty="0"/>
              <a:t>Seeking Employment:  Bottom Line</a:t>
            </a:r>
          </a:p>
        </p:txBody>
      </p:sp>
      <p:sp>
        <p:nvSpPr>
          <p:cNvPr id="3" name="Content Placeholder 2"/>
          <p:cNvSpPr>
            <a:spLocks noGrp="1"/>
          </p:cNvSpPr>
          <p:nvPr>
            <p:ph idx="1"/>
          </p:nvPr>
        </p:nvSpPr>
        <p:spPr/>
        <p:txBody>
          <a:bodyPr/>
          <a:lstStyle/>
          <a:p>
            <a:pPr>
              <a:buFont typeface="Wingdings 2" pitchFamily="18" charset="2"/>
              <a:buNone/>
              <a:defRPr/>
            </a:pPr>
            <a:r>
              <a:rPr lang="en-US" dirty="0"/>
              <a:t>These rules are </a:t>
            </a:r>
            <a:r>
              <a:rPr lang="en-US" i="1" dirty="0"/>
              <a:t>complicated, SO if</a:t>
            </a:r>
            <a:r>
              <a:rPr lang="en-US" dirty="0"/>
              <a:t> you</a:t>
            </a:r>
            <a:r>
              <a:rPr lang="en-US" sz="3600" dirty="0"/>
              <a:t>:</a:t>
            </a:r>
          </a:p>
          <a:p>
            <a:pPr>
              <a:defRPr/>
            </a:pPr>
            <a:r>
              <a:rPr lang="en-US" dirty="0"/>
              <a:t>Start looking for future employment, or</a:t>
            </a:r>
          </a:p>
          <a:p>
            <a:pPr>
              <a:defRPr/>
            </a:pPr>
            <a:r>
              <a:rPr lang="en-US" dirty="0"/>
              <a:t>Want to understand how you will be permitted to interact with the Federal Government after you leave:</a:t>
            </a:r>
          </a:p>
          <a:p>
            <a:pPr>
              <a:defRPr/>
            </a:pPr>
            <a:endParaRPr lang="en-US" dirty="0"/>
          </a:p>
          <a:p>
            <a:pPr marL="119063" indent="-9525" algn="ctr">
              <a:buNone/>
              <a:defRPr/>
            </a:pPr>
            <a:r>
              <a:rPr lang="en-US" sz="3600" dirty="0"/>
              <a:t>Please contact the Ethics Official for advice.</a:t>
            </a:r>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4560&quot;&gt;&lt;property id=&quot;20148&quot; value=&quot;5&quot;/&gt;&lt;property id=&quot;20300&quot; value=&quot;Slide 1 - &amp;quot;Ethics Training&amp;#x0D;&amp;#x0A;&amp;quot;&quot;/&gt;&lt;property id=&quot;20307&quot; value=&quot;299&quot;/&gt;&lt;/object&gt;&lt;object type=&quot;3&quot; unique_id=&quot;14561&quot;&gt;&lt;property id=&quot;20148&quot; value=&quot;5&quot;/&gt;&lt;property id=&quot;20300&quot; value=&quot;Slide 2 - &amp;quot;Ethics Questions?&amp;quot;&quot;/&gt;&lt;property id=&quot;20307&quot; value=&quot;300&quot;/&gt;&lt;/object&gt;&lt;object type=&quot;3&quot; unique_id=&quot;14562&quot;&gt;&lt;property id=&quot;20148&quot; value=&quot;5&quot;/&gt;&lt;property id=&quot;20300&quot; value=&quot;Slide 3 - &amp;quot;Why Ethics Rules?&amp;quot;&quot;/&gt;&lt;property id=&quot;20307&quot; value=&quot;301&quot;/&gt;&lt;/object&gt;&lt;object type=&quot;3&quot; unique_id=&quot;14563&quot;&gt;&lt;property id=&quot;20148&quot; value=&quot;5&quot;/&gt;&lt;property id=&quot;20300&quot; value=&quot;Slide 4 - &amp;quot;Key Laws and Regulations&amp;quot;&quot;/&gt;&lt;property id=&quot;20307&quot; value=&quot;302&quot;/&gt;&lt;/object&gt;&lt;object type=&quot;3&quot; unique_id=&quot;14564&quot;&gt;&lt;property id=&quot;20148&quot; value=&quot;5&quot;/&gt;&lt;property id=&quot;20300&quot; value=&quot;Slide 5 - &amp;quot;Discussion Topics&amp;quot;&quot;/&gt;&lt;property id=&quot;20307&quot; value=&quot;303&quot;/&gt;&lt;/object&gt;&lt;object type=&quot;3&quot; unique_id=&quot;14565&quot;&gt;&lt;property id=&quot;20148&quot; value=&quot;5&quot;/&gt;&lt;property id=&quot;20300&quot; value=&quot;Slide 6 - &amp;quot;Code of Ethics&amp;quot;&quot;/&gt;&lt;property id=&quot;20307&quot; value=&quot;304&quot;/&gt;&lt;/object&gt;&lt;object type=&quot;3&quot; unique_id=&quot;14566&quot;&gt;&lt;property id=&quot;20148&quot; value=&quot;5&quot;/&gt;&lt;property id=&quot;20300&quot; value=&quot;Slide 7 - &amp;quot;Employees’ Responsibilities under Executive Order 12674 (as amended):&amp;quot;&quot;/&gt;&lt;property id=&quot;20307&quot; value=&quot;305&quot;/&gt;&lt;/object&gt;&lt;object type=&quot;3&quot; unique_id=&quot;14567&quot;&gt;&lt;property id=&quot;20148&quot; value=&quot;5&quot;/&gt;&lt;property id=&quot;20300&quot; value=&quot;Slide 8 - &amp;quot;Employees’ Responsibilities under Executive Order 12674 (as amended) (cont):&amp;quot;&quot;/&gt;&lt;property id=&quot;20307&quot; value=&quot;306&quot;/&gt;&lt;/object&gt;&lt;object type=&quot;3&quot; unique_id=&quot;14568&quot;&gt;&lt;property id=&quot;20148&quot; value=&quot;5&quot;/&gt;&lt;property id=&quot;20300&quot; value=&quot;Slide 9 - &amp;quot;Use Of Government Communications Equipment&amp;quot;&quot;/&gt;&lt;property id=&quot;20307&quot; value=&quot;307&quot;/&gt;&lt;/object&gt;&lt;object type=&quot;3&quot; unique_id=&quot;14569&quot;&gt;&lt;property id=&quot;20148&quot; value=&quot;5&quot;/&gt;&lt;property id=&quot;20300&quot; value=&quot;Slide 10 - &amp;quot;Ethics Principles&amp;quot;&quot;/&gt;&lt;property id=&quot;20307&quot; value=&quot;308&quot;/&gt;&lt;/object&gt;&lt;object type=&quot;3&quot; unique_id=&quot;14570&quot;&gt;&lt;property id=&quot;20148&quot; value=&quot;5&quot;/&gt;&lt;property id=&quot;20300&quot; value=&quot;Slide 11 - &amp;quot;Official Use and Authorized Purposes Only&amp;quot;&quot;/&gt;&lt;property id=&quot;20307&quot; value=&quot;309&quot;/&gt;&lt;/object&gt;&lt;object type=&quot;3&quot; unique_id=&quot;14571&quot;&gt;&lt;property id=&quot;20148&quot; value=&quot;5&quot;/&gt;&lt;property id=&quot;20300&quot; value=&quot;Slide 12 - &amp;quot;Official Use&amp;quot;&quot;/&gt;&lt;property id=&quot;20307&quot; value=&quot;310&quot;/&gt;&lt;/object&gt;&lt;object type=&quot;3&quot; unique_id=&quot;14572&quot;&gt;&lt;property id=&quot;20148&quot; value=&quot;5&quot;/&gt;&lt;property id=&quot;20300&quot; value=&quot;Slide 13 - &amp;quot;Authorized Use&amp;quot;&quot;/&gt;&lt;property id=&quot;20307&quot; value=&quot;311&quot;/&gt;&lt;/object&gt;&lt;object type=&quot;3&quot; unique_id=&quot;14573&quot;&gt;&lt;property id=&quot;20148&quot; value=&quot;5&quot;/&gt;&lt;property id=&quot;20300&quot; value=&quot;Slide 14 - &amp;quot;Cell Phones&amp;quot;&quot;/&gt;&lt;property id=&quot;20307&quot; value=&quot;312&quot;/&gt;&lt;/object&gt;&lt;object type=&quot;3&quot; unique_id=&quot;14574&quot;&gt;&lt;property id=&quot;20148&quot; value=&quot;5&quot;/&gt;&lt;property id=&quot;20300&quot; value=&quot;Slide 15 - &amp;quot;E-mail And Internet&amp;quot;&quot;/&gt;&lt;property id=&quot;20307&quot; value=&quot;313&quot;/&gt;&lt;/object&gt;&lt;object type=&quot;3&quot; unique_id=&quot;14575&quot;&gt;&lt;property id=&quot;20148&quot; value=&quot;5&quot;/&gt;&lt;property id=&quot;20300&quot; value=&quot;Slide 16 - &amp;quot;NO!&amp;quot;&quot;/&gt;&lt;property id=&quot;20307&quot; value=&quot;314&quot;/&gt;&lt;/object&gt;&lt;object type=&quot;3&quot; unique_id=&quot;14576&quot;&gt;&lt;property id=&quot;20148&quot; value=&quot;5&quot;/&gt;&lt;property id=&quot;20300&quot; value=&quot;Slide 17 - &amp;quot;Beware! &amp;quot;&quot;/&gt;&lt;property id=&quot;20307&quot; value=&quot;315&quot;/&gt;&lt;/object&gt;&lt;object type=&quot;3&quot; unique_id=&quot;14577&quot;&gt;&lt;property id=&quot;20148&quot; value=&quot;5&quot;/&gt;&lt;property id=&quot;20300&quot; value=&quot;Slide 18 - &amp;quot;Use Of Other Government Equipment&amp;quot;&quot;/&gt;&lt;property id=&quot;20307&quot; value=&quot;316&quot;/&gt;&lt;/object&gt;&lt;object type=&quot;3&quot; unique_id=&quot;14578&quot;&gt;&lt;property id=&quot;20148&quot; value=&quot;5&quot;/&gt;&lt;property id=&quot;20300&quot; value=&quot;Slide 19 - &amp;quot;Use Of Official Time&amp;quot;&quot;/&gt;&lt;property id=&quot;20307&quot; value=&quot;317&quot;/&gt;&lt;/object&gt;&lt;object type=&quot;3&quot; unique_id=&quot;14579&quot;&gt;&lt;property id=&quot;20148&quot; value=&quot;5&quot;/&gt;&lt;property id=&quot;20300&quot; value=&quot;Slide 20 - &amp;quot;Use Of Personnel&amp;quot;&quot;/&gt;&lt;property id=&quot;20307&quot; value=&quot;318&quot;/&gt;&lt;/object&gt;&lt;object type=&quot;3&quot; unique_id=&quot;14580&quot;&gt;&lt;property id=&quot;20148&quot; value=&quot;5&quot;/&gt;&lt;property id=&quot;20300&quot; value=&quot;Slide 21 - &amp;quot;Use of Government Resources&amp;quot;&quot;/&gt;&lt;property id=&quot;20307&quot; value=&quot;319&quot;/&gt;&lt;/object&gt;&lt;object type=&quot;3&quot; unique_id=&quot;14581&quot;&gt;&lt;property id=&quot;20148&quot; value=&quot;5&quot;/&gt;&lt;property id=&quot;20300&quot; value=&quot;Slide 22 - &amp;quot;Possible Answers&amp;quot;&quot;/&gt;&lt;property id=&quot;20307&quot; value=&quot;320&quot;/&gt;&lt;/object&gt;&lt;object type=&quot;3&quot; unique_id=&quot;14582&quot;&gt;&lt;property id=&quot;20148&quot; value=&quot;5&quot;/&gt;&lt;property id=&quot;20300&quot; value=&quot;Slide 23 - &amp;quot;Correct Answer&amp;quot;&quot;/&gt;&lt;property id=&quot;20307&quot; value=&quot;321&quot;/&gt;&lt;/object&gt;&lt;object type=&quot;3&quot; unique_id=&quot;14583&quot;&gt;&lt;property id=&quot;20148&quot; value=&quot;5&quot;/&gt;&lt;property id=&quot;20300&quot; value=&quot;Slide 24 - &amp;quot;Use of Your Official Position&amp;quot;&quot;/&gt;&lt;property id=&quot;20307&quot; value=&quot;322&quot;/&gt;&lt;/object&gt;&lt;object type=&quot;3&quot; unique_id=&quot;14584&quot;&gt;&lt;property id=&quot;20148&quot; value=&quot;5&quot;/&gt;&lt;property id=&quot;20300&quot; value=&quot;Slide 25 - &amp;quot;Possible Answers&amp;quot;&quot;/&gt;&lt;property id=&quot;20307&quot; value=&quot;323&quot;/&gt;&lt;/object&gt;&lt;object type=&quot;3&quot; unique_id=&quot;14585&quot;&gt;&lt;property id=&quot;20148&quot; value=&quot;5&quot;/&gt;&lt;property id=&quot;20300&quot; value=&quot;Slide 26 - &amp;quot;Correct Answer&amp;quot;&quot;/&gt;&lt;property id=&quot;20307&quot; value=&quot;324&quot;/&gt;&lt;/object&gt;&lt;object type=&quot;3&quot; unique_id=&quot;14586&quot;&gt;&lt;property id=&quot;20148&quot; value=&quot;5&quot;/&gt;&lt;property id=&quot;20300&quot; value=&quot;Slide 27&quot;/&gt;&lt;property id=&quot;20307&quot; value=&quot;325&quot;/&gt;&lt;/object&gt;&lt;object type=&quot;3&quot; unique_id=&quot;14587&quot;&gt;&lt;property id=&quot;20148&quot; value=&quot;5&quot;/&gt;&lt;property id=&quot;20300&quot; value=&quot;Slide 28 - &amp;quot;Possible Answers&amp;quot;&quot;/&gt;&lt;property id=&quot;20307&quot; value=&quot;326&quot;/&gt;&lt;/object&gt;&lt;object type=&quot;3&quot; unique_id=&quot;14588&quot;&gt;&lt;property id=&quot;20148&quot; value=&quot;5&quot;/&gt;&lt;property id=&quot;20300&quot; value=&quot;Slide 29 - &amp;quot;Correct Answer&amp;quot;&quot;/&gt;&lt;property id=&quot;20307&quot; value=&quot;327&quot;/&gt;&lt;/object&gt;&lt;object type=&quot;3&quot; unique_id=&quot;14589&quot;&gt;&lt;property id=&quot;20148&quot; value=&quot;5&quot;/&gt;&lt;property id=&quot;20300&quot; value=&quot;Slide 30 - &amp;quot;Use of Your Official Position&amp;quot;&quot;/&gt;&lt;property id=&quot;20307&quot; value=&quot;328&quot;/&gt;&lt;/object&gt;&lt;object type=&quot;3&quot; unique_id=&quot;14590&quot;&gt;&lt;property id=&quot;20148&quot; value=&quot;5&quot;/&gt;&lt;property id=&quot;20300&quot; value=&quot;Slide 31 - &amp;quot;Possible Answers&amp;quot;&quot;/&gt;&lt;property id=&quot;20307&quot; value=&quot;329&quot;/&gt;&lt;/object&gt;&lt;object type=&quot;3&quot; unique_id=&quot;14591&quot;&gt;&lt;property id=&quot;20148&quot; value=&quot;5&quot;/&gt;&lt;property id=&quot;20300&quot; value=&quot;Slide 32 - &amp;quot;Correct Answer&amp;quot;&quot;/&gt;&lt;property id=&quot;20307&quot; value=&quot;330&quot;/&gt;&lt;/object&gt;&lt;object type=&quot;3&quot; unique_id=&quot;14592&quot;&gt;&lt;property id=&quot;20148&quot; value=&quot;5&quot;/&gt;&lt;property id=&quot;20300&quot; value=&quot;Slide 33 - &amp;quot;&amp;#x0D;&amp;#x0A;GIFTS&amp;#x0D;&amp;#x0A;&amp;quot;&quot;/&gt;&lt;property id=&quot;20307&quot; value=&quot;331&quot;/&gt;&lt;/object&gt;&lt;object type=&quot;3&quot; unique_id=&quot;14593&quot;&gt;&lt;property id=&quot;20148&quot; value=&quot;5&quot;/&gt;&lt;property id=&quot;20300&quot; value=&quot;Slide 34 - &amp;quot;Focus on Gifts&amp;quot;&quot;/&gt;&lt;property id=&quot;20307&quot; value=&quot;332&quot;/&gt;&lt;/object&gt;&lt;object type=&quot;3&quot; unique_id=&quot;14594&quot;&gt;&lt;property id=&quot;20148&quot; value=&quot;5&quot;/&gt;&lt;property id=&quot;20300&quot; value=&quot;Slide 35 - &amp;quot;         What is a Gift?&amp;quot;&quot;/&gt;&lt;property id=&quot;20307&quot; value=&quot;333&quot;/&gt;&lt;/object&gt;&lt;object type=&quot;3&quot; unique_id=&quot;14595&quot;&gt;&lt;property id=&quot;20148&quot; value=&quot;5&quot;/&gt;&lt;property id=&quot;20300&quot; value=&quot;Slide 36 - &amp;quot;What is NOT a Gift?&amp;quot;&quot;/&gt;&lt;property id=&quot;20307&quot; value=&quot;334&quot;/&gt;&lt;/object&gt;&lt;object type=&quot;3&quot; unique_id=&quot;14596&quot;&gt;&lt;property id=&quot;20148&quot; value=&quot;5&quot;/&gt;&lt;property id=&quot;20300&quot; value=&quot;Slide 37 - &amp;quot;GENERAL RULE&amp;quot;&quot;/&gt;&lt;property id=&quot;20307&quot; value=&quot;335&quot;/&gt;&lt;/object&gt;&lt;object type=&quot;3&quot; unique_id=&quot;14597&quot;&gt;&lt;property id=&quot;20148&quot; value=&quot;5&quot;/&gt;&lt;property id=&quot;20300&quot; value=&quot;Slide 38 - &amp;quot;Types of Gifts&amp;quot;&quot;/&gt;&lt;property id=&quot;20307&quot; value=&quot;336&quot;/&gt;&lt;/object&gt;&lt;object type=&quot;3&quot; unique_id=&quot;14598&quot;&gt;&lt;property id=&quot;20148&quot; value=&quot;5&quot;/&gt;&lt;property id=&quot;20300&quot; value=&quot;Slide 39 - &amp;quot;What is an Outside Source?&amp;quot;&quot;/&gt;&lt;property id=&quot;20307&quot; value=&quot;337&quot;/&gt;&lt;/object&gt;&lt;object type=&quot;3&quot; unique_id=&quot;14599&quot;&gt;&lt;property id=&quot;20148&quot; value=&quot;5&quot;/&gt;&lt;property id=&quot;20300&quot; value=&quot;Slide 40 - &amp;quot;Outside Sources&amp;#x0D;&amp;#x0A;The Method of Analysis:&amp;quot;&quot;/&gt;&lt;property id=&quot;20307&quot; value=&quot;338&quot;/&gt;&lt;/object&gt;&lt;object type=&quot;3&quot; unique_id=&quot;14600&quot;&gt;&lt;property id=&quot;20148&quot; value=&quot;5&quot;/&gt;&lt;property id=&quot;20300&quot; value=&quot;Slide 41 - &amp;quot;Outside Sources&amp;#x0D;&amp;#x0A;First Question:&amp;quot;&quot;/&gt;&lt;property id=&quot;20307&quot; value=&quot;339&quot;/&gt;&lt;/object&gt;&lt;object type=&quot;3&quot; unique_id=&quot;14601&quot;&gt;&lt;property id=&quot;20148&quot; value=&quot;5&quot;/&gt;&lt;property id=&quot;20300&quot; value=&quot;Slide 42 - &amp;quot;Outside Sources&amp;#x0D;&amp;#x0A;Second Question:&amp;quot;&quot;/&gt;&lt;property id=&quot;20307&quot; value=&quot;340&quot;/&gt;&lt;/object&gt;&lt;object type=&quot;3&quot; unique_id=&quot;14602&quot;&gt;&lt;property id=&quot;20148&quot; value=&quot;5&quot;/&gt;&lt;property id=&quot;20300&quot; value=&quot;Slide 43 - &amp;quot;Outside Sources&amp;#x0D;&amp;#x0A;Third Question:&amp;quot;&quot;/&gt;&lt;property id=&quot;20307&quot; value=&quot;341&quot;/&gt;&lt;/object&gt;&lt;object type=&quot;3&quot; unique_id=&quot;14603&quot;&gt;&lt;property id=&quot;20148&quot; value=&quot;5&quot;/&gt;&lt;property id=&quot;20300&quot; value=&quot;Slide 44 - &amp;quot;Gift Disposal&amp;#x0D;&amp;#x0A;&amp;quot;&quot;/&gt;&lt;property id=&quot;20307&quot; value=&quot;342&quot;/&gt;&lt;/object&gt;&lt;object type=&quot;3&quot; unique_id=&quot;14604&quot;&gt;&lt;property id=&quot;20148&quot; value=&quot;5&quot;/&gt;&lt;property id=&quot;20300&quot; value=&quot;Slide 45 - &amp;quot;Gifts from Outside Sources&amp;quot;&quot;/&gt;&lt;property id=&quot;20307&quot; value=&quot;343&quot;/&gt;&lt;/object&gt;&lt;object type=&quot;3&quot; unique_id=&quot;14605&quot;&gt;&lt;property id=&quot;20148&quot; value=&quot;5&quot;/&gt;&lt;property id=&quot;20300&quot; value=&quot;Slide 46 - &amp;quot;ANSWER&amp;quot;&quot;/&gt;&lt;property id=&quot;20307&quot; value=&quot;344&quot;/&gt;&lt;/object&gt;&lt;object type=&quot;3&quot; unique_id=&quot;14606&quot;&gt;&lt;property id=&quot;20148&quot; value=&quot;5&quot;/&gt;&lt;property id=&quot;20300&quot; value=&quot;Slide 47 - &amp;quot;Gifts from Outside Sources&amp;quot;&quot;/&gt;&lt;property id=&quot;20307&quot; value=&quot;345&quot;/&gt;&lt;/object&gt;&lt;object type=&quot;3&quot; unique_id=&quot;14607&quot;&gt;&lt;property id=&quot;20148&quot; value=&quot;5&quot;/&gt;&lt;property id=&quot;20300&quot; value=&quot;Slide 48 - &amp;quot;ANSWER&amp;quot;&quot;/&gt;&lt;property id=&quot;20307&quot; value=&quot;346&quot;/&gt;&lt;/object&gt;&lt;object type=&quot;3&quot; unique_id=&quot;14608&quot;&gt;&lt;property id=&quot;20148&quot; value=&quot;5&quot;/&gt;&lt;property id=&quot;20300&quot; value=&quot;Slide 49 - &amp;quot;Gifts from Outside Sources&amp;quot;&quot;/&gt;&lt;property id=&quot;20307&quot; value=&quot;347&quot;/&gt;&lt;/object&gt;&lt;object type=&quot;3&quot; unique_id=&quot;14609&quot;&gt;&lt;property id=&quot;20148&quot; value=&quot;5&quot;/&gt;&lt;property id=&quot;20300&quot; value=&quot;Slide 50 - &amp;quot;Possible Answers&amp;amp;#x09;&amp;quot;&quot;/&gt;&lt;property id=&quot;20307&quot; value=&quot;348&quot;/&gt;&lt;/object&gt;&lt;object type=&quot;3&quot; unique_id=&quot;14610&quot;&gt;&lt;property id=&quot;20148&quot; value=&quot;5&quot;/&gt;&lt;property id=&quot;20300&quot; value=&quot;Slide 51 - &amp;quot;Correct Answer&amp;quot;&quot;/&gt;&lt;property id=&quot;20307&quot; value=&quot;349&quot;/&gt;&lt;/object&gt;&lt;object type=&quot;3&quot; unique_id=&quot;14611&quot;&gt;&lt;property id=&quot;20148&quot; value=&quot;5&quot;/&gt;&lt;property id=&quot;20300&quot; value=&quot;Slide 52 - &amp;quot;Gifts from Foreign Governments&amp;quot;&quot;/&gt;&lt;property id=&quot;20307&quot; value=&quot;350&quot;/&gt;&lt;/object&gt;&lt;object type=&quot;3&quot; unique_id=&quot;14612&quot;&gt;&lt;property id=&quot;20148&quot; value=&quot;5&quot;/&gt;&lt;property id=&quot;20300&quot; value=&quot;Slide 53 - &amp;quot;Gifts from Foreign Governments&amp;quot;&quot;/&gt;&lt;property id=&quot;20307&quot; value=&quot;351&quot;/&gt;&lt;/object&gt;&lt;object type=&quot;3&quot; unique_id=&quot;14613&quot;&gt;&lt;property id=&quot;20148&quot; value=&quot;5&quot;/&gt;&lt;property id=&quot;20300&quot; value=&quot;Slide 54 - &amp;quot;Gifts from Foreign Governments&amp;quot;&quot;/&gt;&lt;property id=&quot;20307&quot; value=&quot;352&quot;/&gt;&lt;/object&gt;&lt;object type=&quot;3&quot; unique_id=&quot;14614&quot;&gt;&lt;property id=&quot;20148&quot; value=&quot;5&quot;/&gt;&lt;property id=&quot;20300&quot; value=&quot;Slide 55 - &amp;quot;Possible Answers&amp;quot;&quot;/&gt;&lt;property id=&quot;20307&quot; value=&quot;353&quot;/&gt;&lt;/object&gt;&lt;object type=&quot;3&quot; unique_id=&quot;14615&quot;&gt;&lt;property id=&quot;20148&quot; value=&quot;5&quot;/&gt;&lt;property id=&quot;20300&quot; value=&quot;Slide 56 - &amp;quot;Correct Answer&amp;quot;&quot;/&gt;&lt;property id=&quot;20307&quot; value=&quot;354&quot;/&gt;&lt;/object&gt;&lt;object type=&quot;3&quot; unique_id=&quot;14616&quot;&gt;&lt;property id=&quot;20148&quot; value=&quot;5&quot;/&gt;&lt;property id=&quot;20300&quot; value=&quot;Slide 57 - &amp;quot;Gifts Between Employees&amp;quot;&quot;/&gt;&lt;property id=&quot;20307&quot; value=&quot;355&quot;/&gt;&lt;/object&gt;&lt;object type=&quot;3&quot; unique_id=&quot;14617&quot;&gt;&lt;property id=&quot;20148&quot; value=&quot;5&quot;/&gt;&lt;property id=&quot;20300&quot; value=&quot;Slide 58 - &amp;quot;Gifts Between Employees&amp;#x0D;&amp;#x0A;General Rule&amp;#x0D;&amp;#x0A;&amp;quot;&quot;/&gt;&lt;property id=&quot;20307&quot; value=&quot;356&quot;/&gt;&lt;/object&gt;&lt;object type=&quot;3&quot; unique_id=&quot;14618&quot;&gt;&lt;property id=&quot;20148&quot; value=&quot;5&quot;/&gt;&lt;property id=&quot;20300&quot; value=&quot;Slide 59 - &amp;quot;Gifts Between Employees&amp;quot;&quot;/&gt;&lt;property id=&quot;20307&quot; value=&quot;357&quot;/&gt;&lt;/object&gt;&lt;object type=&quot;3&quot; unique_id=&quot;14619&quot;&gt;&lt;property id=&quot;20148&quot; value=&quot;5&quot;/&gt;&lt;property id=&quot;20300&quot; value=&quot;Slide 60 - &amp;quot;Gifts Between Employees&amp;quot;&quot;/&gt;&lt;property id=&quot;20307&quot; value=&quot;358&quot;/&gt;&lt;/object&gt;&lt;object type=&quot;3&quot; unique_id=&quot;14620&quot;&gt;&lt;property id=&quot;20148&quot; value=&quot;5&quot;/&gt;&lt;property id=&quot;20300&quot; value=&quot;Slide 61 - &amp;quot;Gifts Between Employees&amp;quot;&quot;/&gt;&lt;property id=&quot;20307&quot; value=&quot;359&quot;/&gt;&lt;/object&gt;&lt;object type=&quot;3&quot; unique_id=&quot;14621&quot;&gt;&lt;property id=&quot;20148&quot; value=&quot;5&quot;/&gt;&lt;property id=&quot;20300&quot; value=&quot;Slide 62 - &amp;quot;Gifts Between Employees&amp;quot;&quot;/&gt;&lt;property id=&quot;20307&quot; value=&quot;360&quot;/&gt;&lt;/object&gt;&lt;object type=&quot;3&quot; unique_id=&quot;14622&quot;&gt;&lt;property id=&quot;20148&quot; value=&quot;5&quot;/&gt;&lt;property id=&quot;20300&quot; value=&quot;Slide 63 - &amp;quot;QUIZ TIME&amp;quot;&quot;/&gt;&lt;property id=&quot;20307&quot; value=&quot;361&quot;/&gt;&lt;/object&gt;&lt;object type=&quot;3&quot; unique_id=&quot;14623&quot;&gt;&lt;property id=&quot;20148&quot; value=&quot;5&quot;/&gt;&lt;property id=&quot;20300&quot; value=&quot;Slide 64 - &amp;quot;Possible Answers&amp;quot;&quot;/&gt;&lt;property id=&quot;20307&quot; value=&quot;362&quot;/&gt;&lt;/object&gt;&lt;object type=&quot;3&quot; unique_id=&quot;14624&quot;&gt;&lt;property id=&quot;20148&quot; value=&quot;5&quot;/&gt;&lt;property id=&quot;20300&quot; value=&quot;Slide 65 - &amp;quot;Correct Answer&amp;quot;&quot;/&gt;&lt;property id=&quot;20307&quot; value=&quot;363&quot;/&gt;&lt;/object&gt;&lt;object type=&quot;3&quot; unique_id=&quot;14625&quot;&gt;&lt;property id=&quot;20148&quot; value=&quot;5&quot;/&gt;&lt;property id=&quot;20300&quot; value=&quot;Slide 66 - &amp;quot;QUIZ #2&amp;quot;&quot;/&gt;&lt;property id=&quot;20307&quot; value=&quot;364&quot;/&gt;&lt;/object&gt;&lt;object type=&quot;3&quot; unique_id=&quot;14626&quot;&gt;&lt;property id=&quot;20148&quot; value=&quot;5&quot;/&gt;&lt;property id=&quot;20300&quot; value=&quot;Slide 67 - &amp;quot;Possible Answers&amp;quot;&quot;/&gt;&lt;property id=&quot;20307&quot; value=&quot;365&quot;/&gt;&lt;/object&gt;&lt;object type=&quot;3&quot; unique_id=&quot;14627&quot;&gt;&lt;property id=&quot;20148&quot; value=&quot;5&quot;/&gt;&lt;property id=&quot;20300&quot; value=&quot;Slide 68 - &amp;quot;Correct Answer&amp;quot;&quot;/&gt;&lt;property id=&quot;20307&quot; value=&quot;366&quot;/&gt;&lt;/object&gt;&lt;object type=&quot;3&quot; unique_id=&quot;14628&quot;&gt;&lt;property id=&quot;20148&quot; value=&quot;5&quot;/&gt;&lt;property id=&quot;20300&quot; value=&quot;Slide 69 - &amp;quot;Gifts for Wounded &amp;amp; Injured&amp;quot;&quot;/&gt;&lt;property id=&quot;20307&quot; value=&quot;367&quot;/&gt;&lt;/object&gt;&lt;object type=&quot;3&quot; unique_id=&quot;14629&quot;&gt;&lt;property id=&quot;20148&quot; value=&quot;5&quot;/&gt;&lt;property id=&quot;20300&quot; value=&quot;Slide 70 - &amp;quot;Family Readiness Groups&amp;quot;&quot;/&gt;&lt;property id=&quot;20307&quot; value=&quot;368&quot;/&gt;&lt;/object&gt;&lt;object type=&quot;3&quot; unique_id=&quot;14630&quot;&gt;&lt;property id=&quot;20148&quot; value=&quot;5&quot;/&gt;&lt;property id=&quot;20300&quot; value=&quot;Slide 71 - &amp;quot;Family Readiness Groups &amp;quot;&quot;/&gt;&lt;property id=&quot;20307&quot; value=&quot;369&quot;/&gt;&lt;/object&gt;&lt;object type=&quot;3&quot; unique_id=&quot;14631&quot;&gt;&lt;property id=&quot;20148&quot; value=&quot;5&quot;/&gt;&lt;property id=&quot;20300&quot; value=&quot;Slide 72 - &amp;quot;Official Support of FRGs &amp;quot;&quot;/&gt;&lt;property id=&quot;20307&quot; value=&quot;370&quot;/&gt;&lt;/object&gt;&lt;object type=&quot;3&quot; unique_id=&quot;14632&quot;&gt;&lt;property id=&quot;20148&quot; value=&quot;5&quot;/&gt;&lt;property id=&quot;20300&quot; value=&quot;Slide 73 - &amp;quot;Fundraising&amp;quot;&quot;/&gt;&lt;property id=&quot;20307&quot; value=&quot;371&quot;/&gt;&lt;/object&gt;&lt;object type=&quot;3&quot; unique_id=&quot;14633&quot;&gt;&lt;property id=&quot;20148&quot; value=&quot;5&quot;/&gt;&lt;property id=&quot;20300&quot; value=&quot;Slide 74 - &amp;quot;FRGs &amp;amp; Private Organizations&amp;quot;&quot;/&gt;&lt;property id=&quot;20307&quot; value=&quot;372&quot;/&gt;&lt;/object&gt;&lt;object type=&quot;3&quot; unique_id=&quot;14634&quot;&gt;&lt;property id=&quot;20148&quot; value=&quot;5&quot;/&gt;&lt;property id=&quot;20300&quot; value=&quot;Slide 75 - &amp;quot;FRGs &amp;amp; Private Organizations&amp;#x0D;&amp;#x0A;(Continued)&amp;quot;&quot;/&gt;&lt;property id=&quot;20307&quot; value=&quot;373&quot;/&gt;&lt;/object&gt;&lt;object type=&quot;3&quot; unique_id=&quot;14635&quot;&gt;&lt;property id=&quot;20148&quot; value=&quot;5&quot;/&gt;&lt;property id=&quot;20300&quot; value=&quot;Slide 76 - &amp;quot;Official And Personal Participation In Private Organizations   &amp;quot;&quot;/&gt;&lt;property id=&quot;20307&quot; value=&quot;374&quot;/&gt;&lt;/object&gt;&lt;object type=&quot;3&quot; unique_id=&quot;14636&quot;&gt;&lt;property id=&quot;20148&quot; value=&quot;5&quot;/&gt;&lt;property id=&quot;20300&quot; value=&quot;Slide 77 - &amp;quot;Ethics Principles&amp;quot;&quot;/&gt;&lt;property id=&quot;20307&quot; value=&quot;375&quot;/&gt;&lt;/object&gt;&lt;object type=&quot;3&quot; unique_id=&quot;14637&quot;&gt;&lt;property id=&quot;20148&quot; value=&quot;5&quot;/&gt;&lt;property id=&quot;20300&quot; value=&quot;Slide 78 - &amp;quot;AR 210-22&amp;quot;&quot;/&gt;&lt;property id=&quot;20307&quot; value=&quot;376&quot;/&gt;&lt;/object&gt;&lt;object type=&quot;3&quot; unique_id=&quot;14638&quot;&gt;&lt;property id=&quot;20148&quot; value=&quot;5&quot;/&gt;&lt;property id=&quot;20300&quot; value=&quot;Slide 80 - &amp;quot;Official Participation In POs &amp;#x0D;&amp;#x0A;Or NFEs&amp;quot;&quot;/&gt;&lt;property id=&quot;20307&quot; value=&quot;377&quot;/&gt;&lt;/object&gt;&lt;object type=&quot;3&quot; unique_id=&quot;14639&quot;&gt;&lt;property id=&quot;20148&quot; value=&quot;5&quot;/&gt;&lt;property id=&quot;20300&quot; value=&quot;Slide 81 - &amp;quot;Attendance In An Official Capacity&amp;quot;&quot;/&gt;&lt;property id=&quot;20307&quot; value=&quot;378&quot;/&gt;&lt;/object&gt;&lt;object type=&quot;3&quot; unique_id=&quot;14640&quot;&gt;&lt;property id=&quot;20148&quot; value=&quot;5&quot;/&gt;&lt;property id=&quot;20300&quot; value=&quot;Slide 82 - &amp;quot;Providing Speakers &amp;amp; Panel Members&amp;quot;&quot;/&gt;&lt;property id=&quot;20307&quot; value=&quot;379&quot;/&gt;&lt;/object&gt;&lt;object type=&quot;3&quot; unique_id=&quot;14641&quot;&gt;&lt;property id=&quot;20148&quot; value=&quot;5&quot;/&gt;&lt;property id=&quot;20300&quot; value=&quot;Slide 83 - &amp;quot;Official Management&amp;#x0D;&amp;#x0A;Prohibited&amp;quot;&quot;/&gt;&lt;property id=&quot;20307&quot; value=&quot;380&quot;/&gt;&lt;/object&gt;&lt;object type=&quot;3&quot; unique_id=&quot;14642&quot;&gt;&lt;property id=&quot;20148&quot; value=&quot;5&quot;/&gt;&lt;property id=&quot;20300&quot; value=&quot;Slide 84 - &amp;quot;Official Management &amp;quot;&quot;/&gt;&lt;property id=&quot;20307&quot; value=&quot;381&quot;/&gt;&lt;/object&gt;&lt;object type=&quot;3&quot; unique_id=&quot;14643&quot;&gt;&lt;property id=&quot;20148&quot; value=&quot;5&quot;/&gt;&lt;property id=&quot;20300&quot; value=&quot;Slide 85 - &amp;quot;Liaisons With NFEs&amp;quot;&quot;/&gt;&lt;property id=&quot;20307&quot; value=&quot;382&quot;/&gt;&lt;/object&gt;&lt;object type=&quot;3&quot; unique_id=&quot;14644&quot;&gt;&lt;property id=&quot;20148&quot; value=&quot;5&quot;/&gt;&lt;property id=&quot;20300&quot; value=&quot;Slide 86 - &amp;quot;Liaisons With NFEs&amp;#x0D;&amp;#x0A;(continued)&amp;quot;&quot;/&gt;&lt;property id=&quot;20307&quot; value=&quot;383&quot;/&gt;&lt;/object&gt;&lt;object type=&quot;3&quot; unique_id=&quot;14645&quot;&gt;&lt;property id=&quot;20148&quot; value=&quot;5&quot;/&gt;&lt;property id=&quot;20300&quot; value=&quot;Slide 87 - &amp;quot;Official Endorsements&amp;quot;&quot;/&gt;&lt;property id=&quot;20307&quot; value=&quot;384&quot;/&gt;&lt;/object&gt;&lt;object type=&quot;3&quot; unique_id=&quot;14646&quot;&gt;&lt;property id=&quot;20148&quot; value=&quot;5&quot;/&gt;&lt;property id=&quot;20300&quot; value=&quot;Slide 88 - &amp;quot;Exceptions to Endorsements&amp;quot;&quot;/&gt;&lt;property id=&quot;20307&quot; value=&quot;385&quot;/&gt;&lt;/object&gt;&lt;object type=&quot;3&quot; unique_id=&quot;14647&quot;&gt;&lt;property id=&quot;20148&quot; value=&quot;5&quot;/&gt;&lt;property id=&quot;20300&quot; value=&quot;Slide 89 - &amp;quot;Personal Participation In Private Organizations&amp;quot;&quot;/&gt;&lt;property id=&quot;20307&quot; value=&quot;386&quot;/&gt;&lt;/object&gt;&lt;object type=&quot;3&quot; unique_id=&quot;14648&quot;&gt;&lt;property id=&quot;20148&quot; value=&quot;5&quot;/&gt;&lt;property id=&quot;20300&quot; value=&quot;Slide 90 - &amp;quot;Personal Participation&amp;quot;&quot;/&gt;&lt;property id=&quot;20307&quot; value=&quot;387&quot;/&gt;&lt;/object&gt;&lt;object type=&quot;3&quot; unique_id=&quot;14649&quot;&gt;&lt;property id=&quot;20148&quot; value=&quot;5&quot;/&gt;&lt;property id=&quot;20300&quot; value=&quot;Slide 91 - &amp;quot;Personal Participation&amp;quot;&quot;/&gt;&lt;property id=&quot;20307&quot; value=&quot;388&quot;/&gt;&lt;/object&gt;&lt;object type=&quot;3&quot; unique_id=&quot;14650&quot;&gt;&lt;property id=&quot;20148&quot; value=&quot;5&quot;/&gt;&lt;property id=&quot;20300&quot; value=&quot;Slide 92 - &amp;quot;You Make the Call!&amp;quot;&quot;/&gt;&lt;property id=&quot;20307&quot; value=&quot;389&quot;/&gt;&lt;/object&gt;&lt;object type=&quot;3&quot; unique_id=&quot;14651&quot;&gt;&lt;property id=&quot;20148&quot; value=&quot;5&quot;/&gt;&lt;property id=&quot;20300&quot; value=&quot;Slide 93 - &amp;quot;Answer&amp;quot;&quot;/&gt;&lt;property id=&quot;20307&quot; value=&quot;390&quot;/&gt;&lt;/object&gt;&lt;object type=&quot;3&quot; unique_id=&quot;14652&quot;&gt;&lt;property id=&quot;20148&quot; value=&quot;5&quot;/&gt;&lt;property id=&quot;20300&quot; value=&quot;Slide 94 - &amp;quot;You Make the Call!&amp;quot;&quot;/&gt;&lt;property id=&quot;20307&quot; value=&quot;391&quot;/&gt;&lt;/object&gt;&lt;object type=&quot;3&quot; unique_id=&quot;14653&quot;&gt;&lt;property id=&quot;20148&quot; value=&quot;5&quot;/&gt;&lt;property id=&quot;20300&quot; value=&quot;Slide 95 - &amp;quot;Answer &amp;quot;&quot;/&gt;&lt;property id=&quot;20307&quot; value=&quot;392&quot;/&gt;&lt;/object&gt;&lt;object type=&quot;3&quot; unique_id=&quot;14654&quot;&gt;&lt;property id=&quot;20148&quot; value=&quot;5&quot;/&gt;&lt;property id=&quot;20300&quot; value=&quot;Slide 96 - &amp;quot;No Membership Or Position If Offered Due To Official Position&amp;quot;&quot;/&gt;&lt;property id=&quot;20307&quot; value=&quot;393&quot;/&gt;&lt;/object&gt;&lt;object type=&quot;3&quot; unique_id=&quot;14655&quot;&gt;&lt;property id=&quot;20148&quot; value=&quot;5&quot;/&gt;&lt;property id=&quot;20300&quot; value=&quot;Slide 97 - &amp;quot;No Solicitation &amp;quot;&quot;/&gt;&lt;property id=&quot;20307&quot; value=&quot;394&quot;/&gt;&lt;/object&gt;&lt;object type=&quot;3&quot; unique_id=&quot;14656&quot;&gt;&lt;property id=&quot;20148&quot; value=&quot;5&quot;/&gt;&lt;property id=&quot;20300&quot; value=&quot;Slide 98 - &amp;quot;Conflicts Of Interest&amp;#x0D;&amp;#x0A;Prohibited&amp;quot;&quot;/&gt;&lt;property id=&quot;20307&quot; value=&quot;395&quot;/&gt;&lt;/object&gt;&lt;object type=&quot;3&quot; unique_id=&quot;14657&quot;&gt;&lt;property id=&quot;20148&quot; value=&quot;5&quot;/&gt;&lt;property id=&quot;20300&quot; value=&quot;Slide 99 - &amp;quot;Widely Attended Gatherings (WAGs)&amp;quot;&quot;/&gt;&lt;property id=&quot;20307&quot; value=&quot;396&quot;/&gt;&lt;/object&gt;&lt;object type=&quot;3&quot; unique_id=&quot;14658&quot;&gt;&lt;property id=&quot;20148&quot; value=&quot;5&quot;/&gt;&lt;property id=&quot;20300&quot; value=&quot;Slide 100 - &amp;quot;Is The Event A WAG?&amp;quot;&quot;/&gt;&lt;property id=&quot;20307&quot; value=&quot;397&quot;/&gt;&lt;/object&gt;&lt;object type=&quot;3&quot; unique_id=&quot;14659&quot;&gt;&lt;property id=&quot;20148&quot; value=&quot;5&quot;/&gt;&lt;property id=&quot;20300&quot; value=&quot;Slide 101 - &amp;quot;Seeking Employment&amp;quot;&quot;/&gt;&lt;property id=&quot;20307&quot; value=&quot;398&quot;/&gt;&lt;/object&gt;&lt;object type=&quot;3&quot; unique_id=&quot;14660&quot;&gt;&lt;property id=&quot;20148&quot; value=&quot;5&quot;/&gt;&lt;property id=&quot;20300&quot; value=&quot;Slide 102 - &amp;quot;Applicable Law&amp;quot;&quot;/&gt;&lt;property id=&quot;20307&quot; value=&quot;399&quot;/&gt;&lt;/object&gt;&lt;object type=&quot;3&quot; unique_id=&quot;14661&quot;&gt;&lt;property id=&quot;20148&quot; value=&quot;5&quot;/&gt;&lt;property id=&quot;20300&quot; value=&quot;Slide 103 - &amp;quot;Seeking Post-Government Employment&amp;quot;&quot;/&gt;&lt;property id=&quot;20307&quot; value=&quot;400&quot;/&gt;&lt;/object&gt;&lt;object type=&quot;3&quot; unique_id=&quot;14662&quot;&gt;&lt;property id=&quot;20148&quot; value=&quot;5&quot;/&gt;&lt;property id=&quot;20300&quot; value=&quot;Slide 104 - &amp;quot;“Seeking Employment”&amp;quot;&quot;/&gt;&lt;property id=&quot;20307&quot; value=&quot;401&quot;/&gt;&lt;/object&gt;&lt;object type=&quot;3&quot; unique_id=&quot;14663&quot;&gt;&lt;property id=&quot;20148&quot; value=&quot;5&quot;/&gt;&lt;property id=&quot;20300&quot; value=&quot;Slide 105 - &amp;quot;Termination of Seeking Employment&amp;quot;&quot;/&gt;&lt;property id=&quot;20307&quot; value=&quot;402&quot;/&gt;&lt;/object&gt;&lt;object type=&quot;3&quot; unique_id=&quot;14664&quot;&gt;&lt;property id=&quot;20148&quot; value=&quot;5&quot;/&gt;&lt;property id=&quot;20300&quot; value=&quot;Slide 106 - &amp;quot;Seeking Employment:  Bottom Line&amp;quot;&quot;/&gt;&lt;property id=&quot;20307&quot; value=&quot;403&quot;/&gt;&lt;/object&gt;&lt;object type=&quot;3&quot; unique_id=&quot;14665&quot;&gt;&lt;property id=&quot;20148&quot; value=&quot;5&quot;/&gt;&lt;property id=&quot;20300&quot; value=&quot;Slide 107 - &amp;quot;Disqualification&amp;quot;&quot;/&gt;&lt;property id=&quot;20307&quot; value=&quot;404&quot;/&gt;&lt;/object&gt;&lt;object type=&quot;3&quot; unique_id=&quot;14666&quot;&gt;&lt;property id=&quot;20148&quot; value=&quot;5&quot;/&gt;&lt;property id=&quot;20300&quot; value=&quot;Slide 108 - &amp;quot;Seeking Employment&amp;#x0D;&amp;#x0A;Outside the Government&amp;quot;&quot;/&gt;&lt;property id=&quot;20307&quot; value=&quot;405&quot;/&gt;&lt;/object&gt;&lt;object type=&quot;3&quot; unique_id=&quot;14667&quot;&gt;&lt;property id=&quot;20148&quot; value=&quot;5&quot;/&gt;&lt;property id=&quot;20300&quot; value=&quot;Slide 109 - &amp;quot;Possible Answers&amp;quot;&quot;/&gt;&lt;property id=&quot;20307&quot; value=&quot;406&quot;/&gt;&lt;/object&gt;&lt;object type=&quot;3&quot; unique_id=&quot;14668&quot;&gt;&lt;property id=&quot;20148&quot; value=&quot;5&quot;/&gt;&lt;property id=&quot;20300&quot; value=&quot;Slide 110 - &amp;quot;Correct Answer&amp;quot;&quot;/&gt;&lt;property id=&quot;20307&quot; value=&quot;407&quot;/&gt;&lt;/object&gt;&lt;object type=&quot;3&quot; unique_id=&quot;14669&quot;&gt;&lt;property id=&quot;20148&quot; value=&quot;5&quot;/&gt;&lt;property id=&quot;20300&quot; value=&quot;Slide 111 - &amp;quot;Post-Government Employment Restrictions&amp;quot;&quot;/&gt;&lt;property id=&quot;20307&quot; value=&quot;408&quot;/&gt;&lt;/object&gt;&lt;object type=&quot;3&quot; unique_id=&quot;14670&quot;&gt;&lt;property id=&quot;20148&quot; value=&quot;5&quot;/&gt;&lt;property id=&quot;20300&quot; value=&quot;Slide 112 - &amp;quot;Post-Government Employment Restrictions&amp;quot;&quot;/&gt;&lt;property id=&quot;20307&quot; value=&quot;409&quot;/&gt;&lt;/object&gt;&lt;object type=&quot;3&quot; unique_id=&quot;14671&quot;&gt;&lt;property id=&quot;20148&quot; value=&quot;5&quot;/&gt;&lt;property id=&quot;20300&quot; value=&quot;Slide 113 - &amp;quot;Lifetime Ban&amp;quot;&quot;/&gt;&lt;property id=&quot;20307&quot; value=&quot;410&quot;/&gt;&lt;/object&gt;&lt;object type=&quot;3&quot; unique_id=&quot;14672&quot;&gt;&lt;property id=&quot;20148&quot; value=&quot;5&quot;/&gt;&lt;property id=&quot;20300&quot; value=&quot;Slide 114 - &amp;quot;Definitions&amp;quot;&quot;/&gt;&lt;property id=&quot;20307&quot; value=&quot;411&quot;/&gt;&lt;/object&gt;&lt;object type=&quot;3&quot; unique_id=&quot;14673&quot;&gt;&lt;property id=&quot;20148&quot; value=&quot;5&quot;/&gt;&lt;property id=&quot;20300&quot; value=&quot;Slide 115 - &amp;quot;Definitions&amp;#x0D;&amp;#x0A;(continued)&amp;quot;&quot;/&gt;&lt;property id=&quot;20307&quot; value=&quot;412&quot;/&gt;&lt;/object&gt;&lt;object type=&quot;3&quot; unique_id=&quot;14674&quot;&gt;&lt;property id=&quot;20148&quot; value=&quot;5&quot;/&gt;&lt;property id=&quot;20300&quot; value=&quot;Slide 116 - &amp;quot;2-Year Ban&amp;quot;&quot;/&gt;&lt;property id=&quot;20307&quot; value=&quot;413&quot;/&gt;&lt;/object&gt;&lt;object type=&quot;3&quot; unique_id=&quot;14675&quot;&gt;&lt;property id=&quot;20148&quot; value=&quot;5&quot;/&gt;&lt;property id=&quot;20300&quot; value=&quot;Slide 117 - &amp;quot;Definitions&amp;quot;&quot;/&gt;&lt;property id=&quot;20307&quot; value=&quot;414&quot;/&gt;&lt;/object&gt;&lt;object type=&quot;3&quot; unique_id=&quot;14676&quot;&gt;&lt;property id=&quot;20148&quot; value=&quot;5&quot;/&gt;&lt;property id=&quot;20300&quot; value=&quot;Slide 118 - &amp;quot;1-Year Cooling-Off Period&amp;quot;&quot;/&gt;&lt;property id=&quot;20307&quot; value=&quot;415&quot;/&gt;&lt;/object&gt;&lt;object type=&quot;3&quot; unique_id=&quot;14677&quot;&gt;&lt;property id=&quot;20148&quot; value=&quot;5&quot;/&gt;&lt;property id=&quot;20300&quot; value=&quot;Slide 119 - &amp;quot;Post-Government Employment Restrictions&amp;quot;&quot;/&gt;&lt;property id=&quot;20307&quot; value=&quot;416&quot;/&gt;&lt;/object&gt;&lt;object type=&quot;3&quot; unique_id=&quot;14678&quot;&gt;&lt;property id=&quot;20148&quot; value=&quot;5&quot;/&gt;&lt;property id=&quot;20300&quot; value=&quot;Slide 120 - &amp;quot;Post-Government Service&amp;quot;&quot;/&gt;&lt;property id=&quot;20307&quot; value=&quot;417&quot;/&gt;&lt;/object&gt;&lt;object type=&quot;3&quot; unique_id=&quot;14679&quot;&gt;&lt;property id=&quot;20148&quot; value=&quot;5&quot;/&gt;&lt;property id=&quot;20300&quot; value=&quot;Slide 121 - &amp;quot;Possible Answers&amp;quot;&quot;/&gt;&lt;property id=&quot;20307&quot; value=&quot;418&quot;/&gt;&lt;/object&gt;&lt;object type=&quot;3&quot; unique_id=&quot;14680&quot;&gt;&lt;property id=&quot;20148&quot; value=&quot;5&quot;/&gt;&lt;property id=&quot;20300&quot; value=&quot;Slide 122 - &amp;quot;Correct Answer&amp;quot;&quot;/&gt;&lt;property id=&quot;20307&quot; value=&quot;419&quot;/&gt;&lt;/object&gt;&lt;object type=&quot;3&quot; unique_id=&quot;14681&quot;&gt;&lt;property id=&quot;20148&quot; value=&quot;5&quot;/&gt;&lt;property id=&quot;20300&quot; value=&quot;Slide 123 - &amp;quot;Post Government Restrictions&amp;#x0D;&amp;#x0A; – Senior Officials&amp;quot;&quot;/&gt;&lt;property id=&quot;20307&quot; value=&quot;420&quot;/&gt;&lt;/object&gt;&lt;object type=&quot;3&quot; unique_id=&quot;14682&quot;&gt;&lt;property id=&quot;20148&quot; value=&quot;5&quot;/&gt;&lt;property id=&quot;20300&quot; value=&quot;Slide 124 - &amp;quot;Post Government Restrictions&amp;#x0D;&amp;#x0A; – Senior Officials&amp;quot;&quot;/&gt;&lt;property id=&quot;20307&quot; value=&quot;421&quot;/&gt;&lt;/object&gt;&lt;object type=&quot;3&quot; unique_id=&quot;14683&quot;&gt;&lt;property id=&quot;20148&quot; value=&quot;5&quot;/&gt;&lt;property id=&quot;20300&quot; value=&quot;Slide 125 - &amp;quot;Possible Answers&amp;quot;&quot;/&gt;&lt;property id=&quot;20307&quot; value=&quot;422&quot;/&gt;&lt;/object&gt;&lt;object type=&quot;3&quot; unique_id=&quot;14684&quot;&gt;&lt;property id=&quot;20148&quot; value=&quot;5&quot;/&gt;&lt;property id=&quot;20300&quot; value=&quot;Slide 126 - &amp;quot;Correct Answer&amp;quot;&quot;/&gt;&lt;property id=&quot;20307&quot; value=&quot;423&quot;/&gt;&lt;/object&gt;&lt;object type=&quot;3&quot; unique_id=&quot;14685&quot;&gt;&lt;property id=&quot;20148&quot; value=&quot;5&quot;/&gt;&lt;property id=&quot;20300&quot; value=&quot;Slide 127 - &amp;quot;Restrictions On Military Personnel&amp;quot;&quot;/&gt;&lt;property id=&quot;20307&quot; value=&quot;424&quot;/&gt;&lt;/object&gt;&lt;object type=&quot;3&quot; unique_id=&quot;14686&quot;&gt;&lt;property id=&quot;20148&quot; value=&quot;5&quot;/&gt;&lt;property id=&quot;20300&quot; value=&quot;Slide 128 - &amp;quot;RECAP&amp;quot;&quot;/&gt;&lt;property id=&quot;20307&quot; value=&quot;425&quot;/&gt;&lt;/object&gt;&lt;object type=&quot;3&quot; unique_id=&quot;14687&quot;&gt;&lt;property id=&quot;20148&quot; value=&quot;5&quot;/&gt;&lt;property id=&quot;20300&quot; value=&quot;Slide 129 - &amp;quot;You are strongly encouraged to consult  your ethics counselor well before you separate from the Government about &quot;/&gt;&lt;property id=&quot;20307&quot; value=&quot;426&quot;/&gt;&lt;/object&gt;&lt;object type=&quot;3&quot; unique_id=&quot;14688&quot;&gt;&lt;property id=&quot;20148&quot; value=&quot;5&quot;/&gt;&lt;property id=&quot;20300&quot; value=&quot;Slide 130 - &amp;quot;Conclusion&amp;quot;&quot;/&gt;&lt;property id=&quot;20307&quot; value=&quot;427&quot;/&gt;&lt;/object&gt;&lt;object type=&quot;3&quot; unique_id=&quot;14689&quot;&gt;&lt;property id=&quot;20148&quot; value=&quot;5&quot;/&gt;&lt;property id=&quot;20300&quot; value=&quot;Slide 131 - &amp;quot;Conclusion&amp;#x0D;&amp;#x0A;(continued)&amp;quot;&quot;/&gt;&lt;property id=&quot;20307&quot; value=&quot;428&quot;/&gt;&lt;/object&gt;&lt;object type=&quot;3&quot; unique_id=&quot;14690&quot;&gt;&lt;property id=&quot;20148&quot; value=&quot;5&quot;/&gt;&lt;property id=&quot;20300&quot; value=&quot;Slide 132&quot;/&gt;&lt;property id=&quot;20307&quot; value=&quot;429&quot;/&gt;&lt;/object&gt;&lt;object type=&quot;3&quot; unique_id=&quot;14691&quot;&gt;&lt;property id=&quot;20148&quot; value=&quot;5&quot;/&gt;&lt;property id=&quot;20300&quot; value=&quot;Slide 79 - &amp;quot;HQDA EXORDs 120/148-15&amp;quot;&quot;/&gt;&lt;property id=&quot;20307&quot; value=&quot;430&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owerPoint" ma:contentTypeID="0x010100932A02711E8B394C9FB0EB73B60A78BD" ma:contentTypeVersion="5" ma:contentTypeDescription="Create a new PowerPoint." ma:contentTypeScope="" ma:versionID="041ff44d6e9cb9a04a9e54ab41558e5a">
  <xsd:schema xmlns:xsd="http://www.w3.org/2001/XMLSchema" xmlns:p="http://schemas.microsoft.com/office/2006/metadata/properties" xmlns:ns2="bfc0eaa3-de91-41db-ab70-a1befecdd27d" targetNamespace="http://schemas.microsoft.com/office/2006/metadata/properties" ma:root="true" ma:fieldsID="42482a24a09144bb0127bf4610b962eb" ns2:_="">
    <xsd:import namespace="bfc0eaa3-de91-41db-ab70-a1befecdd27d"/>
    <xsd:element name="properties">
      <xsd:complexType>
        <xsd:sequence>
          <xsd:element name="documentManagement">
            <xsd:complexType>
              <xsd:all>
                <xsd:element ref="ns2:Approval_x0020_Status" minOccurs="0"/>
              </xsd:all>
            </xsd:complexType>
          </xsd:element>
        </xsd:sequence>
      </xsd:complexType>
    </xsd:element>
  </xsd:schema>
  <xsd:schema xmlns:xsd="http://www.w3.org/2001/XMLSchema" xmlns:dms="http://schemas.microsoft.com/office/2006/documentManagement/types" targetNamespace="bfc0eaa3-de91-41db-ab70-a1befecdd27d" elementFormDefault="qualified">
    <xsd:import namespace="http://schemas.microsoft.com/office/2006/documentManagement/types"/>
    <xsd:element name="Approval_x0020_Status" ma:index="8" nillable="true" ma:displayName="Approval Status" ma:list="{b9c6d69c-2220-4a4d-85d5-93ad1027418d}" ma:internalName="Approval_x0020_Status" ma:showField="ID">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Approval_x0020_Status xmlns="bfc0eaa3-de91-41db-ab70-a1befecdd27d" xsi:nil="tru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22B028DB-4E64-476B-9BE3-39E479DA40A3}">
  <ds:schemaRefs>
    <ds:schemaRef ds:uri="http://schemas.microsoft.com/sharepoint/v3/contenttype/forms"/>
  </ds:schemaRefs>
</ds:datastoreItem>
</file>

<file path=customXml/itemProps2.xml><?xml version="1.0" encoding="utf-8"?>
<ds:datastoreItem xmlns:ds="http://schemas.openxmlformats.org/officeDocument/2006/customXml" ds:itemID="{D88BF252-2C02-48C0-86B0-99837F44A3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c0eaa3-de91-41db-ab70-a1befecdd27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ECADA8E-2080-40B3-A6B4-98A94D5DC7ED}">
  <ds:schemaRefs>
    <ds:schemaRef ds:uri="http://schemas.microsoft.com/office/2006/metadata/properties"/>
    <ds:schemaRef ds:uri="http://schemas.microsoft.com/office/2006/documentManagement/types"/>
    <ds:schemaRef ds:uri="http://purl.org/dc/terms/"/>
    <ds:schemaRef ds:uri="bfc0eaa3-de91-41db-ab70-a1befecdd27d"/>
    <ds:schemaRef ds:uri="http://purl.org/dc/dcmitype/"/>
    <ds:schemaRef ds:uri="http://purl.org/dc/elements/1.1/"/>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A892800-4EA5-40BE-AA49-ACC69D6C225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Banded</Template>
  <TotalTime>7059</TotalTime>
  <Pages>30</Pages>
  <Words>29924</Words>
  <Application>Microsoft Office PowerPoint</Application>
  <PresentationFormat>Widescreen</PresentationFormat>
  <Paragraphs>1600</Paragraphs>
  <Slides>125</Slides>
  <Notes>124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125</vt:i4>
      </vt:variant>
    </vt:vector>
  </HeadingPairs>
  <TitlesOfParts>
    <vt:vector size="138" baseType="lpstr">
      <vt:lpstr>Arial</vt:lpstr>
      <vt:lpstr>Bitter-Bold</vt:lpstr>
      <vt:lpstr>Corbel</vt:lpstr>
      <vt:lpstr>Roboto-Regular</vt:lpstr>
      <vt:lpstr>Tenorite Display</vt:lpstr>
      <vt:lpstr>Times New Roman</vt:lpstr>
      <vt:lpstr>TimesNewRomanPS-BoldItalicMT</vt:lpstr>
      <vt:lpstr>TimesNewRomanPSMT</vt:lpstr>
      <vt:lpstr>Verdana</vt:lpstr>
      <vt:lpstr>Wingdings</vt:lpstr>
      <vt:lpstr>Wingdings 2</vt:lpstr>
      <vt:lpstr>ZapfDingbats</vt:lpstr>
      <vt:lpstr>Banded</vt:lpstr>
      <vt:lpstr>Army STANDARD TRAINING PACKAGE </vt:lpstr>
      <vt:lpstr>Ethics Training </vt:lpstr>
      <vt:lpstr>Ethics Questions?</vt:lpstr>
      <vt:lpstr>Why Ethics Rules?</vt:lpstr>
      <vt:lpstr>Key Laws and Regulations</vt:lpstr>
      <vt:lpstr>Discussion Topics</vt:lpstr>
      <vt:lpstr>Code of Ethics 14 Principles of Ethical Conduct</vt:lpstr>
      <vt:lpstr>Employees’ Responsibilities under Executive Order 12674 (as amended):</vt:lpstr>
      <vt:lpstr>Employees’ Responsibilities under Executive Order 12674 (as amended) (cont):</vt:lpstr>
      <vt:lpstr>Use Of Government Resources</vt:lpstr>
      <vt:lpstr>Use Of Official Time</vt:lpstr>
      <vt:lpstr>Use Of Personnel</vt:lpstr>
      <vt:lpstr>Use Of government title</vt:lpstr>
      <vt:lpstr>Common misuse issues</vt:lpstr>
      <vt:lpstr>Use of Government Resources</vt:lpstr>
      <vt:lpstr>Possible Answers</vt:lpstr>
      <vt:lpstr>Correct Answer</vt:lpstr>
      <vt:lpstr>Use of Your Official Position</vt:lpstr>
      <vt:lpstr>Possible Answers</vt:lpstr>
      <vt:lpstr>Correct Answer</vt:lpstr>
      <vt:lpstr>PowerPoint Presentation</vt:lpstr>
      <vt:lpstr>Possible Answers</vt:lpstr>
      <vt:lpstr>Correct Answer</vt:lpstr>
      <vt:lpstr>Use of Your Official Position</vt:lpstr>
      <vt:lpstr>Possible Answers</vt:lpstr>
      <vt:lpstr>Correct Answer</vt:lpstr>
      <vt:lpstr> GIFTS </vt:lpstr>
      <vt:lpstr>Focus on Gifts</vt:lpstr>
      <vt:lpstr>What is a Gift?</vt:lpstr>
      <vt:lpstr>What is NOT a Gift?</vt:lpstr>
      <vt:lpstr>GENERAL RULE</vt:lpstr>
      <vt:lpstr>Types of Gifts</vt:lpstr>
      <vt:lpstr>What is an Outside Source?</vt:lpstr>
      <vt:lpstr>Outside Sources The Method of Analysis:</vt:lpstr>
      <vt:lpstr>Threshold Question  (1)  Every employee has a fundamental responsibility to the United States and its citizens to place loyalty to the Constitution, laws, and ethical principles above private gain.  An employee’s actions should promote the public’s trust that this responsibility is being met.  For this reason, employees should consider declining otherwise permissible gifts if they believe that a reasonable person with knowledge of the relevant facts would question the employee’s integrity or impartiality as a result of accepting the gift. </vt:lpstr>
      <vt:lpstr>(2)  An employee who is considering whether acceptance of a gift would lead a reasonable person with knowledge of the relevant facts to question his or her integrity or impartiality may consider, among other relevant factors, whether:  (I) The gift has a high market value;  (ii) The timing of the gift creates the appearance that the donor is seeking to influence an official action;   (iii) The gift was provided by a person who has interest that may be substantially affected by the performance or nonperformance of the employee’s official duties; and   (iv)  Acceptance of the gift would provide the donor with significantly disproportionate access.    </vt:lpstr>
      <vt:lpstr>Outside Sources Second Question:</vt:lpstr>
      <vt:lpstr>Outside Sources Third Question:</vt:lpstr>
      <vt:lpstr>Gift Disposal</vt:lpstr>
      <vt:lpstr>Gifts from Outside Sources</vt:lpstr>
      <vt:lpstr>ANSWER</vt:lpstr>
      <vt:lpstr>Gifts from Outside Sources</vt:lpstr>
      <vt:lpstr>ANSWER</vt:lpstr>
      <vt:lpstr>Gifts from Outside Sources</vt:lpstr>
      <vt:lpstr>Possible Answers </vt:lpstr>
      <vt:lpstr>Correct Answer</vt:lpstr>
      <vt:lpstr>Gifts from Foreign Governments</vt:lpstr>
      <vt:lpstr>Gifts from Foreign Governments</vt:lpstr>
      <vt:lpstr>Gifts from Foreign Governments</vt:lpstr>
      <vt:lpstr>Possible Answers</vt:lpstr>
      <vt:lpstr>Correct Answer</vt:lpstr>
      <vt:lpstr>Gifts Between Employees</vt:lpstr>
      <vt:lpstr>Gifts Between Employees General Rule </vt:lpstr>
      <vt:lpstr>Gifts Between Employees</vt:lpstr>
      <vt:lpstr>Gifts Between Employees</vt:lpstr>
      <vt:lpstr>Gifts Between Employees</vt:lpstr>
      <vt:lpstr>Gifts Between Employees</vt:lpstr>
      <vt:lpstr>QUIZ TIME</vt:lpstr>
      <vt:lpstr>Possible Answers</vt:lpstr>
      <vt:lpstr>Correct Answer</vt:lpstr>
      <vt:lpstr>QUIZ #2</vt:lpstr>
      <vt:lpstr>Possible Answers</vt:lpstr>
      <vt:lpstr>Correct Answer</vt:lpstr>
      <vt:lpstr>Soldier and Family Readiness Groups</vt:lpstr>
      <vt:lpstr>Soldier and Family Readiness Groups </vt:lpstr>
      <vt:lpstr>Official Support of SFRGs </vt:lpstr>
      <vt:lpstr>Fundraising</vt:lpstr>
      <vt:lpstr>SFRGs &amp; Private Organizations</vt:lpstr>
      <vt:lpstr>SFRGs &amp; Private Organizations (Continued)</vt:lpstr>
      <vt:lpstr>Official And Personal Participation In Non-Federal Entities</vt:lpstr>
      <vt:lpstr>Ethics Principles</vt:lpstr>
      <vt:lpstr>AR 210-22</vt:lpstr>
      <vt:lpstr>HQDA EXORDs 120/148-15</vt:lpstr>
      <vt:lpstr>Official Participation In NFEs</vt:lpstr>
      <vt:lpstr>Providing Speakers &amp; Panel Members</vt:lpstr>
      <vt:lpstr>Official Management Prohibited</vt:lpstr>
      <vt:lpstr>Official Management </vt:lpstr>
      <vt:lpstr>Liaisons With NFEs</vt:lpstr>
      <vt:lpstr>Liaisons With NFEs (continued)</vt:lpstr>
      <vt:lpstr>Official Endorsements</vt:lpstr>
      <vt:lpstr>Exceptions to Endorsements</vt:lpstr>
      <vt:lpstr>Personal Participation In NFEs</vt:lpstr>
      <vt:lpstr>Personal Participation</vt:lpstr>
      <vt:lpstr>Personal Participation</vt:lpstr>
      <vt:lpstr>You Make the Call!</vt:lpstr>
      <vt:lpstr>Answer</vt:lpstr>
      <vt:lpstr>You Make the Call!</vt:lpstr>
      <vt:lpstr>Answer </vt:lpstr>
      <vt:lpstr>No Membership or Position if Offered Due to Official Position</vt:lpstr>
      <vt:lpstr>No Solicitation </vt:lpstr>
      <vt:lpstr>Conflicts Of Interest Prohibited</vt:lpstr>
      <vt:lpstr>Personal Attendance at a Non-Federal Entity Widely Attended Gatherings (WAGs)</vt:lpstr>
      <vt:lpstr>Is The Event A WAG?</vt:lpstr>
      <vt:lpstr>Seeking Employment</vt:lpstr>
      <vt:lpstr>Applicable Law</vt:lpstr>
      <vt:lpstr>Seeking Post-Government Employment</vt:lpstr>
      <vt:lpstr>“Seeking Employment”</vt:lpstr>
      <vt:lpstr>Termination of Seeking Employment</vt:lpstr>
      <vt:lpstr>Seeking Employment:  Bottom Line</vt:lpstr>
      <vt:lpstr>Disqualification</vt:lpstr>
      <vt:lpstr>Seeking Employment Outside the Government</vt:lpstr>
      <vt:lpstr>Possible Answers</vt:lpstr>
      <vt:lpstr>Correct Answer</vt:lpstr>
      <vt:lpstr>Post-Government Employment Restrictions</vt:lpstr>
      <vt:lpstr>Post-Government Employment Restrictions</vt:lpstr>
      <vt:lpstr>Lifetime Ban</vt:lpstr>
      <vt:lpstr>Definitions</vt:lpstr>
      <vt:lpstr>Definitions (continued)</vt:lpstr>
      <vt:lpstr>2-Year Ban</vt:lpstr>
      <vt:lpstr>Definitions</vt:lpstr>
      <vt:lpstr>1-Year Cooling-Off Period</vt:lpstr>
      <vt:lpstr>Post-Government Employment Restrictions</vt:lpstr>
      <vt:lpstr>Post-Government Service</vt:lpstr>
      <vt:lpstr>Possible Answers</vt:lpstr>
      <vt:lpstr>Correct Answer</vt:lpstr>
      <vt:lpstr>Post Government Restrictions  – Senior Officials</vt:lpstr>
      <vt:lpstr>PGE Restrictions – Senior Officials &amp; Lobbying Activities</vt:lpstr>
      <vt:lpstr>PGE Restrictions – Lobbying Activities:  Definitions</vt:lpstr>
      <vt:lpstr>PGE Restrictions – Lobbying Activities:  Definitions</vt:lpstr>
      <vt:lpstr>Restrictions On Military Personnel</vt:lpstr>
      <vt:lpstr>RECAP</vt:lpstr>
      <vt:lpstr>You are strongly encouraged to consult your ethics OFFICIAL well before you separate from the Government about the post-Government service restrictions that apply to your specific situation.</vt:lpstr>
      <vt:lpstr>Conclusion</vt:lpstr>
      <vt:lpstr>Conclusion (continued)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SBP</dc:title>
  <dc:subject>Taxation of Survivor Benefits</dc:subject>
  <dc:creator>Curtis A. Parker</dc:creator>
  <cp:lastModifiedBy>Medley, Landon A MAJ USARMY HQDA TJAGLCS (USA)</cp:lastModifiedBy>
  <cp:revision>571</cp:revision>
  <cp:lastPrinted>1998-11-03T14:46:12Z</cp:lastPrinted>
  <dcterms:created xsi:type="dcterms:W3CDTF">1996-06-26T14:33:12Z</dcterms:created>
  <dcterms:modified xsi:type="dcterms:W3CDTF">2024-11-01T17:02:38Z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Gonzalez, Humberto J CTR US USA</vt:lpwstr>
  </property>
  <property fmtid="{D5CDD505-2E9C-101B-9397-08002B2CF9AE}" pid="3" name="xd_Signature">
    <vt:lpwstr/>
  </property>
  <property fmtid="{D5CDD505-2E9C-101B-9397-08002B2CF9AE}" pid="4" name="TemplateUrl">
    <vt:lpwstr/>
  </property>
  <property fmtid="{D5CDD505-2E9C-101B-9397-08002B2CF9AE}" pid="5" name="display_urn:schemas-microsoft-com:office:office#Author">
    <vt:lpwstr>Gonzalez, Humberto J CTR US USA</vt:lpwstr>
  </property>
  <property fmtid="{D5CDD505-2E9C-101B-9397-08002B2CF9AE}" pid="6" name="xd_ProgID">
    <vt:lpwstr/>
  </property>
  <property fmtid="{D5CDD505-2E9C-101B-9397-08002B2CF9AE}" pid="7" name="ContentTypeId">
    <vt:lpwstr>0x010100932A02711E8B394C9FB0EB73B60A78BD</vt:lpwstr>
  </property>
  <property fmtid="{D5CDD505-2E9C-101B-9397-08002B2CF9AE}" pid="8" name="_SourceUrl">
    <vt:lpwstr/>
  </property>
  <property fmtid="{D5CDD505-2E9C-101B-9397-08002B2CF9AE}" pid="9" name="ContentType">
    <vt:lpwstr>Document</vt:lpwstr>
  </property>
</Properties>
</file>